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673" r:id="rId2"/>
    <p:sldId id="674" r:id="rId3"/>
    <p:sldId id="675" r:id="rId4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9" userDrawn="1">
          <p15:clr>
            <a:srgbClr val="A4A3A4"/>
          </p15:clr>
        </p15:guide>
        <p15:guide id="2" pos="292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hil DiPastena" initials="DiPastena" lastIdx="1" clrIdx="0"/>
  <p:cmAuthor id="1" name="Lance Cunningham - Denton Municipal Electric" initials="Lance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FF0066"/>
    <a:srgbClr val="04617B"/>
    <a:srgbClr val="FF5757"/>
    <a:srgbClr val="FFAFAF"/>
    <a:srgbClr val="FFFFCC"/>
    <a:srgbClr val="C2D69A"/>
    <a:srgbClr val="D997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5341" autoAdjust="0"/>
  </p:normalViewPr>
  <p:slideViewPr>
    <p:cSldViewPr snapToGrid="0">
      <p:cViewPr varScale="1">
        <p:scale>
          <a:sx n="82" d="100"/>
          <a:sy n="82" d="100"/>
        </p:scale>
        <p:origin x="7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9" d="100"/>
          <a:sy n="109" d="100"/>
        </p:scale>
        <p:origin x="2442" y="114"/>
      </p:cViewPr>
      <p:guideLst>
        <p:guide orient="horz" pos="2209"/>
        <p:guide pos="29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029513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4747" y="0"/>
            <a:ext cx="4029511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B223D-2066-439D-8AED-C9A21452D6AE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658443"/>
            <a:ext cx="4029513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4747" y="6658443"/>
            <a:ext cx="4029511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245A3-C299-4A59-A3D4-51220D02D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18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9" y="2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6147" y="2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03A921-9016-4BC2-91D6-1ACD5FA3E46A}" type="datetimeFigureOut">
              <a:rPr lang="en-US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068" y="3329940"/>
            <a:ext cx="7436277" cy="3154680"/>
          </a:xfrm>
          <a:prstGeom prst="rect">
            <a:avLst/>
          </a:prstGeom>
        </p:spPr>
        <p:txBody>
          <a:bodyPr vert="horz" lIns="93172" tIns="46586" rIns="93172" bIns="465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9" y="6658681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6147" y="6658681"/>
            <a:ext cx="4028159" cy="3505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3EA9439-0559-4B99-86A1-D159894F19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165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7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41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A9439-0559-4B99-86A1-D159894F195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2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E1CDA-25EF-4C5F-96C0-7E03A2C135C0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D1E64-29A1-4743-8834-3CF3ACE088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AD13-F38E-4CA1-A0FC-E5116635E1B4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CAF09-2942-4DCC-BB45-B53CDF0D05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918DD-3C40-49DF-9AF7-99902E3C6C96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D992-EF26-4C41-9FB8-D19100A417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2E310-5C9D-4651-BC94-77A0EDF0506E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7D18-DBF3-417B-850D-B7C7E50AC530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7C91-77F0-4B10-9FD2-C7156AE9CF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D5EA-F6FC-43E4-8549-AF621AAC8525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1B0E-B84E-4671-BDC8-7E4F307F24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8BCD0-9DF1-4BDF-B2FD-2ADB485F69B1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F18A-CDAB-4328-8099-5E6097932C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10476-3E47-4CA2-B066-2FE90F514D62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E4870-510C-4A2B-B26B-1E7C4443B0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9B48-1A19-40BB-ADC6-2439C6105BCD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00F08-213D-4AFF-A053-BB59CEA0C5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9204A-93D2-4CF4-BA7A-EB9E69E730CA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8F5DE-C0BF-4B38-A46F-CF61D1EB93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64927-0716-44E3-87ED-F19D6DB4C63C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57314-50BB-4D55-A8D8-58BF148CBD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6000"/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65000" sy="6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390BBC-64D0-4F68-8CC3-87549D1790E5}" type="datetime1">
              <a:rPr lang="en-US" smtClean="0"/>
              <a:pPr>
                <a:defRPr/>
              </a:pPr>
              <a:t>3/31/2016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BFCBD6-1A7A-4340-B0C3-7BFE6E1527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3081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86" r:id="rId2"/>
    <p:sldLayoutId id="2147483695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6" r:id="rId9"/>
    <p:sldLayoutId id="2147483692" r:id="rId10"/>
    <p:sldLayoutId id="2147483693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0DFA0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0DFA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C9DA91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8300" y="1371600"/>
            <a:ext cx="7772400" cy="3276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Denton Municipal Electric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Observation of ERCOT</a:t>
            </a:r>
            <a:b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otential Reporting Change</a:t>
            </a:r>
            <a:r>
              <a:rPr lang="en-US" sz="40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i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1300" y="5069532"/>
            <a:ext cx="5486400" cy="759768"/>
          </a:xfrm>
        </p:spPr>
        <p:txBody>
          <a:bodyPr>
            <a:noAutofit/>
          </a:bodyPr>
          <a:lstStyle/>
          <a:p>
            <a:pPr marR="0" algn="ctr">
              <a:lnSpc>
                <a:spcPct val="90000"/>
              </a:lnSpc>
            </a:pP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ERCOT TAC March 31, 2016</a:t>
            </a:r>
          </a:p>
          <a:p>
            <a:pPr marR="0" algn="ctr">
              <a:lnSpc>
                <a:spcPct val="90000"/>
              </a:lnSpc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90000"/>
              </a:lnSpc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algn="ctr">
              <a:lnSpc>
                <a:spcPct val="90000"/>
              </a:lnSpc>
            </a:pPr>
            <a:endParaRPr lang="en-US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8126" y="6098873"/>
            <a:ext cx="577273" cy="61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348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250423"/>
            <a:ext cx="444260" cy="47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8331"/>
            <a:ext cx="8686800" cy="613581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 by DME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456713"/>
            <a:ext cx="8420100" cy="4763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ERCOT advised that they were issuing a 30 day notice for a change to an existing report.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200" b="1" dirty="0">
                <a:latin typeface="Times New Roman" panose="02020603050405020304" pitchFamily="18" charset="0"/>
              </a:rPr>
              <a:t>Wind Power Production - Hourly averaged actual and forecasted values report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DME estimates a 30 person-hour impact to DME systems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No specific agenda item to discuss on most recent and previous MDWG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40_renewab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6250423"/>
            <a:ext cx="444260" cy="47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8331"/>
            <a:ext cx="8686800" cy="613581"/>
          </a:xfrm>
        </p:spPr>
        <p:txBody>
          <a:bodyPr/>
          <a:lstStyle/>
          <a:p>
            <a:r>
              <a:rPr lang="en-US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 by DME</a:t>
            </a:r>
            <a:endParaRPr lang="en-US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456713"/>
            <a:ext cx="8420100" cy="476311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Wind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Power Production - Hourly averaged actual and forecasted values report in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its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current state.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HOUR_ENDING column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274853-DF2C-417C-A6EE-AFF5D8E820E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" y="3518731"/>
            <a:ext cx="3849042" cy="296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7929" y="3688279"/>
            <a:ext cx="4979750" cy="21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E4F4DF"/>
      </a:accent1>
      <a:accent2>
        <a:srgbClr val="CAE9C0"/>
      </a:accent2>
      <a:accent3>
        <a:srgbClr val="B0DFA0"/>
      </a:accent3>
      <a:accent4>
        <a:srgbClr val="C9DA91"/>
      </a:accent4>
      <a:accent5>
        <a:srgbClr val="7CCA62"/>
      </a:accent5>
      <a:accent6>
        <a:srgbClr val="A5C249"/>
      </a:accent6>
      <a:hlink>
        <a:srgbClr val="A9A100"/>
      </a:hlink>
      <a:folHlink>
        <a:srgbClr val="54A8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E4F4DF"/>
    </a:accent1>
    <a:accent2>
      <a:srgbClr val="CAE9C0"/>
    </a:accent2>
    <a:accent3>
      <a:srgbClr val="B0DFA0"/>
    </a:accent3>
    <a:accent4>
      <a:srgbClr val="C9DA91"/>
    </a:accent4>
    <a:accent5>
      <a:srgbClr val="7CCA62"/>
    </a:accent5>
    <a:accent6>
      <a:srgbClr val="A5C249"/>
    </a:accent6>
    <a:hlink>
      <a:srgbClr val="A9A100"/>
    </a:hlink>
    <a:folHlink>
      <a:srgbClr val="54A838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E4F4DF"/>
    </a:accent1>
    <a:accent2>
      <a:srgbClr val="CAE9C0"/>
    </a:accent2>
    <a:accent3>
      <a:srgbClr val="B0DFA0"/>
    </a:accent3>
    <a:accent4>
      <a:srgbClr val="C9DA91"/>
    </a:accent4>
    <a:accent5>
      <a:srgbClr val="7CCA62"/>
    </a:accent5>
    <a:accent6>
      <a:srgbClr val="A5C249"/>
    </a:accent6>
    <a:hlink>
      <a:srgbClr val="A9A100"/>
    </a:hlink>
    <a:folHlink>
      <a:srgbClr val="54A8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132602</TotalTime>
  <Words>88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Constantia</vt:lpstr>
      <vt:lpstr>Times New Roman</vt:lpstr>
      <vt:lpstr>Wingdings 2</vt:lpstr>
      <vt:lpstr>Flow</vt:lpstr>
      <vt:lpstr>  Denton Municipal Electric  Observation of ERCOT Potential Reporting Change </vt:lpstr>
      <vt:lpstr>Observation by DME</vt:lpstr>
      <vt:lpstr>Observation by DME</vt:lpstr>
    </vt:vector>
  </TitlesOfParts>
  <Company>City of Denton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Heat &amp; Power  for the City of Denton</dc:title>
  <dc:creator>Phil DiPastena;Mike Grim - Denton Municipal Electric</dc:creator>
  <cp:lastModifiedBy>Suzy Clifton </cp:lastModifiedBy>
  <cp:revision>4865</cp:revision>
  <cp:lastPrinted>2016-03-22T16:09:45Z</cp:lastPrinted>
  <dcterms:created xsi:type="dcterms:W3CDTF">2010-03-15T19:08:49Z</dcterms:created>
  <dcterms:modified xsi:type="dcterms:W3CDTF">2016-03-31T15:19:20Z</dcterms:modified>
</cp:coreProperties>
</file>