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70" r:id="rId8"/>
    <p:sldId id="273" r:id="rId9"/>
    <p:sldId id="274" r:id="rId10"/>
    <p:sldId id="275" r:id="rId11"/>
    <p:sldId id="276" r:id="rId12"/>
    <p:sldId id="277" r:id="rId13"/>
    <p:sldId id="279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6E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23" autoAdjust="0"/>
  </p:normalViewPr>
  <p:slideViewPr>
    <p:cSldViewPr showGuides="1">
      <p:cViewPr varScale="1">
        <p:scale>
          <a:sx n="106" d="100"/>
          <a:sy n="106" d="100"/>
        </p:scale>
        <p:origin x="14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7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81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412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66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42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43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04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NPRR419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Blake Holt</a:t>
            </a:r>
          </a:p>
          <a:p>
            <a:r>
              <a:rPr lang="en-US" dirty="0" smtClean="0"/>
              <a:t>ERCOT 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April 5,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/>
              <a:t>NPRR419- Revisions to RTEIAMT and RMRAAMT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2516" y="815182"/>
            <a:ext cx="8534400" cy="5128418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NPRR419, Revise Real-Time Energy Imbalance and RMR Adjustment Charge, is scheduled for implementation as part of Release 2 in April (4/12/16). 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NPRR419:</a:t>
            </a:r>
          </a:p>
          <a:p>
            <a:pPr>
              <a:buAutoNum type="arabicParenR"/>
            </a:pPr>
            <a:r>
              <a:rPr lang="en-US" sz="1800" dirty="0" smtClean="0"/>
              <a:t>Revises </a:t>
            </a:r>
            <a:r>
              <a:rPr lang="en-US" sz="1800" dirty="0"/>
              <a:t>the Real-Time Energy Imbalance equations to </a:t>
            </a:r>
            <a:r>
              <a:rPr lang="en-US" sz="1800" dirty="0" smtClean="0"/>
              <a:t>provide </a:t>
            </a:r>
            <a:r>
              <a:rPr lang="en-US" sz="1800" dirty="0"/>
              <a:t>intermediate </a:t>
            </a:r>
            <a:r>
              <a:rPr lang="en-US" sz="1800" dirty="0" smtClean="0"/>
              <a:t>bill determinants for </a:t>
            </a:r>
            <a:r>
              <a:rPr lang="en-US" sz="1800" dirty="0"/>
              <a:t>the Resource’s share of the generation site total revenues; </a:t>
            </a:r>
            <a:endParaRPr lang="en-US" sz="1800" dirty="0" smtClean="0"/>
          </a:p>
          <a:p>
            <a:pPr>
              <a:buAutoNum type="arabicParenR"/>
            </a:pPr>
            <a:r>
              <a:rPr lang="en-US" sz="1800" dirty="0" smtClean="0"/>
              <a:t>Revises </a:t>
            </a:r>
            <a:r>
              <a:rPr lang="en-US" sz="1800" dirty="0"/>
              <a:t>the Resource Node, Load Zone, and Hub Real-Time Energy Imbalance equations to </a:t>
            </a:r>
            <a:r>
              <a:rPr lang="en-US" sz="1800" dirty="0" smtClean="0"/>
              <a:t>provide </a:t>
            </a:r>
            <a:r>
              <a:rPr lang="en-US" sz="1800" dirty="0"/>
              <a:t>volumetric imbalance </a:t>
            </a:r>
            <a:r>
              <a:rPr lang="en-US" sz="1800" dirty="0" smtClean="0"/>
              <a:t>data for </a:t>
            </a:r>
            <a:r>
              <a:rPr lang="en-US" sz="1800" dirty="0"/>
              <a:t>each </a:t>
            </a:r>
            <a:r>
              <a:rPr lang="en-US" sz="1800" dirty="0" smtClean="0"/>
              <a:t>QSE </a:t>
            </a:r>
            <a:r>
              <a:rPr lang="en-US" sz="1800" dirty="0"/>
              <a:t>and Settlement Point; and </a:t>
            </a:r>
            <a:endParaRPr lang="en-US" sz="1800" dirty="0" smtClean="0"/>
          </a:p>
          <a:p>
            <a:pPr>
              <a:buAutoNum type="arabicParenR"/>
            </a:pPr>
            <a:r>
              <a:rPr lang="en-US" sz="1800" dirty="0" smtClean="0"/>
              <a:t>Revises </a:t>
            </a:r>
            <a:r>
              <a:rPr lang="en-US" sz="1800" dirty="0"/>
              <a:t>the Reliability Must-Run (RMR) Adjustment Charge to charge the QSE for the revenues paid in accordance with the energy imbalance calculation.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02149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/>
              <a:t>NPRR419- Revisions to RTEIAMT and RMRAAMT</a:t>
            </a:r>
            <a:br>
              <a:rPr lang="en-US" sz="1800" dirty="0" smtClean="0"/>
            </a:b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524000" y="2286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190500" y="609600"/>
            <a:ext cx="8686800" cy="561932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1200" dirty="0" smtClean="0"/>
          </a:p>
          <a:p>
            <a:pPr marL="457200" lvl="1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</a:t>
            </a:r>
            <a:endParaRPr lang="en-US" sz="1400" dirty="0"/>
          </a:p>
          <a:p>
            <a:endParaRPr lang="en-US" sz="1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en-US" sz="1400" dirty="0" smtClean="0">
              <a:solidFill>
                <a:schemeClr val="accent1"/>
              </a:solidFill>
            </a:endParaRPr>
          </a:p>
          <a:p>
            <a:endParaRPr lang="en-US" sz="1400" dirty="0" smtClean="0">
              <a:latin typeface="+mj-lt"/>
              <a:ea typeface="+mj-ea"/>
              <a:cs typeface="+mj-cs"/>
            </a:endParaRPr>
          </a:p>
          <a:p>
            <a:endParaRPr lang="en-US" sz="1800" dirty="0" smtClean="0"/>
          </a:p>
        </p:txBody>
      </p:sp>
      <p:sp>
        <p:nvSpPr>
          <p:cNvPr id="66" name="TextBox 65"/>
          <p:cNvSpPr txBox="1"/>
          <p:nvPr/>
        </p:nvSpPr>
        <p:spPr>
          <a:xfrm>
            <a:off x="990600" y="12954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New intermediate outputs</a:t>
            </a:r>
          </a:p>
          <a:p>
            <a:endParaRPr lang="en-US" u="sng" dirty="0" smtClean="0"/>
          </a:p>
        </p:txBody>
      </p:sp>
      <p:graphicFrame>
        <p:nvGraphicFramePr>
          <p:cNvPr id="68" name="Table 67"/>
          <p:cNvGraphicFramePr>
            <a:graphicFrameLocks noGrp="1"/>
          </p:cNvGraphicFramePr>
          <p:nvPr>
            <p:extLst/>
          </p:nvPr>
        </p:nvGraphicFramePr>
        <p:xfrm>
          <a:off x="1295400" y="1887802"/>
          <a:ext cx="6256655" cy="3004820"/>
        </p:xfrm>
        <a:graphic>
          <a:graphicData uri="http://schemas.openxmlformats.org/drawingml/2006/table">
            <a:tbl>
              <a:tblPr firstRow="1" firstCol="1" bandRow="1"/>
              <a:tblGrid>
                <a:gridCol w="1535430"/>
                <a:gridCol w="2446020"/>
                <a:gridCol w="682625"/>
                <a:gridCol w="1592580"/>
              </a:tblGrid>
              <a:tr h="1771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Bill Determinant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Short Description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Extract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Extract Table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578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RESREV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Resource Share Revenue Settlement 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 ($)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 CODE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RTMOUTPUTHEADER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RTMOUTPUTINTERVAL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RESMEB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Resource Share Net Meter Real-Time Energy 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(</a:t>
                      </a:r>
                      <a:r>
                        <a:rPr lang="en-US" sz="12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MWh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 CODE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RTMOUTPUTHEADER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RTMOUTPUTINTERVAL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RNIMBAL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Resource Node Energy Imbalance per QSE per Settlement 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Point (</a:t>
                      </a:r>
                      <a:r>
                        <a:rPr lang="en-US" sz="12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MWh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 CODE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RTMOUTPUTHEADER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RTMOUTPUTINTERVAL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LZIMBAL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Load Zone Energy Imbalance per QSE per Settlement 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Point (</a:t>
                      </a:r>
                      <a:r>
                        <a:rPr lang="en-US" sz="12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MWh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 CODE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RTMOUTPUTHEADER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RTMOUTPUTINTERVAL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1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HBIMBAL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Hub Energy Imbalance per QSE per Settlement 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Point (</a:t>
                      </a:r>
                      <a:r>
                        <a:rPr lang="en-US" sz="12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MWh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 CODE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RTMOUTPUTHEADER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RTMOUTPUTINTERVAL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25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/>
              <a:t>NPRR419- Revisions to </a:t>
            </a:r>
            <a:r>
              <a:rPr lang="en-US" sz="1800" dirty="0" smtClean="0"/>
              <a:t>RTEIAMT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2516" y="815182"/>
            <a:ext cx="8376684" cy="443299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Imbalance payments at a Resource Node: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447800" y="1425238"/>
            <a:ext cx="7467600" cy="409342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r>
              <a:rPr lang="en-US" sz="1200" b="1" dirty="0" err="1" smtClean="0"/>
              <a:t>RTEIAMT</a:t>
            </a:r>
            <a:r>
              <a:rPr lang="en-US" sz="1200" b="1" i="1" baseline="-25000" dirty="0" err="1" smtClean="0"/>
              <a:t>q</a:t>
            </a:r>
            <a:r>
              <a:rPr lang="en-US" sz="1200" b="1" i="1" baseline="-25000" dirty="0" smtClean="0"/>
              <a:t>, p</a:t>
            </a:r>
            <a:r>
              <a:rPr lang="en-US" sz="1200" b="1" i="1" dirty="0" smtClean="0"/>
              <a:t> 		</a:t>
            </a:r>
            <a:r>
              <a:rPr lang="en-US" sz="1200" b="1" dirty="0" smtClean="0"/>
              <a:t>= (-1) * {     (</a:t>
            </a:r>
            <a:r>
              <a:rPr lang="en-US" sz="1200" b="1" dirty="0"/>
              <a:t> </a:t>
            </a:r>
            <a:r>
              <a:rPr lang="en-US" sz="1200" b="1" dirty="0" smtClean="0"/>
              <a:t>  (</a:t>
            </a:r>
            <a:r>
              <a:rPr lang="en-US" sz="1200" b="1" strike="sngStrike" dirty="0" err="1" smtClean="0">
                <a:solidFill>
                  <a:srgbClr val="FF0000"/>
                </a:solidFill>
              </a:rPr>
              <a:t>GSPLITPER</a:t>
            </a:r>
            <a:r>
              <a:rPr lang="en-US" sz="1200" b="1" i="1" strike="sngStrike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1200" b="1" i="1" strike="sngStrike" baseline="-25000" dirty="0" smtClean="0">
                <a:solidFill>
                  <a:srgbClr val="FF0000"/>
                </a:solidFill>
              </a:rPr>
              <a:t>, r, </a:t>
            </a:r>
            <a:r>
              <a:rPr lang="en-US" sz="1200" b="1" i="1" strike="sngStrike" baseline="-25000" dirty="0" err="1" smtClean="0">
                <a:solidFill>
                  <a:srgbClr val="FF0000"/>
                </a:solidFill>
              </a:rPr>
              <a:t>gsc</a:t>
            </a:r>
            <a:r>
              <a:rPr lang="en-US" sz="1200" b="1" i="1" strike="sngStrike" baseline="-25000" dirty="0" smtClean="0">
                <a:solidFill>
                  <a:srgbClr val="FF0000"/>
                </a:solidFill>
              </a:rPr>
              <a:t>, p</a:t>
            </a:r>
            <a:r>
              <a:rPr lang="en-US" sz="1200" b="1" strike="sngStrike" dirty="0" smtClean="0">
                <a:solidFill>
                  <a:srgbClr val="FF0000"/>
                </a:solidFill>
              </a:rPr>
              <a:t> * </a:t>
            </a:r>
            <a:r>
              <a:rPr lang="en-US" sz="1200" b="1" strike="sngStrike" dirty="0" err="1" smtClean="0">
                <a:solidFill>
                  <a:srgbClr val="FF0000"/>
                </a:solidFill>
              </a:rPr>
              <a:t>NMSAMTTOT</a:t>
            </a:r>
            <a:r>
              <a:rPr lang="en-US" sz="1200" b="1" strike="sngStrike" baseline="-25000" dirty="0" err="1" smtClean="0">
                <a:solidFill>
                  <a:srgbClr val="FF0000"/>
                </a:solidFill>
              </a:rPr>
              <a:t>gsc</a:t>
            </a: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</a:rPr>
              <a:t>RESREV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r, 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gsc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p</a:t>
            </a:r>
            <a:r>
              <a:rPr lang="en-US" sz="1200" b="1" dirty="0" smtClean="0"/>
              <a:t>)) +    		( </a:t>
            </a:r>
            <a:r>
              <a:rPr lang="en-US" sz="1200" b="1" dirty="0" err="1" smtClean="0"/>
              <a:t>WSLAMTTOT</a:t>
            </a:r>
            <a:r>
              <a:rPr lang="en-US" sz="1200" b="1" i="1" baseline="-25000" dirty="0" err="1" smtClean="0"/>
              <a:t>q</a:t>
            </a:r>
            <a:r>
              <a:rPr lang="en-US" sz="1200" b="1" i="1" baseline="-25000" dirty="0" smtClean="0"/>
              <a:t>, r,</a:t>
            </a:r>
            <a:r>
              <a:rPr lang="en-US" sz="1200" b="1" i="1" dirty="0" smtClean="0"/>
              <a:t> </a:t>
            </a:r>
            <a:r>
              <a:rPr lang="en-US" sz="1200" b="1" i="1" baseline="-25000" dirty="0" smtClean="0"/>
              <a:t>p</a:t>
            </a:r>
            <a:r>
              <a:rPr lang="en-US" sz="1200" b="1" dirty="0" smtClean="0"/>
              <a:t>)+</a:t>
            </a:r>
            <a:r>
              <a:rPr lang="en-US" sz="1200" b="1" dirty="0" err="1" smtClean="0"/>
              <a:t>RTSPP</a:t>
            </a:r>
            <a:r>
              <a:rPr lang="en-US" sz="1200" b="1" i="1" baseline="-25000" dirty="0" err="1" smtClean="0"/>
              <a:t>p</a:t>
            </a:r>
            <a:r>
              <a:rPr lang="en-US" sz="1200" b="1" dirty="0" smtClean="0"/>
              <a:t> * [(</a:t>
            </a:r>
            <a:r>
              <a:rPr lang="en-US" sz="1200" b="1" dirty="0" err="1" smtClean="0"/>
              <a:t>SSSK</a:t>
            </a:r>
            <a:r>
              <a:rPr lang="en-US" sz="1200" b="1" i="1" baseline="-25000" dirty="0" err="1" smtClean="0"/>
              <a:t>q</a:t>
            </a:r>
            <a:r>
              <a:rPr lang="en-US" sz="1200" b="1" i="1" baseline="-25000" dirty="0" smtClean="0"/>
              <a:t>, p</a:t>
            </a:r>
            <a:r>
              <a:rPr lang="en-US" sz="1200" b="1" dirty="0" smtClean="0"/>
              <a:t> * ¼) + (</a:t>
            </a:r>
            <a:r>
              <a:rPr lang="en-US" sz="1200" b="1" dirty="0" err="1" smtClean="0"/>
              <a:t>DAEP</a:t>
            </a:r>
            <a:r>
              <a:rPr lang="en-US" sz="1200" b="1" i="1" baseline="-25000" dirty="0" err="1" smtClean="0"/>
              <a:t>q</a:t>
            </a:r>
            <a:r>
              <a:rPr lang="en-US" sz="1200" b="1" i="1" baseline="-25000" dirty="0" smtClean="0"/>
              <a:t>, p</a:t>
            </a:r>
            <a:r>
              <a:rPr lang="en-US" sz="1200" b="1" dirty="0" smtClean="0"/>
              <a:t> * ¼) + 			</a:t>
            </a:r>
            <a:r>
              <a:rPr lang="en-US" sz="1200" b="1" dirty="0" err="1" smtClean="0"/>
              <a:t>RTQQEP</a:t>
            </a:r>
            <a:r>
              <a:rPr lang="en-US" sz="1200" b="1" i="1" baseline="-25000" dirty="0" err="1" smtClean="0"/>
              <a:t>q</a:t>
            </a:r>
            <a:r>
              <a:rPr lang="en-US" sz="1200" b="1" i="1" baseline="-25000" dirty="0" smtClean="0"/>
              <a:t>, p</a:t>
            </a:r>
            <a:r>
              <a:rPr lang="en-US" sz="1200" b="1" dirty="0" smtClean="0"/>
              <a:t> * ¼) – (</a:t>
            </a:r>
            <a:r>
              <a:rPr lang="en-US" sz="1200" b="1" dirty="0" err="1" smtClean="0"/>
              <a:t>SSSR</a:t>
            </a:r>
            <a:r>
              <a:rPr lang="en-US" sz="1200" b="1" i="1" baseline="-25000" dirty="0" err="1" smtClean="0"/>
              <a:t>q</a:t>
            </a:r>
            <a:r>
              <a:rPr lang="en-US" sz="1200" b="1" i="1" baseline="-25000" dirty="0" smtClean="0"/>
              <a:t>, p</a:t>
            </a:r>
            <a:r>
              <a:rPr lang="en-US" sz="1200" b="1" dirty="0" smtClean="0"/>
              <a:t> * ¼) – (</a:t>
            </a:r>
            <a:r>
              <a:rPr lang="en-US" sz="1200" b="1" dirty="0" err="1" smtClean="0"/>
              <a:t>DAES</a:t>
            </a:r>
            <a:r>
              <a:rPr lang="en-US" sz="1200" b="1" i="1" baseline="-25000" dirty="0" err="1" smtClean="0"/>
              <a:t>q</a:t>
            </a:r>
            <a:r>
              <a:rPr lang="en-US" sz="1200" b="1" i="1" baseline="-25000" dirty="0" smtClean="0"/>
              <a:t>, p</a:t>
            </a:r>
            <a:r>
              <a:rPr lang="en-US" sz="1200" b="1" dirty="0" smtClean="0"/>
              <a:t> * ¼) – (</a:t>
            </a:r>
            <a:r>
              <a:rPr lang="en-US" sz="1200" b="1" dirty="0" err="1" smtClean="0"/>
              <a:t>RTQQES</a:t>
            </a:r>
            <a:r>
              <a:rPr lang="en-US" sz="1200" b="1" i="1" baseline="-25000" dirty="0" err="1" smtClean="0"/>
              <a:t>q</a:t>
            </a:r>
            <a:r>
              <a:rPr lang="en-US" sz="1200" b="1" i="1" baseline="-25000" dirty="0" smtClean="0"/>
              <a:t>, p</a:t>
            </a:r>
            <a:r>
              <a:rPr lang="en-US" sz="1200" b="1" dirty="0" smtClean="0"/>
              <a:t> * ¼)]}</a:t>
            </a:r>
          </a:p>
          <a:p>
            <a:endParaRPr lang="en-US" sz="1200" b="1" dirty="0" smtClean="0">
              <a:solidFill>
                <a:srgbClr val="FF0000"/>
              </a:solidFill>
            </a:endParaRPr>
          </a:p>
          <a:p>
            <a:r>
              <a:rPr lang="en-US" sz="1200" b="1" dirty="0" smtClean="0"/>
              <a:t>Where:</a:t>
            </a:r>
          </a:p>
          <a:p>
            <a:endParaRPr lang="en-US" sz="1200" b="1" dirty="0" smtClean="0">
              <a:solidFill>
                <a:srgbClr val="FF0000"/>
              </a:solidFill>
            </a:endParaRPr>
          </a:p>
          <a:p>
            <a:r>
              <a:rPr lang="en-US" sz="1200" b="1" dirty="0" err="1" smtClean="0">
                <a:solidFill>
                  <a:srgbClr val="FF0000"/>
                </a:solidFill>
              </a:rPr>
              <a:t>RESREV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r, 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gsc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p</a:t>
            </a:r>
            <a:r>
              <a:rPr lang="en-US" sz="1200" b="1" dirty="0" smtClean="0">
                <a:solidFill>
                  <a:srgbClr val="FF0000"/>
                </a:solidFill>
              </a:rPr>
              <a:t>	= </a:t>
            </a:r>
            <a:r>
              <a:rPr lang="en-US" sz="1200" b="1" dirty="0" err="1" smtClean="0">
                <a:solidFill>
                  <a:srgbClr val="FF0000"/>
                </a:solidFill>
              </a:rPr>
              <a:t>GSPLITPER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r, 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gsc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p</a:t>
            </a:r>
            <a:r>
              <a:rPr lang="en-US" sz="1200" b="1" dirty="0" smtClean="0">
                <a:solidFill>
                  <a:srgbClr val="FF0000"/>
                </a:solidFill>
              </a:rPr>
              <a:t> * </a:t>
            </a:r>
            <a:r>
              <a:rPr lang="en-US" sz="1200" b="1" dirty="0" err="1" smtClean="0">
                <a:solidFill>
                  <a:srgbClr val="FF0000"/>
                </a:solidFill>
              </a:rPr>
              <a:t>NMSAMTTOT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gsc</a:t>
            </a:r>
            <a:endParaRPr lang="en-US" sz="1200" b="1" i="1" baseline="-25000" dirty="0" smtClean="0">
              <a:solidFill>
                <a:srgbClr val="FF0000"/>
              </a:solidFill>
            </a:endParaRPr>
          </a:p>
          <a:p>
            <a:endParaRPr lang="en-US" sz="1200" b="1" i="1" baseline="-25000" dirty="0">
              <a:solidFill>
                <a:srgbClr val="FF0000"/>
              </a:solidFill>
            </a:endParaRPr>
          </a:p>
          <a:p>
            <a:endParaRPr lang="en-US" sz="1200" b="1" i="1" baseline="-25000" dirty="0" smtClean="0">
              <a:solidFill>
                <a:srgbClr val="FF0000"/>
              </a:solidFill>
            </a:endParaRPr>
          </a:p>
          <a:p>
            <a:endParaRPr lang="en-US" sz="1200" b="1" i="1" baseline="-25000" dirty="0" smtClean="0">
              <a:solidFill>
                <a:srgbClr val="FF0000"/>
              </a:solidFill>
            </a:endParaRPr>
          </a:p>
          <a:p>
            <a:r>
              <a:rPr lang="en-US" sz="1200" b="1" dirty="0" err="1" smtClean="0">
                <a:solidFill>
                  <a:srgbClr val="FF0000"/>
                </a:solidFill>
              </a:rPr>
              <a:t>RESMEB</a:t>
            </a:r>
            <a:r>
              <a:rPr lang="en-US" sz="1200" b="1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1200" b="1" baseline="-25000" dirty="0" smtClean="0">
                <a:solidFill>
                  <a:srgbClr val="FF0000"/>
                </a:solidFill>
              </a:rPr>
              <a:t>, 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r, 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gsc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p</a:t>
            </a:r>
            <a:r>
              <a:rPr lang="en-US" sz="1200" b="1" dirty="0" smtClean="0">
                <a:solidFill>
                  <a:srgbClr val="FF0000"/>
                </a:solidFill>
              </a:rPr>
              <a:t>	= </a:t>
            </a:r>
            <a:r>
              <a:rPr lang="en-US" sz="1200" b="1" dirty="0" err="1" smtClean="0">
                <a:solidFill>
                  <a:srgbClr val="FF0000"/>
                </a:solidFill>
              </a:rPr>
              <a:t>GSPLITPER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r, 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gsc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p</a:t>
            </a:r>
            <a:r>
              <a:rPr lang="en-US" sz="1200" b="1" dirty="0" smtClean="0">
                <a:solidFill>
                  <a:srgbClr val="FF0000"/>
                </a:solidFill>
              </a:rPr>
              <a:t> * </a:t>
            </a:r>
            <a:r>
              <a:rPr lang="en-US" sz="1200" b="1" dirty="0" err="1" smtClean="0">
                <a:solidFill>
                  <a:srgbClr val="FF0000"/>
                </a:solidFill>
              </a:rPr>
              <a:t>NMRTETOT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gsc</a:t>
            </a:r>
            <a:endParaRPr lang="en-US" sz="1200" b="1" i="1" baseline="-25000" dirty="0" smtClean="0">
              <a:solidFill>
                <a:srgbClr val="FF0000"/>
              </a:solidFill>
            </a:endParaRPr>
          </a:p>
          <a:p>
            <a:endParaRPr lang="en-US" sz="1200" b="1" i="1" baseline="-25000" dirty="0">
              <a:solidFill>
                <a:srgbClr val="FF0000"/>
              </a:solidFill>
            </a:endParaRPr>
          </a:p>
          <a:p>
            <a:endParaRPr lang="en-US" sz="1200" b="1" i="1" baseline="-25000" dirty="0" smtClean="0">
              <a:solidFill>
                <a:srgbClr val="FF0000"/>
              </a:solidFill>
            </a:endParaRPr>
          </a:p>
          <a:p>
            <a:endParaRPr lang="en-US" sz="1200" b="1" i="1" baseline="-25000" dirty="0" smtClean="0">
              <a:solidFill>
                <a:srgbClr val="FF0000"/>
              </a:solidFill>
            </a:endParaRPr>
          </a:p>
          <a:p>
            <a:endParaRPr lang="en-US" sz="1200" b="1" i="1" baseline="-25000" dirty="0" smtClean="0">
              <a:solidFill>
                <a:srgbClr val="FF0000"/>
              </a:solidFill>
            </a:endParaRPr>
          </a:p>
          <a:p>
            <a:r>
              <a:rPr lang="en-US" sz="1200" b="1" dirty="0" err="1" smtClean="0">
                <a:solidFill>
                  <a:srgbClr val="FF0000"/>
                </a:solidFill>
              </a:rPr>
              <a:t>RNIMBAL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p</a:t>
            </a:r>
            <a:r>
              <a:rPr lang="en-US" sz="1200" b="1" dirty="0" smtClean="0">
                <a:solidFill>
                  <a:srgbClr val="FF0000"/>
                </a:solidFill>
              </a:rPr>
              <a:t>		= </a:t>
            </a:r>
            <a:r>
              <a:rPr lang="el-GR" sz="1200" b="1" dirty="0" smtClean="0">
                <a:solidFill>
                  <a:srgbClr val="FF0000"/>
                </a:solidFill>
              </a:rPr>
              <a:t>Σ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gsc</a:t>
            </a:r>
            <a:r>
              <a:rPr lang="en-US" sz="1200" b="1" dirty="0" smtClean="0">
                <a:solidFill>
                  <a:srgbClr val="FF0000"/>
                </a:solidFill>
              </a:rPr>
              <a:t> (</a:t>
            </a:r>
            <a:r>
              <a:rPr lang="el-GR" sz="1200" b="1" dirty="0" smtClean="0">
                <a:solidFill>
                  <a:srgbClr val="FF0000"/>
                </a:solidFill>
              </a:rPr>
              <a:t>Σ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r</a:t>
            </a: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</a:rPr>
              <a:t>RESMEB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r, 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gsc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p</a:t>
            </a:r>
            <a:r>
              <a:rPr lang="en-US" sz="1200" b="1" dirty="0" smtClean="0">
                <a:solidFill>
                  <a:srgbClr val="FF0000"/>
                </a:solidFill>
              </a:rPr>
              <a:t>) + </a:t>
            </a:r>
            <a:r>
              <a:rPr lang="en-US" sz="1200" b="1" dirty="0" err="1" smtClean="0">
                <a:solidFill>
                  <a:srgbClr val="FF0000"/>
                </a:solidFill>
              </a:rPr>
              <a:t>WSLTOT</a:t>
            </a:r>
            <a:r>
              <a:rPr lang="en-US" sz="1200" b="1" i="1" baseline="-25000" dirty="0" err="1">
                <a:solidFill>
                  <a:srgbClr val="FF0000"/>
                </a:solidFill>
              </a:rPr>
              <a:t>q</a:t>
            </a:r>
            <a:r>
              <a:rPr lang="en-US" sz="1200" b="1" i="1" baseline="-25000" dirty="0">
                <a:solidFill>
                  <a:srgbClr val="FF0000"/>
                </a:solidFill>
              </a:rPr>
              <a:t>, p</a:t>
            </a:r>
            <a:r>
              <a:rPr lang="en-US" sz="1200" b="1" dirty="0">
                <a:solidFill>
                  <a:srgbClr val="FF0000"/>
                </a:solidFill>
              </a:rPr>
              <a:t>  </a:t>
            </a:r>
            <a:r>
              <a:rPr lang="en-US" sz="1200" b="1" dirty="0" smtClean="0">
                <a:solidFill>
                  <a:srgbClr val="FF0000"/>
                </a:solidFill>
              </a:rPr>
              <a:t>+ (</a:t>
            </a:r>
            <a:r>
              <a:rPr lang="en-US" sz="1200" b="1" dirty="0" err="1" smtClean="0">
                <a:solidFill>
                  <a:srgbClr val="FF0000"/>
                </a:solidFill>
              </a:rPr>
              <a:t>SSSK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p</a:t>
            </a:r>
            <a:r>
              <a:rPr lang="en-US" sz="1200" b="1" dirty="0" smtClean="0">
                <a:solidFill>
                  <a:srgbClr val="FF0000"/>
                </a:solidFill>
              </a:rPr>
              <a:t> * ¼) + (</a:t>
            </a:r>
            <a:r>
              <a:rPr lang="en-US" sz="1200" b="1" dirty="0" err="1" smtClean="0">
                <a:solidFill>
                  <a:srgbClr val="FF0000"/>
                </a:solidFill>
              </a:rPr>
              <a:t>DAEP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p</a:t>
            </a:r>
            <a:r>
              <a:rPr lang="en-US" sz="1200" b="1" dirty="0" smtClean="0">
                <a:solidFill>
                  <a:srgbClr val="FF0000"/>
                </a:solidFill>
              </a:rPr>
              <a:t> * ¼) + 		   (</a:t>
            </a:r>
            <a:r>
              <a:rPr lang="en-US" sz="1200" b="1" dirty="0" err="1" smtClean="0">
                <a:solidFill>
                  <a:srgbClr val="FF0000"/>
                </a:solidFill>
              </a:rPr>
              <a:t>RTQQEP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p</a:t>
            </a:r>
            <a:r>
              <a:rPr lang="en-US" sz="1200" b="1" dirty="0" smtClean="0">
                <a:solidFill>
                  <a:srgbClr val="FF0000"/>
                </a:solidFill>
              </a:rPr>
              <a:t> * ¼) – (</a:t>
            </a:r>
            <a:r>
              <a:rPr lang="en-US" sz="1200" b="1" dirty="0" err="1" smtClean="0">
                <a:solidFill>
                  <a:srgbClr val="FF0000"/>
                </a:solidFill>
              </a:rPr>
              <a:t>SSSR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p</a:t>
            </a:r>
            <a:r>
              <a:rPr lang="en-US" sz="1200" b="1" dirty="0" smtClean="0">
                <a:solidFill>
                  <a:srgbClr val="FF0000"/>
                </a:solidFill>
              </a:rPr>
              <a:t> * ¼) – (</a:t>
            </a:r>
            <a:r>
              <a:rPr lang="en-US" sz="1200" b="1" dirty="0" err="1" smtClean="0">
                <a:solidFill>
                  <a:srgbClr val="FF0000"/>
                </a:solidFill>
              </a:rPr>
              <a:t>DAES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p</a:t>
            </a:r>
            <a:r>
              <a:rPr lang="en-US" sz="1200" b="1" dirty="0" smtClean="0">
                <a:solidFill>
                  <a:srgbClr val="FF0000"/>
                </a:solidFill>
              </a:rPr>
              <a:t> * ¼) – (</a:t>
            </a:r>
            <a:r>
              <a:rPr lang="en-US" sz="1200" b="1" dirty="0" err="1" smtClean="0">
                <a:solidFill>
                  <a:srgbClr val="FF0000"/>
                </a:solidFill>
              </a:rPr>
              <a:t>RTQQES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p</a:t>
            </a:r>
            <a:r>
              <a:rPr lang="en-US" sz="1200" b="1" dirty="0" smtClean="0">
                <a:solidFill>
                  <a:srgbClr val="FF0000"/>
                </a:solidFill>
              </a:rPr>
              <a:t> * ¼)</a:t>
            </a:r>
          </a:p>
          <a:p>
            <a:endParaRPr lang="en-US" sz="1200" b="1" dirty="0">
              <a:solidFill>
                <a:srgbClr val="FF0000"/>
              </a:solidFill>
            </a:endParaRPr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1298" y="2971800"/>
            <a:ext cx="1107540" cy="415498"/>
          </a:xfrm>
          <a:prstGeom prst="rect">
            <a:avLst/>
          </a:prstGeom>
          <a:solidFill>
            <a:schemeClr val="accent4">
              <a:lumMod val="25000"/>
              <a:lumOff val="7500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Resource Revenue share</a:t>
            </a:r>
            <a:endParaRPr lang="en-US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91298" y="3546902"/>
            <a:ext cx="1099242" cy="4154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Resource </a:t>
            </a:r>
            <a:r>
              <a:rPr lang="en-US" sz="1050" dirty="0" err="1" smtClean="0"/>
              <a:t>MWh</a:t>
            </a:r>
            <a:r>
              <a:rPr lang="en-US" sz="1050" dirty="0" smtClean="0"/>
              <a:t> share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99596" y="4147319"/>
            <a:ext cx="1099242" cy="57708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QSE Imbalance at RN</a:t>
            </a:r>
            <a:endParaRPr lang="en-US" sz="1050" dirty="0"/>
          </a:p>
        </p:txBody>
      </p:sp>
      <p:sp>
        <p:nvSpPr>
          <p:cNvPr id="23" name="Right Arrow 22"/>
          <p:cNvSpPr/>
          <p:nvPr/>
        </p:nvSpPr>
        <p:spPr>
          <a:xfrm>
            <a:off x="1201014" y="3694806"/>
            <a:ext cx="331406" cy="115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1192594" y="3161406"/>
            <a:ext cx="331406" cy="115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1192594" y="4380606"/>
            <a:ext cx="331406" cy="115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3962400" y="1984355"/>
            <a:ext cx="276225" cy="276225"/>
            <a:chOff x="3134" y="287"/>
            <a:chExt cx="174" cy="174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3134" y="287"/>
              <a:ext cx="11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46" y="353"/>
              <a:ext cx="8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gsc</a:t>
              </a:r>
              <a:endParaRPr kumimoji="0" lang="en-US" altLang="en-US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151" y="287"/>
              <a:ext cx="157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9" name="Group 4"/>
          <p:cNvGrpSpPr>
            <a:grpSpLocks noChangeAspect="1"/>
          </p:cNvGrpSpPr>
          <p:nvPr/>
        </p:nvGrpSpPr>
        <p:grpSpPr bwMode="auto">
          <a:xfrm>
            <a:off x="4205430" y="1984354"/>
            <a:ext cx="276225" cy="276225"/>
            <a:chOff x="3134" y="287"/>
            <a:chExt cx="174" cy="174"/>
          </a:xfrm>
        </p:grpSpPr>
        <p:sp>
          <p:nvSpPr>
            <p:cNvPr id="20" name="AutoShape 3"/>
            <p:cNvSpPr>
              <a:spLocks noChangeAspect="1" noChangeArrowheads="1" noTextEdit="1"/>
            </p:cNvSpPr>
            <p:nvPr/>
          </p:nvSpPr>
          <p:spPr bwMode="auto">
            <a:xfrm>
              <a:off x="3134" y="287"/>
              <a:ext cx="11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3170" y="352"/>
              <a:ext cx="19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r</a:t>
              </a: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3151" y="287"/>
              <a:ext cx="157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096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/>
              <a:t>NPRR419- Revisions to </a:t>
            </a:r>
            <a:r>
              <a:rPr lang="en-US" sz="1800" dirty="0" smtClean="0"/>
              <a:t>RTEIAMT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2516" y="815182"/>
            <a:ext cx="8376684" cy="443299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Imbalance payments at a Load Zone: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447800" y="1401764"/>
            <a:ext cx="7467600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b="1" dirty="0" err="1" smtClean="0"/>
              <a:t>RTEIAMT</a:t>
            </a:r>
            <a:r>
              <a:rPr lang="en-US" sz="1200" b="1" i="1" baseline="-25000" dirty="0" err="1" smtClean="0"/>
              <a:t>q</a:t>
            </a:r>
            <a:r>
              <a:rPr lang="en-US" sz="1200" b="1" i="1" baseline="-25000" dirty="0"/>
              <a:t>, p</a:t>
            </a:r>
            <a:r>
              <a:rPr lang="en-US" sz="1200" b="1" dirty="0"/>
              <a:t>		</a:t>
            </a:r>
            <a:r>
              <a:rPr lang="en-US" sz="1200" b="1" dirty="0" smtClean="0"/>
              <a:t>= (-</a:t>
            </a:r>
            <a:r>
              <a:rPr lang="en-US" sz="1200" b="1" dirty="0"/>
              <a:t>1) * {[RTSPP </a:t>
            </a:r>
            <a:r>
              <a:rPr lang="en-US" sz="1200" b="1" i="1" baseline="-25000" dirty="0"/>
              <a:t>p</a:t>
            </a:r>
            <a:r>
              <a:rPr lang="en-US" sz="1200" b="1" dirty="0"/>
              <a:t> * [(SSSK </a:t>
            </a:r>
            <a:r>
              <a:rPr lang="en-US" sz="1200" b="1" i="1" baseline="-25000" dirty="0"/>
              <a:t>q, p</a:t>
            </a:r>
            <a:r>
              <a:rPr lang="en-US" sz="1200" b="1" dirty="0"/>
              <a:t> * ¼) + (DAEP </a:t>
            </a:r>
            <a:r>
              <a:rPr lang="en-US" sz="1200" b="1" i="1" baseline="-25000" dirty="0"/>
              <a:t>q, p</a:t>
            </a:r>
            <a:r>
              <a:rPr lang="en-US" sz="1200" b="1" dirty="0"/>
              <a:t> * ¼) + (RTQQEP </a:t>
            </a:r>
            <a:r>
              <a:rPr lang="en-US" sz="1200" b="1" i="1" baseline="-25000" dirty="0"/>
              <a:t>q, p</a:t>
            </a:r>
            <a:r>
              <a:rPr lang="en-US" sz="1200" b="1" dirty="0"/>
              <a:t> * ¼) – </a:t>
            </a:r>
            <a:r>
              <a:rPr lang="en-US" sz="1200" b="1" dirty="0" smtClean="0"/>
              <a:t>		(</a:t>
            </a:r>
            <a:r>
              <a:rPr lang="en-US" sz="1200" b="1" dirty="0"/>
              <a:t>SSSR </a:t>
            </a:r>
            <a:r>
              <a:rPr lang="en-US" sz="1200" b="1" i="1" baseline="-25000" dirty="0"/>
              <a:t>q, p</a:t>
            </a:r>
            <a:r>
              <a:rPr lang="en-US" sz="1200" b="1" dirty="0"/>
              <a:t> * ¼) – (DAES </a:t>
            </a:r>
            <a:r>
              <a:rPr lang="en-US" sz="1200" b="1" i="1" baseline="-25000" dirty="0"/>
              <a:t>q, p</a:t>
            </a:r>
            <a:r>
              <a:rPr lang="en-US" sz="1200" b="1" dirty="0"/>
              <a:t> * ¼) – (RTQQES </a:t>
            </a:r>
            <a:r>
              <a:rPr lang="en-US" sz="1200" b="1" i="1" baseline="-25000" dirty="0"/>
              <a:t>q, p</a:t>
            </a:r>
            <a:r>
              <a:rPr lang="en-US" sz="1200" b="1" dirty="0"/>
              <a:t> * ¼)]] + [RTSPPEW</a:t>
            </a:r>
            <a:r>
              <a:rPr lang="en-US" sz="1200" b="1" i="1" baseline="-25000" dirty="0"/>
              <a:t> p</a:t>
            </a:r>
            <a:r>
              <a:rPr lang="en-US" sz="1200" b="1" dirty="0"/>
              <a:t> * </a:t>
            </a:r>
            <a:r>
              <a:rPr lang="en-US" sz="1200" b="1" dirty="0" smtClean="0"/>
              <a:t>		(</a:t>
            </a:r>
            <a:r>
              <a:rPr lang="en-US" sz="1200" b="1" dirty="0"/>
              <a:t>RTMGNM </a:t>
            </a:r>
            <a:r>
              <a:rPr lang="en-US" sz="1200" b="1" i="1" baseline="-25000" dirty="0"/>
              <a:t>q, p</a:t>
            </a:r>
            <a:r>
              <a:rPr lang="en-US" sz="1200" b="1" dirty="0"/>
              <a:t> – RTAML </a:t>
            </a:r>
            <a:r>
              <a:rPr lang="en-US" sz="1200" b="1" i="1" baseline="-25000" dirty="0"/>
              <a:t>q, p</a:t>
            </a:r>
            <a:r>
              <a:rPr lang="en-US" sz="1200" b="1" dirty="0"/>
              <a:t>)]} </a:t>
            </a:r>
          </a:p>
          <a:p>
            <a:endParaRPr lang="en-US" sz="1200" b="1" dirty="0" smtClean="0">
              <a:solidFill>
                <a:srgbClr val="FF0000"/>
              </a:solidFill>
            </a:endParaRPr>
          </a:p>
          <a:p>
            <a:r>
              <a:rPr lang="en-US" sz="1200" b="1" dirty="0" smtClean="0"/>
              <a:t>Where:</a:t>
            </a:r>
          </a:p>
          <a:p>
            <a:endParaRPr lang="en-US" sz="1200" b="1" dirty="0" smtClean="0">
              <a:solidFill>
                <a:srgbClr val="FF0000"/>
              </a:solidFill>
            </a:endParaRPr>
          </a:p>
          <a:p>
            <a:r>
              <a:rPr lang="en-US" sz="1200" b="1" dirty="0">
                <a:solidFill>
                  <a:srgbClr val="FF0000"/>
                </a:solidFill>
              </a:rPr>
              <a:t>LZIMBAL</a:t>
            </a:r>
            <a:r>
              <a:rPr lang="en-US" sz="1200" b="1" i="1" baseline="-25000" dirty="0">
                <a:solidFill>
                  <a:srgbClr val="FF0000"/>
                </a:solidFill>
              </a:rPr>
              <a:t> q, p </a:t>
            </a:r>
            <a:r>
              <a:rPr lang="en-US" sz="1200" b="1" dirty="0">
                <a:solidFill>
                  <a:srgbClr val="FF0000"/>
                </a:solidFill>
              </a:rPr>
              <a:t>=</a:t>
            </a:r>
            <a:r>
              <a:rPr lang="en-US" sz="1200" b="1" i="1" baseline="-25000" dirty="0">
                <a:solidFill>
                  <a:srgbClr val="FF0000"/>
                </a:solidFill>
              </a:rPr>
              <a:t> 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	</a:t>
            </a:r>
            <a:r>
              <a:rPr lang="en-US" sz="1200" b="1" i="1" dirty="0" smtClean="0">
                <a:solidFill>
                  <a:srgbClr val="FF0000"/>
                </a:solidFill>
              </a:rPr>
              <a:t>= </a:t>
            </a:r>
            <a:r>
              <a:rPr lang="en-US" sz="1200" b="1" dirty="0" smtClean="0">
                <a:solidFill>
                  <a:srgbClr val="FF0000"/>
                </a:solidFill>
              </a:rPr>
              <a:t>(</a:t>
            </a:r>
            <a:r>
              <a:rPr lang="en-US" sz="1200" b="1" dirty="0">
                <a:solidFill>
                  <a:srgbClr val="FF0000"/>
                </a:solidFill>
              </a:rPr>
              <a:t>SSSK </a:t>
            </a:r>
            <a:r>
              <a:rPr lang="en-US" sz="1200" b="1" i="1" baseline="-25000" dirty="0">
                <a:solidFill>
                  <a:srgbClr val="FF0000"/>
                </a:solidFill>
              </a:rPr>
              <a:t>q, p</a:t>
            </a:r>
            <a:r>
              <a:rPr lang="en-US" sz="1200" b="1" dirty="0">
                <a:solidFill>
                  <a:srgbClr val="FF0000"/>
                </a:solidFill>
              </a:rPr>
              <a:t> * ¼) + (DAEP </a:t>
            </a:r>
            <a:r>
              <a:rPr lang="en-US" sz="1200" b="1" i="1" baseline="-25000" dirty="0">
                <a:solidFill>
                  <a:srgbClr val="FF0000"/>
                </a:solidFill>
              </a:rPr>
              <a:t>q, p</a:t>
            </a:r>
            <a:r>
              <a:rPr lang="en-US" sz="1200" b="1" dirty="0">
                <a:solidFill>
                  <a:srgbClr val="FF0000"/>
                </a:solidFill>
              </a:rPr>
              <a:t> * ¼) + (RTQQEP </a:t>
            </a:r>
            <a:r>
              <a:rPr lang="en-US" sz="1200" b="1" i="1" baseline="-25000" dirty="0">
                <a:solidFill>
                  <a:srgbClr val="FF0000"/>
                </a:solidFill>
              </a:rPr>
              <a:t>q, p</a:t>
            </a:r>
            <a:r>
              <a:rPr lang="en-US" sz="1200" b="1" dirty="0">
                <a:solidFill>
                  <a:srgbClr val="FF0000"/>
                </a:solidFill>
              </a:rPr>
              <a:t> * ¼) – (SSSR </a:t>
            </a:r>
            <a:r>
              <a:rPr lang="en-US" sz="1200" b="1" i="1" baseline="-25000" dirty="0">
                <a:solidFill>
                  <a:srgbClr val="FF0000"/>
                </a:solidFill>
              </a:rPr>
              <a:t>q, p</a:t>
            </a:r>
            <a:r>
              <a:rPr lang="en-US" sz="1200" b="1" dirty="0">
                <a:solidFill>
                  <a:srgbClr val="FF0000"/>
                </a:solidFill>
              </a:rPr>
              <a:t> * ¼) – </a:t>
            </a:r>
            <a:endParaRPr lang="en-US" sz="1200" b="1" dirty="0" smtClean="0">
              <a:solidFill>
                <a:srgbClr val="FF0000"/>
              </a:solidFill>
            </a:endParaRPr>
          </a:p>
          <a:p>
            <a:r>
              <a:rPr lang="en-US" sz="1200" b="1" dirty="0">
                <a:solidFill>
                  <a:srgbClr val="FF0000"/>
                </a:solidFill>
              </a:rPr>
              <a:t>	</a:t>
            </a:r>
            <a:r>
              <a:rPr lang="en-US" sz="1200" b="1" dirty="0" smtClean="0">
                <a:solidFill>
                  <a:srgbClr val="FF0000"/>
                </a:solidFill>
              </a:rPr>
              <a:t>	(</a:t>
            </a:r>
            <a:r>
              <a:rPr lang="en-US" sz="1200" b="1" dirty="0" err="1" smtClean="0">
                <a:solidFill>
                  <a:srgbClr val="FF0000"/>
                </a:solidFill>
              </a:rPr>
              <a:t>DAES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</a:t>
            </a:r>
            <a:r>
              <a:rPr lang="en-US" sz="1200" b="1" i="1" baseline="-25000" dirty="0">
                <a:solidFill>
                  <a:srgbClr val="FF0000"/>
                </a:solidFill>
              </a:rPr>
              <a:t>p</a:t>
            </a:r>
            <a:r>
              <a:rPr lang="en-US" sz="1200" b="1" dirty="0">
                <a:solidFill>
                  <a:srgbClr val="FF0000"/>
                </a:solidFill>
              </a:rPr>
              <a:t> * ¼) – (RTQQES </a:t>
            </a:r>
            <a:r>
              <a:rPr lang="en-US" sz="1200" b="1" i="1" baseline="-25000" dirty="0">
                <a:solidFill>
                  <a:srgbClr val="FF0000"/>
                </a:solidFill>
              </a:rPr>
              <a:t>q, p</a:t>
            </a:r>
            <a:r>
              <a:rPr lang="en-US" sz="1200" b="1" dirty="0">
                <a:solidFill>
                  <a:srgbClr val="FF0000"/>
                </a:solidFill>
              </a:rPr>
              <a:t> * ¼) – RTAML </a:t>
            </a:r>
            <a:r>
              <a:rPr lang="en-US" sz="1200" b="1" i="1" baseline="-25000" dirty="0">
                <a:solidFill>
                  <a:srgbClr val="FF0000"/>
                </a:solidFill>
              </a:rPr>
              <a:t>q, p</a:t>
            </a:r>
            <a:r>
              <a:rPr lang="en-US" sz="1200" b="1" dirty="0">
                <a:solidFill>
                  <a:srgbClr val="FF0000"/>
                </a:solidFill>
              </a:rPr>
              <a:t> + RTMGNM </a:t>
            </a:r>
            <a:r>
              <a:rPr lang="en-US" sz="1200" b="1" i="1" baseline="-25000" dirty="0">
                <a:solidFill>
                  <a:srgbClr val="FF0000"/>
                </a:solidFill>
              </a:rPr>
              <a:t>q, p</a:t>
            </a:r>
            <a:endParaRPr lang="en-US" sz="1200" b="1" dirty="0">
              <a:solidFill>
                <a:srgbClr val="FF0000"/>
              </a:solidFill>
            </a:endParaRPr>
          </a:p>
          <a:p>
            <a:endParaRPr lang="en-US" sz="1200" b="1" dirty="0">
              <a:solidFill>
                <a:srgbClr val="FF0000"/>
              </a:solidFill>
            </a:endParaRPr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99596" y="2928119"/>
            <a:ext cx="1099242" cy="57708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QSE Imbalance at LZ</a:t>
            </a:r>
            <a:endParaRPr lang="en-US" sz="1050" dirty="0"/>
          </a:p>
        </p:txBody>
      </p:sp>
      <p:sp>
        <p:nvSpPr>
          <p:cNvPr id="25" name="Right Arrow 24"/>
          <p:cNvSpPr/>
          <p:nvPr/>
        </p:nvSpPr>
        <p:spPr>
          <a:xfrm>
            <a:off x="1192594" y="3124200"/>
            <a:ext cx="331406" cy="115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5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b="1" dirty="0" smtClean="0">
                <a:solidFill>
                  <a:schemeClr val="accent1"/>
                </a:solidFill>
              </a:rPr>
              <a:t>NPRR419- </a:t>
            </a:r>
            <a:r>
              <a:rPr lang="en-US" sz="1800" dirty="0"/>
              <a:t>Revisions to </a:t>
            </a:r>
            <a:r>
              <a:rPr lang="en-US" sz="1800" b="1" dirty="0" smtClean="0">
                <a:solidFill>
                  <a:schemeClr val="accent1"/>
                </a:solidFill>
              </a:rPr>
              <a:t>RTEIAMT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2516" y="815182"/>
            <a:ext cx="8376684" cy="443299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Imbalance payments at a Hub: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447800" y="1401764"/>
            <a:ext cx="7467600" cy="26776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r>
              <a:rPr lang="en-US" sz="1200" b="1" dirty="0" err="1" smtClean="0"/>
              <a:t>RTEIAMT</a:t>
            </a:r>
            <a:r>
              <a:rPr lang="en-US" sz="1200" b="1" i="1" baseline="-25000" dirty="0" err="1" smtClean="0"/>
              <a:t>q</a:t>
            </a:r>
            <a:r>
              <a:rPr lang="en-US" sz="1200" b="1" i="1" baseline="-25000" dirty="0"/>
              <a:t>, p</a:t>
            </a:r>
            <a:r>
              <a:rPr lang="en-US" sz="1200" b="1" dirty="0"/>
              <a:t>		</a:t>
            </a:r>
            <a:r>
              <a:rPr lang="en-US" sz="1200" b="1" dirty="0" smtClean="0"/>
              <a:t>= (-</a:t>
            </a:r>
            <a:r>
              <a:rPr lang="en-US" sz="1200" b="1" dirty="0"/>
              <a:t>1) * </a:t>
            </a:r>
            <a:r>
              <a:rPr lang="en-US" sz="1200" b="1" dirty="0" smtClean="0"/>
              <a:t>  RTSPP </a:t>
            </a:r>
            <a:r>
              <a:rPr lang="en-US" sz="1200" b="1" i="1" baseline="-25000" dirty="0"/>
              <a:t>p</a:t>
            </a:r>
            <a:r>
              <a:rPr lang="en-US" sz="1200" b="1" dirty="0"/>
              <a:t> * {(SSSK </a:t>
            </a:r>
            <a:r>
              <a:rPr lang="en-US" sz="1200" b="1" i="1" baseline="-25000" dirty="0"/>
              <a:t>q, p</a:t>
            </a:r>
            <a:r>
              <a:rPr lang="en-US" sz="1200" b="1" dirty="0"/>
              <a:t> * ¼) + (DAEP </a:t>
            </a:r>
            <a:r>
              <a:rPr lang="en-US" sz="1200" b="1" i="1" baseline="-25000" dirty="0"/>
              <a:t>q, p</a:t>
            </a:r>
            <a:r>
              <a:rPr lang="en-US" sz="1200" b="1" dirty="0"/>
              <a:t> * ¼) + (RTQQEP </a:t>
            </a:r>
            <a:r>
              <a:rPr lang="en-US" sz="1200" b="1" i="1" baseline="-25000" dirty="0"/>
              <a:t>q, p</a:t>
            </a:r>
            <a:r>
              <a:rPr lang="en-US" sz="1200" b="1" dirty="0"/>
              <a:t> * ¼) – </a:t>
            </a:r>
            <a:endParaRPr lang="en-US" sz="1200" b="1" dirty="0" smtClean="0"/>
          </a:p>
          <a:p>
            <a:r>
              <a:rPr lang="en-US" sz="1200" b="1" dirty="0"/>
              <a:t>	</a:t>
            </a:r>
            <a:r>
              <a:rPr lang="en-US" sz="1200" b="1" dirty="0" smtClean="0"/>
              <a:t>	(</a:t>
            </a:r>
            <a:r>
              <a:rPr lang="en-US" sz="1200" b="1" dirty="0"/>
              <a:t>SSSR </a:t>
            </a:r>
            <a:r>
              <a:rPr lang="en-US" sz="1200" b="1" i="1" baseline="-25000" dirty="0"/>
              <a:t>q, p</a:t>
            </a:r>
            <a:r>
              <a:rPr lang="en-US" sz="1200" b="1" dirty="0"/>
              <a:t> * ¼) – (DAES </a:t>
            </a:r>
            <a:r>
              <a:rPr lang="en-US" sz="1200" b="1" i="1" baseline="-25000" dirty="0"/>
              <a:t>q, p</a:t>
            </a:r>
            <a:r>
              <a:rPr lang="en-US" sz="1200" b="1" dirty="0"/>
              <a:t> * ¼) – (RTQQES </a:t>
            </a:r>
            <a:r>
              <a:rPr lang="en-US" sz="1200" b="1" i="1" baseline="-25000" dirty="0"/>
              <a:t>q, p</a:t>
            </a:r>
            <a:r>
              <a:rPr lang="en-US" sz="1200" b="1" dirty="0"/>
              <a:t> * </a:t>
            </a:r>
            <a:r>
              <a:rPr lang="en-US" sz="1200" b="1" dirty="0" smtClean="0"/>
              <a:t>¼)}</a:t>
            </a:r>
          </a:p>
          <a:p>
            <a:endParaRPr lang="en-US" sz="1200" b="1" dirty="0"/>
          </a:p>
          <a:p>
            <a:endParaRPr lang="en-US" sz="1200" b="1" dirty="0" smtClean="0"/>
          </a:p>
          <a:p>
            <a:r>
              <a:rPr lang="en-US" sz="1200" b="1" dirty="0" smtClean="0"/>
              <a:t>Where:</a:t>
            </a:r>
          </a:p>
          <a:p>
            <a:endParaRPr lang="en-US" sz="1200" b="1" dirty="0" smtClean="0">
              <a:solidFill>
                <a:srgbClr val="FF0000"/>
              </a:solidFill>
            </a:endParaRPr>
          </a:p>
          <a:p>
            <a:r>
              <a:rPr lang="en-US" sz="1200" b="1" dirty="0" smtClean="0">
                <a:solidFill>
                  <a:srgbClr val="FF0000"/>
                </a:solidFill>
              </a:rPr>
              <a:t>HBIMBAL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 </a:t>
            </a:r>
            <a:r>
              <a:rPr lang="en-US" sz="1200" b="1" i="1" baseline="-25000" dirty="0">
                <a:solidFill>
                  <a:srgbClr val="FF0000"/>
                </a:solidFill>
              </a:rPr>
              <a:t>q, p 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	</a:t>
            </a:r>
            <a:r>
              <a:rPr lang="en-US" sz="1200" b="1" i="1" dirty="0" smtClean="0">
                <a:solidFill>
                  <a:srgbClr val="FF0000"/>
                </a:solidFill>
              </a:rPr>
              <a:t>= </a:t>
            </a:r>
            <a:r>
              <a:rPr lang="en-US" sz="1200" b="1" dirty="0" smtClean="0">
                <a:solidFill>
                  <a:srgbClr val="FF0000"/>
                </a:solidFill>
              </a:rPr>
              <a:t>(</a:t>
            </a:r>
            <a:r>
              <a:rPr lang="en-US" sz="1200" b="1" dirty="0">
                <a:solidFill>
                  <a:srgbClr val="FF0000"/>
                </a:solidFill>
              </a:rPr>
              <a:t>SSSK </a:t>
            </a:r>
            <a:r>
              <a:rPr lang="en-US" sz="1200" b="1" i="1" baseline="-25000" dirty="0">
                <a:solidFill>
                  <a:srgbClr val="FF0000"/>
                </a:solidFill>
              </a:rPr>
              <a:t>q, p</a:t>
            </a:r>
            <a:r>
              <a:rPr lang="en-US" sz="1200" b="1" dirty="0">
                <a:solidFill>
                  <a:srgbClr val="FF0000"/>
                </a:solidFill>
              </a:rPr>
              <a:t> * ¼) + (DAEP </a:t>
            </a:r>
            <a:r>
              <a:rPr lang="en-US" sz="1200" b="1" i="1" baseline="-25000" dirty="0">
                <a:solidFill>
                  <a:srgbClr val="FF0000"/>
                </a:solidFill>
              </a:rPr>
              <a:t>q, p</a:t>
            </a:r>
            <a:r>
              <a:rPr lang="en-US" sz="1200" b="1" dirty="0">
                <a:solidFill>
                  <a:srgbClr val="FF0000"/>
                </a:solidFill>
              </a:rPr>
              <a:t> * ¼) + (RTQQEP </a:t>
            </a:r>
            <a:r>
              <a:rPr lang="en-US" sz="1200" b="1" i="1" baseline="-25000" dirty="0">
                <a:solidFill>
                  <a:srgbClr val="FF0000"/>
                </a:solidFill>
              </a:rPr>
              <a:t>q, p</a:t>
            </a:r>
            <a:r>
              <a:rPr lang="en-US" sz="1200" b="1" dirty="0">
                <a:solidFill>
                  <a:srgbClr val="FF0000"/>
                </a:solidFill>
              </a:rPr>
              <a:t> * ¼) – (SSSR </a:t>
            </a:r>
            <a:r>
              <a:rPr lang="en-US" sz="1200" b="1" i="1" baseline="-25000" dirty="0">
                <a:solidFill>
                  <a:srgbClr val="FF0000"/>
                </a:solidFill>
              </a:rPr>
              <a:t>q, p</a:t>
            </a:r>
            <a:r>
              <a:rPr lang="en-US" sz="1200" b="1" dirty="0">
                <a:solidFill>
                  <a:srgbClr val="FF0000"/>
                </a:solidFill>
              </a:rPr>
              <a:t> * ¼) – </a:t>
            </a:r>
            <a:endParaRPr lang="en-US" sz="1200" b="1" dirty="0" smtClean="0">
              <a:solidFill>
                <a:srgbClr val="FF0000"/>
              </a:solidFill>
            </a:endParaRPr>
          </a:p>
          <a:p>
            <a:r>
              <a:rPr lang="en-US" sz="1200" b="1" dirty="0" smtClean="0">
                <a:solidFill>
                  <a:srgbClr val="FF0000"/>
                </a:solidFill>
              </a:rPr>
              <a:t>		(</a:t>
            </a:r>
            <a:r>
              <a:rPr lang="en-US" sz="1200" b="1" dirty="0" err="1" smtClean="0">
                <a:solidFill>
                  <a:srgbClr val="FF0000"/>
                </a:solidFill>
              </a:rPr>
              <a:t>DAES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1200" b="1" i="1" baseline="-25000" dirty="0">
                <a:solidFill>
                  <a:srgbClr val="FF0000"/>
                </a:solidFill>
              </a:rPr>
              <a:t>, p</a:t>
            </a:r>
            <a:r>
              <a:rPr lang="en-US" sz="1200" b="1" dirty="0">
                <a:solidFill>
                  <a:srgbClr val="FF0000"/>
                </a:solidFill>
              </a:rPr>
              <a:t> * ¼) – (RTQQES </a:t>
            </a:r>
            <a:r>
              <a:rPr lang="en-US" sz="1200" b="1" i="1" baseline="-25000" dirty="0">
                <a:solidFill>
                  <a:srgbClr val="FF0000"/>
                </a:solidFill>
              </a:rPr>
              <a:t>q, p</a:t>
            </a:r>
            <a:r>
              <a:rPr lang="en-US" sz="1200" b="1" dirty="0">
                <a:solidFill>
                  <a:srgbClr val="FF0000"/>
                </a:solidFill>
              </a:rPr>
              <a:t> * ¼) </a:t>
            </a:r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99596" y="2928119"/>
            <a:ext cx="1099242" cy="57708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QSE Imbalance at HB</a:t>
            </a:r>
            <a:endParaRPr lang="en-US" sz="1050" dirty="0"/>
          </a:p>
        </p:txBody>
      </p:sp>
      <p:sp>
        <p:nvSpPr>
          <p:cNvPr id="25" name="Right Arrow 24"/>
          <p:cNvSpPr/>
          <p:nvPr/>
        </p:nvSpPr>
        <p:spPr>
          <a:xfrm>
            <a:off x="1192594" y="3124200"/>
            <a:ext cx="331406" cy="115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4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b="1" dirty="0" smtClean="0">
                <a:solidFill>
                  <a:schemeClr val="accent1"/>
                </a:solidFill>
              </a:rPr>
              <a:t>NPRR419-</a:t>
            </a:r>
            <a:r>
              <a:rPr lang="en-US" sz="1800" dirty="0"/>
              <a:t> Revisions to</a:t>
            </a:r>
            <a:r>
              <a:rPr lang="en-US" sz="1800" b="1" dirty="0" smtClean="0">
                <a:solidFill>
                  <a:schemeClr val="accent1"/>
                </a:solidFill>
              </a:rPr>
              <a:t> RMRAAMT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2516" y="815182"/>
            <a:ext cx="8376684" cy="443299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RMR Adjustment Charge: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447800" y="1425238"/>
            <a:ext cx="7467600" cy="273921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en-US" sz="1200" dirty="0" smtClean="0"/>
          </a:p>
          <a:p>
            <a:pPr lvl="0"/>
            <a:endParaRPr lang="en-US" altLang="en-US" sz="12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endParaRPr lang="en-US" altLang="en-US" sz="12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en-US" altLang="en-US" sz="12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RMRAAMT</a:t>
            </a:r>
            <a:r>
              <a:rPr lang="en-US" altLang="en-US" sz="1200" b="1" i="1" baseline="-30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</a:t>
            </a:r>
            <a:r>
              <a:rPr lang="en-US" altLang="en-U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	= (-1) *       (</a:t>
            </a:r>
            <a:r>
              <a:rPr lang="en-US" altLang="en-US" sz="1200" b="1" strike="sngStrike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altLang="en-U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(-1) *    </a:t>
            </a:r>
            <a:r>
              <a:rPr lang="en-US" altLang="en-US" sz="1200" b="1" strike="sngStrike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(RTMG </a:t>
            </a:r>
            <a:r>
              <a:rPr lang="en-US" altLang="en-US" sz="1200" b="1" i="1" strike="sngStrike" baseline="-25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q, r, p, </a:t>
            </a:r>
            <a:r>
              <a:rPr lang="en-US" altLang="en-US" sz="1200" b="1" i="1" strike="sngStrike" baseline="-250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altLang="en-US" sz="1200" b="1" i="1" strike="sngStrike" baseline="-25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1200" b="1" strike="sngStrike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 </a:t>
            </a:r>
            <a:r>
              <a:rPr lang="en-US" altLang="en-US" sz="1200" b="1" strike="sngStrike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RTSPP</a:t>
            </a:r>
            <a:r>
              <a:rPr lang="en-US" altLang="en-US" sz="1200" b="1" i="1" strike="sngStrike" baseline="-250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US" altLang="en-US" sz="1200" b="1" i="1" strike="sngStrike" baseline="-25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altLang="en-US" sz="1200" b="1" i="1" strike="sngStrike" baseline="-250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altLang="en-US" sz="1200" b="1" strike="sngStrike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)) </a:t>
            </a:r>
            <a:r>
              <a:rPr lang="en-US" altLang="en-US" sz="12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RESREV</a:t>
            </a:r>
            <a:r>
              <a:rPr lang="en-US" altLang="en-US" sz="1200" b="1" i="1" baseline="-250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</a:t>
            </a:r>
            <a:r>
              <a:rPr lang="en-US" altLang="en-US" sz="1200" b="1" baseline="-25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altLang="en-US" sz="1200" b="1" i="1" baseline="-25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r, </a:t>
            </a:r>
            <a:r>
              <a:rPr lang="en-US" altLang="en-US" sz="1200" b="1" i="1" baseline="-25000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gsc</a:t>
            </a:r>
            <a:r>
              <a:rPr lang="en-US" altLang="en-US" sz="1200" b="1" i="1" baseline="-25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p </a:t>
            </a:r>
            <a:r>
              <a:rPr lang="en-US" altLang="en-US" sz="12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    </a:t>
            </a:r>
          </a:p>
          <a:p>
            <a:pPr lvl="0"/>
            <a:r>
              <a:rPr lang="en-US" alt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altLang="en-U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    EMREAMT </a:t>
            </a:r>
            <a:r>
              <a:rPr lang="en-US" altLang="en-US" sz="1200" b="1" i="1" baseline="-25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q, r, p, </a:t>
            </a:r>
            <a:r>
              <a:rPr lang="en-US" altLang="en-US" sz="1200" b="1" i="1" baseline="-25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altLang="en-US" sz="1200" b="1" i="1" baseline="-25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 RUCMWAMT </a:t>
            </a:r>
            <a:r>
              <a:rPr lang="en-US" altLang="en-US" sz="1200" b="1" baseline="-25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q, r, p </a:t>
            </a:r>
            <a:r>
              <a:rPr lang="en-US" altLang="en-U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 RUCCBAMT </a:t>
            </a:r>
            <a:r>
              <a:rPr lang="en-US" altLang="en-US" sz="1200" b="1" i="1" baseline="-25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q, r, p </a:t>
            </a:r>
            <a:r>
              <a:rPr lang="en-US" altLang="en-U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 RUCDCAMT </a:t>
            </a:r>
            <a:r>
              <a:rPr lang="en-US" altLang="en-US" sz="1200" b="1" i="1" baseline="-25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q, r, p </a:t>
            </a:r>
            <a:r>
              <a:rPr lang="en-US" altLang="en-US" sz="1200" b="1" baseline="-25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     </a:t>
            </a:r>
            <a:r>
              <a:rPr lang="en-US" altLang="en-U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     VSSEAMT </a:t>
            </a:r>
            <a:r>
              <a:rPr lang="en-US" altLang="en-US" sz="1200" b="1" i="1" baseline="-25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q, r, p, </a:t>
            </a:r>
            <a:r>
              <a:rPr lang="en-US" altLang="en-US" sz="1200" b="1" i="1" baseline="-25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altLang="en-US" sz="1200" b="1" i="1" baseline="-25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 </a:t>
            </a:r>
            <a:r>
              <a:rPr lang="en-US" altLang="en-U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VSSVARAMT </a:t>
            </a:r>
            <a:r>
              <a:rPr lang="en-US" altLang="en-US" sz="1200" b="1" i="1" baseline="-25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q, r, </a:t>
            </a:r>
            <a:r>
              <a:rPr lang="en-US" altLang="en-US" sz="1200" b="1" i="1" baseline="-25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altLang="en-US" sz="1200" b="1" i="1" baseline="-25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)]</a:t>
            </a:r>
            <a:r>
              <a:rPr lang="en-US" alt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200" b="1" dirty="0" smtClean="0">
              <a:solidFill>
                <a:srgbClr val="FF0000"/>
              </a:solidFill>
            </a:endParaRPr>
          </a:p>
          <a:p>
            <a:endParaRPr lang="en-US" sz="1200" b="1" dirty="0"/>
          </a:p>
          <a:p>
            <a:r>
              <a:rPr lang="en-US" sz="1200" b="1" dirty="0" smtClean="0"/>
              <a:t>Where:</a:t>
            </a:r>
          </a:p>
          <a:p>
            <a:endParaRPr lang="en-US" sz="1200" b="1" dirty="0" smtClean="0">
              <a:solidFill>
                <a:srgbClr val="FF0000"/>
              </a:solidFill>
            </a:endParaRPr>
          </a:p>
          <a:p>
            <a:r>
              <a:rPr lang="en-US" sz="1200" b="1" dirty="0" err="1" smtClean="0">
                <a:solidFill>
                  <a:srgbClr val="FF0000"/>
                </a:solidFill>
              </a:rPr>
              <a:t>RESREV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r, 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gsc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p</a:t>
            </a:r>
            <a:r>
              <a:rPr lang="en-US" sz="1200" b="1" dirty="0" smtClean="0">
                <a:solidFill>
                  <a:srgbClr val="FF0000"/>
                </a:solidFill>
              </a:rPr>
              <a:t>	= </a:t>
            </a:r>
            <a:r>
              <a:rPr lang="en-US" sz="1200" b="1" dirty="0" err="1" smtClean="0">
                <a:solidFill>
                  <a:srgbClr val="FF0000"/>
                </a:solidFill>
              </a:rPr>
              <a:t>GSPLITPER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r, 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gsc</a:t>
            </a:r>
            <a:r>
              <a:rPr lang="en-US" sz="1200" b="1" i="1" baseline="-25000" dirty="0" smtClean="0">
                <a:solidFill>
                  <a:srgbClr val="FF0000"/>
                </a:solidFill>
              </a:rPr>
              <a:t>, p</a:t>
            </a:r>
            <a:r>
              <a:rPr lang="en-US" sz="1200" b="1" dirty="0" smtClean="0">
                <a:solidFill>
                  <a:srgbClr val="FF0000"/>
                </a:solidFill>
              </a:rPr>
              <a:t> * </a:t>
            </a:r>
            <a:r>
              <a:rPr lang="en-US" sz="1200" b="1" dirty="0" err="1" smtClean="0">
                <a:solidFill>
                  <a:srgbClr val="FF0000"/>
                </a:solidFill>
              </a:rPr>
              <a:t>NMSAMTTOT</a:t>
            </a:r>
            <a:r>
              <a:rPr lang="en-US" sz="1200" b="1" i="1" baseline="-25000" dirty="0" err="1" smtClean="0">
                <a:solidFill>
                  <a:srgbClr val="FF0000"/>
                </a:solidFill>
              </a:rPr>
              <a:t>gsc</a:t>
            </a:r>
            <a:endParaRPr lang="en-US" sz="1200" b="1" i="1" baseline="-25000" dirty="0" smtClean="0">
              <a:solidFill>
                <a:srgbClr val="FF0000"/>
              </a:solidFill>
            </a:endParaRPr>
          </a:p>
          <a:p>
            <a:endParaRPr lang="en-US" sz="1200" b="1" i="1" baseline="-25000" dirty="0" smtClean="0">
              <a:solidFill>
                <a:srgbClr val="FF0000"/>
              </a:solidFill>
            </a:endParaRPr>
          </a:p>
          <a:p>
            <a:endParaRPr lang="en-US" sz="1200" b="1" i="1" baseline="-25000" dirty="0" smtClean="0">
              <a:solidFill>
                <a:srgbClr val="FF0000"/>
              </a:solidFill>
            </a:endParaRPr>
          </a:p>
          <a:p>
            <a:endParaRPr lang="en-US" sz="1200" b="1" dirty="0" smtClean="0">
              <a:solidFill>
                <a:srgbClr val="FF0000"/>
              </a:solidFill>
            </a:endParaRPr>
          </a:p>
          <a:p>
            <a:endParaRPr lang="en-US" sz="1200" b="1" dirty="0" smtClean="0"/>
          </a:p>
          <a:p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1298" y="3013502"/>
            <a:ext cx="1107540" cy="415498"/>
          </a:xfrm>
          <a:prstGeom prst="rect">
            <a:avLst/>
          </a:prstGeom>
          <a:solidFill>
            <a:schemeClr val="accent4">
              <a:lumMod val="25000"/>
              <a:lumOff val="7500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Resource Revenue share</a:t>
            </a:r>
            <a:endParaRPr lang="en-US" sz="1050" dirty="0"/>
          </a:p>
        </p:txBody>
      </p:sp>
      <p:sp>
        <p:nvSpPr>
          <p:cNvPr id="24" name="Right Arrow 23"/>
          <p:cNvSpPr/>
          <p:nvPr/>
        </p:nvSpPr>
        <p:spPr>
          <a:xfrm>
            <a:off x="1192594" y="3161406"/>
            <a:ext cx="331406" cy="115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1981589"/>
            <a:ext cx="180975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5" y="1981589"/>
            <a:ext cx="180975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137" y="2098184"/>
            <a:ext cx="1809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025" y="2321768"/>
            <a:ext cx="1809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4572000" y="1916113"/>
            <a:ext cx="180975" cy="361950"/>
            <a:chOff x="2803" y="1207"/>
            <a:chExt cx="114" cy="228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03" y="1207"/>
              <a:ext cx="114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trike="sngStrike">
                <a:solidFill>
                  <a:srgbClr val="FF0000"/>
                </a:solidFill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842" y="1221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sng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4</a:t>
              </a:r>
              <a:endParaRPr kumimoji="0" lang="en-US" altLang="en-US" sz="1800" b="0" i="0" u="none" strike="sng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869" y="1362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sngStrike" cap="none" normalizeH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1</a:t>
              </a:r>
              <a:endParaRPr kumimoji="0" lang="en-US" altLang="en-US" sz="1800" b="0" i="0" u="none" strike="sngStrike" cap="none" normalizeH="0" smtClean="0">
                <a:ln>
                  <a:noFill/>
                </a:ln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839" y="1356"/>
              <a:ext cx="3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sngStrike" cap="none" normalizeH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Symbol" panose="05050102010706020507" pitchFamily="18" charset="2"/>
                </a:rPr>
                <a:t>=</a:t>
              </a:r>
              <a:endParaRPr kumimoji="0" lang="en-US" altLang="en-US" sz="1800" b="0" i="0" u="none" strike="sngStrike" cap="none" normalizeH="0" smtClean="0">
                <a:ln>
                  <a:noFill/>
                </a:ln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825" y="1261"/>
              <a:ext cx="5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sngStrike" cap="none" normalizeH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Symbol" panose="05050102010706020507" pitchFamily="18" charset="2"/>
                </a:rPr>
                <a:t>S</a:t>
              </a:r>
              <a:endParaRPr kumimoji="0" lang="en-US" altLang="en-US" sz="1800" b="0" i="0" u="none" strike="sngStrike" cap="none" normalizeH="0" smtClean="0">
                <a:ln>
                  <a:noFill/>
                </a:ln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818" y="1362"/>
              <a:ext cx="1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1" u="none" strike="sngStrike" cap="none" normalizeH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i</a:t>
              </a:r>
              <a:endParaRPr kumimoji="0" lang="en-US" altLang="en-US" sz="1800" b="0" i="0" u="none" strike="sngStrike" cap="none" normalizeH="0" smtClean="0">
                <a:ln>
                  <a:noFill/>
                </a:ln>
                <a:solidFill>
                  <a:srgbClr val="FF0000"/>
                </a:solidFill>
                <a:effectLst/>
              </a:endParaRPr>
            </a:p>
          </p:txBody>
        </p:sp>
      </p:grpSp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2" y="2307553"/>
            <a:ext cx="1809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819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/>
              <a:t>NPRR419- Revisions to RTEIAMT and RMRAAMT</a:t>
            </a:r>
            <a:br>
              <a:rPr lang="en-US" sz="1800" dirty="0" smtClean="0"/>
            </a:b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524000" y="2286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190500" y="609600"/>
            <a:ext cx="8686800" cy="561932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1200" dirty="0" smtClean="0"/>
          </a:p>
          <a:p>
            <a:pPr marL="457200" lvl="1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</a:t>
            </a:r>
            <a:endParaRPr lang="en-US" sz="1400" dirty="0"/>
          </a:p>
          <a:p>
            <a:endParaRPr lang="en-US" sz="1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en-US" sz="1400" dirty="0" smtClean="0">
              <a:solidFill>
                <a:schemeClr val="accent1"/>
              </a:solidFill>
            </a:endParaRPr>
          </a:p>
          <a:p>
            <a:endParaRPr lang="en-US" sz="1400" dirty="0" smtClean="0">
              <a:latin typeface="+mj-lt"/>
              <a:ea typeface="+mj-ea"/>
              <a:cs typeface="+mj-cs"/>
            </a:endParaRPr>
          </a:p>
          <a:p>
            <a:endParaRPr lang="en-US" sz="1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066800" y="1183456"/>
            <a:ext cx="69342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Extract Changes</a:t>
            </a:r>
          </a:p>
          <a:p>
            <a:pPr algn="ctr"/>
            <a:endParaRPr lang="en-US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New column added to RTMOUTPUTHEADER – (</a:t>
            </a:r>
            <a:r>
              <a:rPr lang="en-US" dirty="0" err="1" smtClean="0"/>
              <a:t>gensitecode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Data Definition Language for the CSV:</a:t>
            </a:r>
          </a:p>
          <a:p>
            <a:pPr lvl="1"/>
            <a:r>
              <a:rPr lang="en-US" dirty="0" smtClean="0"/>
              <a:t>ERCOT-&gt; Services-&gt; Market Data Transparency-&gt;DDL</a:t>
            </a:r>
          </a:p>
          <a:p>
            <a:pPr lvl="1"/>
            <a:endParaRPr lang="en-US" dirty="0" smtClean="0"/>
          </a:p>
          <a:p>
            <a:endParaRPr lang="en-US" sz="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XSD for </a:t>
            </a:r>
            <a:r>
              <a:rPr lang="en-US" dirty="0"/>
              <a:t>the </a:t>
            </a:r>
            <a:r>
              <a:rPr lang="en-US" dirty="0" smtClean="0"/>
              <a:t>XML:</a:t>
            </a:r>
            <a:endParaRPr lang="en-US" dirty="0"/>
          </a:p>
          <a:p>
            <a:pPr lvl="1"/>
            <a:r>
              <a:rPr lang="en-US" dirty="0"/>
              <a:t>ERCOT-&gt; Services-&gt; Market Data Transparency-</a:t>
            </a:r>
            <a:r>
              <a:rPr lang="en-US" dirty="0" smtClean="0"/>
              <a:t>&gt;XSDs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sz="7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21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4945</TotalTime>
  <Words>346</Words>
  <Application>Microsoft Office PowerPoint</Application>
  <PresentationFormat>On-screen Show (4:3)</PresentationFormat>
  <Paragraphs>159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Symbol</vt:lpstr>
      <vt:lpstr>Times New Roman</vt:lpstr>
      <vt:lpstr>1_Custom Design</vt:lpstr>
      <vt:lpstr>Office Theme</vt:lpstr>
      <vt:lpstr>Custom Design</vt:lpstr>
      <vt:lpstr>PowerPoint Presentation</vt:lpstr>
      <vt:lpstr>NPRR419- Revisions to RTEIAMT and RMRAAMT</vt:lpstr>
      <vt:lpstr>NPRR419- Revisions to RTEIAMT and RMRAAMT </vt:lpstr>
      <vt:lpstr>NPRR419- Revisions to RTEIAMT</vt:lpstr>
      <vt:lpstr>NPRR419- Revisions to RTEIAMT</vt:lpstr>
      <vt:lpstr>NPRR419- Revisions to RTEIAMT</vt:lpstr>
      <vt:lpstr>NPRR419- Revisions to RMRAAMT</vt:lpstr>
      <vt:lpstr>NPRR419- Revisions to RTEIAMT and RMRAAMT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Holt, Blake</cp:lastModifiedBy>
  <cp:revision>125</cp:revision>
  <cp:lastPrinted>2016-01-21T20:53:15Z</cp:lastPrinted>
  <dcterms:created xsi:type="dcterms:W3CDTF">2016-01-21T15:20:31Z</dcterms:created>
  <dcterms:modified xsi:type="dcterms:W3CDTF">2016-03-29T19:20:24Z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