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17"/>
  </p:notesMasterIdLst>
  <p:handoutMasterIdLst>
    <p:handoutMasterId r:id="rId18"/>
  </p:handoutMasterIdLst>
  <p:sldIdLst>
    <p:sldId id="260" r:id="rId6"/>
    <p:sldId id="270" r:id="rId7"/>
    <p:sldId id="269" r:id="rId8"/>
    <p:sldId id="276" r:id="rId9"/>
    <p:sldId id="271" r:id="rId10"/>
    <p:sldId id="273" r:id="rId11"/>
    <p:sldId id="272" r:id="rId12"/>
    <p:sldId id="277" r:id="rId13"/>
    <p:sldId id="274" r:id="rId14"/>
    <p:sldId id="275" r:id="rId15"/>
    <p:sldId id="27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3"/>
    <a:srgbClr val="005386"/>
    <a:srgbClr val="55BAB7"/>
    <a:srgbClr val="00385E"/>
    <a:srgbClr val="C4E3E1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 varScale="1">
        <p:scale>
          <a:sx n="103" d="100"/>
          <a:sy n="103" d="100"/>
        </p:scale>
        <p:origin x="204" y="10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Capacity Testing Results for 01/01/2014 to 12/31/2015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CapTestSeries</c:v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1.9716571886847476E-2"/>
                  <c:y val="2.397726733030874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4"/>
              <c:pt idx="0">
                <c:v>HSL Reached and Sustained</c:v>
              </c:pt>
              <c:pt idx="1">
                <c:v>HSL Reached but Not Sustained</c:v>
              </c:pt>
              <c:pt idx="2">
                <c:v>HSL Not Reached</c:v>
              </c:pt>
              <c:pt idx="3">
                <c:v>HSL Not Reached and Not Sustained</c:v>
              </c:pt>
            </c:strLit>
          </c:cat>
          <c:val>
            <c:numLit>
              <c:formatCode>General</c:formatCode>
              <c:ptCount val="4"/>
              <c:pt idx="0">
                <c:v>166</c:v>
              </c:pt>
              <c:pt idx="1">
                <c:v>29</c:v>
              </c:pt>
              <c:pt idx="2">
                <c:v>4</c:v>
              </c:pt>
              <c:pt idx="3">
                <c:v>54</c:v>
              </c:pt>
            </c:numLit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Capacity Testing Results by Ambient Temperature for 1/01/2014 to 12/31/2015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Pass</c:v>
          </c:tx>
          <c:invertIfNegative val="0"/>
          <c:cat>
            <c:strLit>
              <c:ptCount val="3"/>
              <c:pt idx="0">
                <c:v>T &lt;= 85</c:v>
              </c:pt>
              <c:pt idx="1">
                <c:v>85 &lt; T &lt;= 95</c:v>
              </c:pt>
              <c:pt idx="2">
                <c:v>95 &lt; T</c:v>
              </c:pt>
            </c:strLit>
          </c:cat>
          <c:val>
            <c:numLit>
              <c:formatCode>General</c:formatCode>
              <c:ptCount val="3"/>
              <c:pt idx="0">
                <c:v>80</c:v>
              </c:pt>
              <c:pt idx="1">
                <c:v>77</c:v>
              </c:pt>
              <c:pt idx="2">
                <c:v>9</c:v>
              </c:pt>
            </c:numLit>
          </c:val>
        </c:ser>
        <c:ser>
          <c:idx val="1"/>
          <c:order val="1"/>
          <c:tx>
            <c:v>Fail</c:v>
          </c:tx>
          <c:invertIfNegative val="0"/>
          <c:val>
            <c:numLit>
              <c:formatCode>General</c:formatCode>
              <c:ptCount val="3"/>
              <c:pt idx="0">
                <c:v>32</c:v>
              </c:pt>
              <c:pt idx="1">
                <c:v>47</c:v>
              </c:pt>
              <c:pt idx="2">
                <c:v>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3345152"/>
        <c:axId val="343345544"/>
      </c:barChart>
      <c:catAx>
        <c:axId val="34334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345544"/>
        <c:crosses val="autoZero"/>
        <c:auto val="1"/>
        <c:lblAlgn val="ctr"/>
        <c:lblOffset val="100"/>
        <c:noMultiLvlLbl val="0"/>
      </c:catAx>
      <c:valAx>
        <c:axId val="343345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345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Capacity Testing Results for 01/01/2014 to 12/31/2015</a:t>
            </a:r>
          </a:p>
        </c:rich>
      </c:tx>
      <c:overlay val="0"/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Capacity Testing Results for Summer 2014 &amp; Summer 2015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v>CapTestSeries</c:v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HSL Reached and Sustained</c:v>
              </c:pt>
              <c:pt idx="1">
                <c:v>HSL Reached but Not Sustained</c:v>
              </c:pt>
              <c:pt idx="2">
                <c:v>HSL Not Reached</c:v>
              </c:pt>
              <c:pt idx="3">
                <c:v>HSL Not Reached and Not Sustained</c:v>
              </c:pt>
            </c:strLit>
          </c:cat>
          <c:val>
            <c:numLit>
              <c:formatCode>General</c:formatCode>
              <c:ptCount val="4"/>
              <c:pt idx="0">
                <c:v>114</c:v>
              </c:pt>
              <c:pt idx="1">
                <c:v>22</c:v>
              </c:pt>
              <c:pt idx="2">
                <c:v>4</c:v>
              </c:pt>
              <c:pt idx="3">
                <c:v>39</c:v>
              </c:pt>
            </c:numLit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003718285214344"/>
          <c:y val="0.41576853674540681"/>
          <c:w val="0.30070355788859726"/>
          <c:h val="0.2182891201099862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Capacity Testing Results by Ambient Temperature for </a:t>
            </a:r>
            <a:r>
              <a:rPr lang="en-US" dirty="0" smtClean="0"/>
              <a:t>Summer 2014 &amp; Summer 2015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Pass</c:v>
          </c:tx>
          <c:invertIfNegative val="0"/>
          <c:cat>
            <c:strLit>
              <c:ptCount val="3"/>
              <c:pt idx="0">
                <c:v>T &lt;= 85</c:v>
              </c:pt>
              <c:pt idx="1">
                <c:v>85 &lt; T &lt;= 95</c:v>
              </c:pt>
              <c:pt idx="2">
                <c:v>95 &lt; T</c:v>
              </c:pt>
            </c:strLit>
          </c:cat>
          <c:val>
            <c:numLit>
              <c:formatCode>General</c:formatCode>
              <c:ptCount val="3"/>
              <c:pt idx="0">
                <c:v>35</c:v>
              </c:pt>
              <c:pt idx="1">
                <c:v>70</c:v>
              </c:pt>
              <c:pt idx="2">
                <c:v>9</c:v>
              </c:pt>
            </c:numLit>
          </c:val>
        </c:ser>
        <c:ser>
          <c:idx val="1"/>
          <c:order val="1"/>
          <c:tx>
            <c:v>Fail</c:v>
          </c:tx>
          <c:invertIfNegative val="0"/>
          <c:val>
            <c:numLit>
              <c:formatCode>General</c:formatCode>
              <c:ptCount val="3"/>
              <c:pt idx="0">
                <c:v>14</c:v>
              </c:pt>
              <c:pt idx="1">
                <c:v>44</c:v>
              </c:pt>
              <c:pt idx="2">
                <c:v>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2388360"/>
        <c:axId val="345165640"/>
      </c:barChart>
      <c:catAx>
        <c:axId val="342388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165640"/>
        <c:crosses val="autoZero"/>
        <c:auto val="1"/>
        <c:lblAlgn val="ctr"/>
        <c:lblOffset val="100"/>
        <c:noMultiLvlLbl val="0"/>
      </c:catAx>
      <c:valAx>
        <c:axId val="345165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388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4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T&gt;95(6,882 MW),</a:t>
            </a:r>
            <a:r>
              <a:rPr lang="en-US" baseline="0" dirty="0" smtClean="0"/>
              <a:t> 85&lt;T&lt;=95 (49,821 MW), T&lt;=85 (51,187 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4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T&gt;95(6,588 MW),</a:t>
            </a:r>
            <a:r>
              <a:rPr lang="en-US" baseline="0" dirty="0" smtClean="0"/>
              <a:t> 85&lt;T&lt;=95 (46,062 MW), T&lt;=85 (22,582 MW)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9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4/7/2016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631313"/>
            <a:chOff x="603250" y="546100"/>
            <a:chExt cx="7727950" cy="4631313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dirty="0"/>
                <a:t>Unannounced Testing and Reserve Discount Factor Recommendation</a:t>
              </a:r>
            </a:p>
            <a:p>
              <a:endParaRPr lang="en-US" sz="2400" i="1" dirty="0" smtClean="0"/>
            </a:p>
            <a:p>
              <a:r>
                <a:rPr lang="en-US" sz="2800" dirty="0" smtClean="0"/>
                <a:t>ERCOT</a:t>
              </a:r>
            </a:p>
            <a:p>
              <a:r>
                <a:rPr lang="en-US" sz="2000" dirty="0" smtClean="0"/>
                <a:t> </a:t>
              </a:r>
            </a:p>
            <a:p>
              <a:r>
                <a:rPr lang="en-US" sz="2400" dirty="0" smtClean="0"/>
                <a:t>ROS</a:t>
              </a:r>
            </a:p>
            <a:p>
              <a:r>
                <a:rPr lang="en-US" sz="2400" dirty="0" smtClean="0"/>
                <a:t>April </a:t>
              </a:r>
              <a:r>
                <a:rPr lang="en-US" sz="2400" dirty="0"/>
                <a:t>7</a:t>
              </a:r>
              <a:r>
                <a:rPr lang="en-US" sz="2400" baseline="30000" dirty="0" smtClean="0"/>
                <a:t>th</a:t>
              </a:r>
              <a:r>
                <a:rPr lang="en-US" sz="2400" dirty="0" smtClean="0"/>
                <a:t>, 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263524"/>
            <a:ext cx="7162800" cy="7258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9330"/>
            <a:ext cx="8442960" cy="49390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ERCOT conducted 253 unannounced tests in 2014 and 2015.</a:t>
            </a:r>
            <a:r>
              <a:rPr lang="en-US" sz="1800" dirty="0" smtClean="0"/>
              <a:t> 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Passed tests exceeded HSLs after compensating for failed tests by 328 MW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Average error for each unit was excess of 1.29 MW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Of the 253 tests, 179 tests were conducted during the summer months (June through September)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Passed tests exceeded HSLs after compensating for failed tests by 186  MW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Average error for each unit was excess of 1.03 MW</a:t>
            </a:r>
          </a:p>
          <a:p>
            <a:pPr lvl="1" indent="-457200" algn="just">
              <a:buFont typeface="+mj-lt"/>
              <a:buAutoNum type="arabicPeriod" startAt="3"/>
            </a:pPr>
            <a:r>
              <a:rPr lang="en-US" sz="2000" dirty="0" smtClean="0"/>
              <a:t>Of the 179 tests conducted during summer, 16 tests were conducted when temperature was above 95 F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u="sng" dirty="0"/>
              <a:t>There were only </a:t>
            </a:r>
            <a:r>
              <a:rPr lang="en-US" sz="1600" u="sng" dirty="0" smtClean="0"/>
              <a:t>16 </a:t>
            </a:r>
            <a:r>
              <a:rPr lang="en-US" sz="1600" u="sng" dirty="0"/>
              <a:t>tests for temperature greater than 95 F</a:t>
            </a:r>
            <a:endParaRPr lang="en-US" sz="1800" u="sng" dirty="0"/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Passed tests exceeded HSLs after compensating for failed tests by 8.46  MW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Average error for each unit was excess of  0.53  MW</a:t>
            </a:r>
          </a:p>
        </p:txBody>
      </p:sp>
    </p:spTree>
    <p:extLst>
      <p:ext uri="{BB962C8B-B14F-4D97-AF65-F5344CB8AC3E}">
        <p14:creationId xmlns:p14="http://schemas.microsoft.com/office/powerpoint/2010/main" val="35268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263524"/>
            <a:ext cx="7162800" cy="7258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Recommendation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9330"/>
            <a:ext cx="8442960" cy="4939030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pPr marL="0" lvl="1" algn="just"/>
            <a:r>
              <a:rPr lang="en-US" sz="1800" dirty="0" smtClean="0"/>
              <a:t>Based on the review of unannounced tests; </a:t>
            </a:r>
          </a:p>
          <a:p>
            <a:pPr marL="0" lvl="1" algn="just"/>
            <a:endParaRPr lang="en-US" sz="1800" dirty="0" smtClean="0"/>
          </a:p>
          <a:p>
            <a:pPr lvl="1" indent="-457200" algn="just">
              <a:buFont typeface="+mj-lt"/>
              <a:buAutoNum type="arabicPeriod"/>
            </a:pPr>
            <a:r>
              <a:rPr lang="en-US" sz="1800" dirty="0" smtClean="0"/>
              <a:t>ERCOT recommends not discounting Resources HSLs (RDF = 1) for </a:t>
            </a:r>
            <a:r>
              <a:rPr lang="en-US" sz="1800" b="1" u="sng" dirty="0" smtClean="0"/>
              <a:t>temperature below or equal to 95 F</a:t>
            </a:r>
          </a:p>
          <a:p>
            <a:pPr lvl="1" indent="-457200" algn="just">
              <a:buFont typeface="+mj-lt"/>
              <a:buAutoNum type="arabicPeriod"/>
            </a:pPr>
            <a:r>
              <a:rPr lang="en-US" sz="1800" dirty="0" smtClean="0"/>
              <a:t>ERCOT also suggests that for temperature greater than 95 F, </a:t>
            </a:r>
            <a:r>
              <a:rPr lang="en-US" sz="1800" b="1" u="sng" dirty="0" smtClean="0"/>
              <a:t>we continue to discount HSLs, but only by 1% (RDF=0.99) instead of current 2% (RDF=0.98)</a:t>
            </a:r>
          </a:p>
          <a:p>
            <a:pPr lvl="1" indent="-457200" algn="just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73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&amp; 2015 Unannounced Unit Testing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11042"/>
              </p:ext>
            </p:extLst>
          </p:nvPr>
        </p:nvGraphicFramePr>
        <p:xfrm>
          <a:off x="379413" y="828675"/>
          <a:ext cx="8229600" cy="5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02568" y="5575856"/>
            <a:ext cx="28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Unit Tests (253 tests)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&amp; 2015 Unannounced Unit Testing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26198"/>
              </p:ext>
            </p:extLst>
          </p:nvPr>
        </p:nvGraphicFramePr>
        <p:xfrm>
          <a:off x="1058863" y="1273334"/>
          <a:ext cx="6870700" cy="4535805"/>
        </p:xfrm>
        <a:graphic>
          <a:graphicData uri="http://schemas.openxmlformats.org/drawingml/2006/table">
            <a:tbl>
              <a:tblPr/>
              <a:tblGrid>
                <a:gridCol w="2376117"/>
                <a:gridCol w="410333"/>
                <a:gridCol w="610729"/>
                <a:gridCol w="820667"/>
                <a:gridCol w="820667"/>
                <a:gridCol w="610729"/>
                <a:gridCol w="610729"/>
                <a:gridCol w="610729"/>
              </a:tblGrid>
              <a:tr h="2667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Unannounced Resource Capacity Testing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01/01/2014 to 12/31/2015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QSE's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of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and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 and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but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Excess of Passed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 Capacity Shortfall of Failed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Net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MW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Capacity Excess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>
            <a:stCxn id="9" idx="6"/>
            <a:endCxn id="10" idx="1"/>
          </p:cNvCxnSpPr>
          <p:nvPr/>
        </p:nvCxnSpPr>
        <p:spPr>
          <a:xfrm>
            <a:off x="4321742" y="2648459"/>
            <a:ext cx="3228534" cy="379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0" idx="3"/>
          </p:cNvCxnSpPr>
          <p:nvPr/>
        </p:nvCxnSpPr>
        <p:spPr>
          <a:xfrm flipV="1">
            <a:off x="6274066" y="3533687"/>
            <a:ext cx="1276210" cy="1531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70972" y="2501152"/>
            <a:ext cx="750770" cy="29461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440328" y="2923673"/>
            <a:ext cx="750770" cy="7146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8373"/>
                </a:solidFill>
              </a:rPr>
              <a:t>0.4%</a:t>
            </a:r>
            <a:endParaRPr lang="en-US" sz="1200" b="1" dirty="0">
              <a:solidFill>
                <a:srgbClr val="008373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23296" y="4985886"/>
            <a:ext cx="750770" cy="39293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&amp; 2015 Unannounced Unit Testing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44660"/>
              </p:ext>
            </p:extLst>
          </p:nvPr>
        </p:nvGraphicFramePr>
        <p:xfrm>
          <a:off x="1058863" y="1273334"/>
          <a:ext cx="6870700" cy="4227195"/>
        </p:xfrm>
        <a:graphic>
          <a:graphicData uri="http://schemas.openxmlformats.org/drawingml/2006/table">
            <a:tbl>
              <a:tblPr/>
              <a:tblGrid>
                <a:gridCol w="2376117"/>
                <a:gridCol w="410333"/>
                <a:gridCol w="610729"/>
                <a:gridCol w="820667"/>
                <a:gridCol w="820667"/>
                <a:gridCol w="610729"/>
                <a:gridCol w="610729"/>
                <a:gridCol w="610729"/>
              </a:tblGrid>
              <a:tr h="2667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Unannounced Resource Capacity Testing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01/01/2014 to 12/31/2015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QSE's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of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and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 and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but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Excess of Passed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Shortfall of Failed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Net MW Capacity Excess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/>
          <p:cNvSpPr/>
          <p:nvPr/>
        </p:nvSpPr>
        <p:spPr>
          <a:xfrm>
            <a:off x="6245592" y="4672933"/>
            <a:ext cx="2281188" cy="1219867"/>
          </a:xfrm>
          <a:prstGeom prst="leftArrow">
            <a:avLst>
              <a:gd name="adj1" fmla="val 66658"/>
              <a:gd name="adj2" fmla="val 50000"/>
            </a:avLst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Net Tested MW Actually Higher than Telemetered HSLs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5469422" y="5134412"/>
            <a:ext cx="750770" cy="29461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&amp; 2015 Unannounced Unit Testing 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142091"/>
              </p:ext>
            </p:extLst>
          </p:nvPr>
        </p:nvGraphicFramePr>
        <p:xfrm>
          <a:off x="379413" y="828675"/>
          <a:ext cx="8298422" cy="5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45304"/>
              </p:ext>
            </p:extLst>
          </p:nvPr>
        </p:nvGraphicFramePr>
        <p:xfrm>
          <a:off x="5573486" y="2770618"/>
          <a:ext cx="2220686" cy="891540"/>
        </p:xfrm>
        <a:graphic>
          <a:graphicData uri="http://schemas.openxmlformats.org/drawingml/2006/table">
            <a:tbl>
              <a:tblPr/>
              <a:tblGrid>
                <a:gridCol w="1110343"/>
                <a:gridCol w="1110343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 Shortfall (T &gt; 95)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Shortfall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2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Summer </a:t>
            </a:r>
            <a:r>
              <a:rPr lang="en-US" sz="2000" dirty="0" smtClean="0"/>
              <a:t>2014 &amp; 2015 </a:t>
            </a:r>
            <a:r>
              <a:rPr lang="en-US" sz="2000" dirty="0"/>
              <a:t>Unannounced Unit Testing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79413" y="828675"/>
          <a:ext cx="8229600" cy="5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975415"/>
              </p:ext>
            </p:extLst>
          </p:nvPr>
        </p:nvGraphicFramePr>
        <p:xfrm>
          <a:off x="457200" y="868680"/>
          <a:ext cx="822960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2568" y="5575856"/>
            <a:ext cx="28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Unit Tests (179 tests)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Summer 2014 &amp; 2015 Unannounced Unit Testing Summary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786626"/>
              </p:ext>
            </p:extLst>
          </p:nvPr>
        </p:nvGraphicFramePr>
        <p:xfrm>
          <a:off x="1058863" y="1273334"/>
          <a:ext cx="6870700" cy="4535805"/>
        </p:xfrm>
        <a:graphic>
          <a:graphicData uri="http://schemas.openxmlformats.org/drawingml/2006/table">
            <a:tbl>
              <a:tblPr/>
              <a:tblGrid>
                <a:gridCol w="2376117"/>
                <a:gridCol w="410333"/>
                <a:gridCol w="610729"/>
                <a:gridCol w="820667"/>
                <a:gridCol w="820667"/>
                <a:gridCol w="610729"/>
                <a:gridCol w="610729"/>
                <a:gridCol w="610729"/>
              </a:tblGrid>
              <a:tr h="2667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Unannounced Resource Capacity Testing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2014 &amp; Summer 2015 (June - September)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QSE's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of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and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 and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but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Excess of Passed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 Capacity Shortfall of Failed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-361.04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Net MW Capacity Excess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All Resources: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>
            <a:stCxn id="7" idx="6"/>
            <a:endCxn id="8" idx="1"/>
          </p:cNvCxnSpPr>
          <p:nvPr/>
        </p:nvCxnSpPr>
        <p:spPr>
          <a:xfrm>
            <a:off x="4321742" y="2657168"/>
            <a:ext cx="3228534" cy="371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9" idx="6"/>
            <a:endCxn id="8" idx="3"/>
          </p:cNvCxnSpPr>
          <p:nvPr/>
        </p:nvCxnSpPr>
        <p:spPr>
          <a:xfrm flipV="1">
            <a:off x="6274066" y="3533687"/>
            <a:ext cx="1276210" cy="1624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570972" y="2491132"/>
            <a:ext cx="750770" cy="332071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40328" y="2923673"/>
            <a:ext cx="750770" cy="7146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8373"/>
                </a:solidFill>
              </a:rPr>
              <a:t>0.5%</a:t>
            </a:r>
            <a:endParaRPr lang="en-US" sz="1200" b="1" dirty="0">
              <a:solidFill>
                <a:srgbClr val="00837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23296" y="4991736"/>
            <a:ext cx="750770" cy="332071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Summer 2014 &amp; 2015 Unannounced Unit Testing Summary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90545"/>
              </p:ext>
            </p:extLst>
          </p:nvPr>
        </p:nvGraphicFramePr>
        <p:xfrm>
          <a:off x="1058863" y="1273334"/>
          <a:ext cx="6870700" cy="4227195"/>
        </p:xfrm>
        <a:graphic>
          <a:graphicData uri="http://schemas.openxmlformats.org/drawingml/2006/table">
            <a:tbl>
              <a:tblPr/>
              <a:tblGrid>
                <a:gridCol w="2376117"/>
                <a:gridCol w="410333"/>
                <a:gridCol w="610729"/>
                <a:gridCol w="820667"/>
                <a:gridCol w="820667"/>
                <a:gridCol w="610729"/>
                <a:gridCol w="610729"/>
                <a:gridCol w="610729"/>
              </a:tblGrid>
              <a:tr h="2667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Unannounced Resource Capacity Testing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2014 &amp; Summer 2015 (June - September)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QSE's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of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and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 and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but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Excess of Passed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Shortfall of Failed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-361.04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Net MW Capacity Excess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All Resources: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6258292" y="4647533"/>
            <a:ext cx="2281188" cy="1219867"/>
          </a:xfrm>
          <a:prstGeom prst="leftArrow">
            <a:avLst>
              <a:gd name="adj1" fmla="val 66658"/>
              <a:gd name="adj2" fmla="val 50000"/>
            </a:avLst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Net Tested MW Actually Higher than Telemetered HSLs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5469422" y="5131349"/>
            <a:ext cx="750770" cy="29461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028562"/>
              </p:ext>
            </p:extLst>
          </p:nvPr>
        </p:nvGraphicFramePr>
        <p:xfrm>
          <a:off x="379413" y="828675"/>
          <a:ext cx="8229600" cy="5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Summer 2014 </a:t>
            </a:r>
            <a:r>
              <a:rPr lang="en-US" sz="2000" dirty="0" smtClean="0"/>
              <a:t>&amp; 2015 Unannounced </a:t>
            </a:r>
            <a:r>
              <a:rPr lang="en-US" sz="2000" dirty="0"/>
              <a:t>Unit Testing Summary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96733"/>
              </p:ext>
            </p:extLst>
          </p:nvPr>
        </p:nvGraphicFramePr>
        <p:xfrm>
          <a:off x="5631542" y="2941161"/>
          <a:ext cx="1973944" cy="891540"/>
        </p:xfrm>
        <a:graphic>
          <a:graphicData uri="http://schemas.openxmlformats.org/drawingml/2006/table">
            <a:tbl>
              <a:tblPr/>
              <a:tblGrid>
                <a:gridCol w="986972"/>
                <a:gridCol w="986972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 Shortfall (T &gt; 95)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Shortfall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4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839</Words>
  <Application>Microsoft Office PowerPoint</Application>
  <PresentationFormat>On-screen Show (4:3)</PresentationFormat>
  <Paragraphs>572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PowerPoint Presentation</vt:lpstr>
      <vt:lpstr>2014 &amp; 2015 Unannounced Unit Testing Summary</vt:lpstr>
      <vt:lpstr>2014 &amp; 2015 Unannounced Unit Testing Summary</vt:lpstr>
      <vt:lpstr>2014 &amp; 2015 Unannounced Unit Testing Summary</vt:lpstr>
      <vt:lpstr>2014 &amp; 2015 Unannounced Unit Testing Summary</vt:lpstr>
      <vt:lpstr>Summer 2014 &amp; 2015 Unannounced Unit Testing Summary</vt:lpstr>
      <vt:lpstr>Summer 2014 &amp; 2015 Unannounced Unit Testing Summary</vt:lpstr>
      <vt:lpstr>Summer 2014 &amp; 2015 Unannounced Unit Testing Summary</vt:lpstr>
      <vt:lpstr>Summer 2014 &amp; 2015 Unannounced Unit Testing Summary</vt:lpstr>
      <vt:lpstr>Summary</vt:lpstr>
      <vt:lpstr>Recommendation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ERCOT</cp:lastModifiedBy>
  <cp:revision>153</cp:revision>
  <cp:lastPrinted>2013-01-30T23:16:36Z</cp:lastPrinted>
  <dcterms:created xsi:type="dcterms:W3CDTF">2010-04-12T23:12:02Z</dcterms:created>
  <dcterms:modified xsi:type="dcterms:W3CDTF">2016-03-30T16:01:34Z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