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sldIdLst>
    <p:sldId id="370" r:id="rId2"/>
    <p:sldId id="389" r:id="rId3"/>
    <p:sldId id="390" r:id="rId4"/>
    <p:sldId id="379" r:id="rId5"/>
    <p:sldId id="382" r:id="rId6"/>
    <p:sldId id="385" r:id="rId7"/>
    <p:sldId id="380" r:id="rId8"/>
    <p:sldId id="381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949A"/>
    <a:srgbClr val="DDDDDD"/>
    <a:srgbClr val="0000CC"/>
    <a:srgbClr val="FF3300"/>
    <a:srgbClr val="FF9900"/>
    <a:srgbClr val="5469A2"/>
    <a:srgbClr val="294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68" autoAdjust="0"/>
    <p:restoredTop sz="94660"/>
  </p:normalViewPr>
  <p:slideViewPr>
    <p:cSldViewPr>
      <p:cViewPr>
        <p:scale>
          <a:sx n="60" d="100"/>
          <a:sy n="60" d="100"/>
        </p:scale>
        <p:origin x="-1830" y="-780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trainin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276600"/>
            <a:ext cx="5943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 smtClean="0">
                <a:latin typeface="Calibri" panose="020F0502020204030204" pitchFamily="34" charset="0"/>
              </a:rPr>
              <a:t>Update to RMS </a:t>
            </a:r>
            <a:endParaRPr lang="en-US" dirty="0"/>
          </a:p>
          <a:p>
            <a:pPr marL="0" indent="0" algn="ctr">
              <a:buNone/>
            </a:pPr>
            <a:r>
              <a:rPr lang="en-US" sz="2800" dirty="0" smtClean="0">
                <a:latin typeface="Calibri" panose="020F0502020204030204" pitchFamily="34" charset="0"/>
              </a:rPr>
              <a:t>April 5</a:t>
            </a:r>
            <a:r>
              <a:rPr lang="en-US" sz="2800" baseline="30000" dirty="0" smtClean="0">
                <a:latin typeface="Calibri" panose="020F0502020204030204" pitchFamily="34" charset="0"/>
              </a:rPr>
              <a:t>th</a:t>
            </a:r>
            <a:r>
              <a:rPr lang="en-US" sz="2800" dirty="0" smtClean="0">
                <a:latin typeface="Calibri" panose="020F0502020204030204" pitchFamily="34" charset="0"/>
              </a:rPr>
              <a:t>, 2016</a:t>
            </a:r>
            <a:endParaRPr lang="en-US" sz="2800" b="0" dirty="0" smtClean="0">
              <a:latin typeface="Calibri" panose="020F0502020204030204" pitchFamily="34" charset="0"/>
            </a:endParaRP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752600"/>
            <a:ext cx="7543800" cy="1238250"/>
          </a:xfrm>
        </p:spPr>
        <p:txBody>
          <a:bodyPr/>
          <a:lstStyle/>
          <a:p>
            <a:pPr algn="ctr" eaLnBrk="1" hangingPunct="1"/>
            <a:r>
              <a:rPr lang="en-US" sz="3600" b="1" dirty="0" smtClean="0">
                <a:latin typeface="Calibri" panose="020F0502020204030204" pitchFamily="34" charset="0"/>
              </a:rPr>
              <a:t>ERCOT</a:t>
            </a:r>
            <a:br>
              <a:rPr lang="en-US" sz="3600" b="1" dirty="0" smtClean="0">
                <a:latin typeface="Calibri" panose="020F0502020204030204" pitchFamily="34" charset="0"/>
              </a:rPr>
            </a:br>
            <a:r>
              <a:rPr lang="en-US" sz="3600" b="1" dirty="0" smtClean="0">
                <a:latin typeface="Calibri" panose="020F0502020204030204" pitchFamily="34" charset="0"/>
              </a:rPr>
              <a:t> </a:t>
            </a:r>
            <a:r>
              <a:rPr lang="en-US" sz="3600" b="1" dirty="0">
                <a:latin typeface="Calibri" panose="020F0502020204030204" pitchFamily="34" charset="0"/>
              </a:rPr>
              <a:t>Retail Market </a:t>
            </a:r>
            <a:r>
              <a:rPr lang="en-US" sz="3600" b="1" dirty="0" smtClean="0">
                <a:latin typeface="Calibri" panose="020F0502020204030204" pitchFamily="34" charset="0"/>
              </a:rPr>
              <a:t>Training </a:t>
            </a:r>
            <a:r>
              <a:rPr lang="en-US" sz="3600" b="1" dirty="0">
                <a:latin typeface="Calibri" panose="020F0502020204030204" pitchFamily="34" charset="0"/>
              </a:rPr>
              <a:t>Task Force</a:t>
            </a:r>
            <a:endParaRPr lang="en-US" sz="3600" b="1" dirty="0" smtClean="0">
              <a:latin typeface="Calibri" panose="020F050202020403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4610100"/>
            <a:ext cx="9144000" cy="1752600"/>
          </a:xfrm>
        </p:spPr>
        <p:txBody>
          <a:bodyPr/>
          <a:lstStyle/>
          <a:p>
            <a:pPr algn="ctr">
              <a:defRPr/>
            </a:pPr>
            <a:r>
              <a:rPr lang="en-US" sz="1600" dirty="0" smtClean="0">
                <a:latin typeface="Calibri" panose="020F0502020204030204" pitchFamily="34" charset="0"/>
              </a:rPr>
              <a:t>        Co-Chairs:                                                      </a:t>
            </a:r>
          </a:p>
          <a:p>
            <a:pPr algn="ctr">
              <a:defRPr/>
            </a:pPr>
            <a:endParaRPr lang="en-US" dirty="0" smtClean="0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en-US" sz="1600" dirty="0">
                <a:latin typeface="Calibri" panose="020F0502020204030204" pitchFamily="34" charset="0"/>
              </a:rPr>
              <a:t>Deborah McKeever, Oncor </a:t>
            </a:r>
            <a:r>
              <a:rPr lang="en-US" sz="1600" dirty="0" smtClean="0">
                <a:latin typeface="Calibri" panose="020F0502020204030204" pitchFamily="34" charset="0"/>
              </a:rPr>
              <a:t>        Tomas </a:t>
            </a:r>
            <a:r>
              <a:rPr lang="en-US" sz="1600" dirty="0">
                <a:latin typeface="Calibri" panose="020F0502020204030204" pitchFamily="34" charset="0"/>
              </a:rPr>
              <a:t>Fernandez, NRG </a:t>
            </a:r>
            <a:r>
              <a:rPr lang="en-US" sz="1600" dirty="0" smtClean="0">
                <a:latin typeface="Calibri" panose="020F0502020204030204" pitchFamily="34" charset="0"/>
              </a:rPr>
              <a:t>         Sheri </a:t>
            </a:r>
            <a:r>
              <a:rPr lang="en-US" sz="1600" dirty="0" err="1">
                <a:latin typeface="Calibri" panose="020F0502020204030204" pitchFamily="34" charset="0"/>
              </a:rPr>
              <a:t>Wiegand</a:t>
            </a:r>
            <a:r>
              <a:rPr lang="en-US" sz="1600" dirty="0">
                <a:latin typeface="Calibri" panose="020F0502020204030204" pitchFamily="34" charset="0"/>
              </a:rPr>
              <a:t>, TXU Energy</a:t>
            </a:r>
          </a:p>
          <a:p>
            <a:pPr algn="ctr">
              <a:defRPr/>
            </a:pPr>
            <a:endParaRPr lang="en-US" sz="1600" dirty="0" smtClean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 smtClean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 smtClean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 smtClean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Instructor Led Classes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839200" cy="5715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2400" i="1" u="sng" dirty="0" smtClean="0"/>
              <a:t>Retail 101 </a:t>
            </a:r>
            <a:r>
              <a:rPr lang="en-US" dirty="0" smtClean="0"/>
              <a:t>	</a:t>
            </a:r>
            <a:r>
              <a:rPr lang="en-US" b="0" dirty="0" smtClean="0"/>
              <a:t>Dallas &amp; </a:t>
            </a:r>
            <a:r>
              <a:rPr lang="en-US" b="0" dirty="0" smtClean="0"/>
              <a:t>Houston –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i="1" dirty="0" smtClean="0">
                <a:solidFill>
                  <a:srgbClr val="FF0000"/>
                </a:solidFill>
              </a:rPr>
              <a:t>updated presentation</a:t>
            </a:r>
            <a:r>
              <a:rPr lang="en-US" dirty="0" smtClean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2400" i="1" u="sng" dirty="0" err="1" smtClean="0"/>
              <a:t>MarkeTrak</a:t>
            </a:r>
            <a:r>
              <a:rPr lang="en-US" sz="2400" i="1" u="sng" dirty="0" smtClean="0"/>
              <a:t> </a:t>
            </a:r>
            <a:r>
              <a:rPr lang="en-US" dirty="0" smtClean="0"/>
              <a:t>   	</a:t>
            </a:r>
            <a:r>
              <a:rPr lang="en-US" b="0" dirty="0" smtClean="0"/>
              <a:t>Dallas</a:t>
            </a:r>
            <a:r>
              <a:rPr lang="en-US" b="0" dirty="0"/>
              <a:t> </a:t>
            </a:r>
            <a:r>
              <a:rPr lang="en-US" b="0" dirty="0" smtClean="0"/>
              <a:t>&amp; Houston 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dirty="0" smtClean="0"/>
              <a:t>	     </a:t>
            </a:r>
            <a:r>
              <a:rPr lang="en-US" sz="2400" dirty="0" smtClean="0">
                <a:solidFill>
                  <a:srgbClr val="40949A"/>
                </a:solidFill>
              </a:rPr>
              <a:t>Dallas</a:t>
            </a:r>
            <a:r>
              <a:rPr lang="en-US" dirty="0" smtClean="0"/>
              <a:t> </a:t>
            </a:r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en-US" dirty="0" smtClean="0"/>
              <a:t>Hosted </a:t>
            </a:r>
            <a:r>
              <a:rPr lang="en-US" dirty="0" smtClean="0"/>
              <a:t>by TXU, </a:t>
            </a:r>
            <a:r>
              <a:rPr lang="en-US" b="0" dirty="0" smtClean="0"/>
              <a:t>200 W John Carpenter </a:t>
            </a:r>
            <a:r>
              <a:rPr lang="en-US" b="0" dirty="0" err="1" smtClean="0"/>
              <a:t>Fwy</a:t>
            </a:r>
            <a:endParaRPr lang="en-US" b="0" dirty="0" smtClean="0"/>
          </a:p>
          <a:p>
            <a:pPr marL="0" indent="0">
              <a:buNone/>
            </a:pPr>
            <a:r>
              <a:rPr lang="en-US" b="0" dirty="0"/>
              <a:t>	</a:t>
            </a:r>
            <a:r>
              <a:rPr lang="en-US" b="0" dirty="0" smtClean="0"/>
              <a:t>					Irving, TX  75039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		       Retail 101: May 5   </a:t>
            </a:r>
            <a:r>
              <a:rPr lang="en-US" b="0" dirty="0" smtClean="0"/>
              <a:t>9 – 4:30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		       </a:t>
            </a:r>
            <a:r>
              <a:rPr lang="en-US" dirty="0" err="1" smtClean="0"/>
              <a:t>MarkeTrak</a:t>
            </a:r>
            <a:r>
              <a:rPr lang="en-US" dirty="0" smtClean="0"/>
              <a:t>: May 6	</a:t>
            </a:r>
            <a:r>
              <a:rPr lang="en-US" b="0" dirty="0" smtClean="0"/>
              <a:t>9 – 4:30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2400" dirty="0" smtClean="0">
                <a:solidFill>
                  <a:srgbClr val="40949A"/>
                </a:solidFill>
              </a:rPr>
              <a:t>    </a:t>
            </a:r>
            <a:r>
              <a:rPr lang="en-US" sz="2400" dirty="0" smtClean="0">
                <a:solidFill>
                  <a:srgbClr val="40949A"/>
                </a:solidFill>
              </a:rPr>
              <a:t>Houston      </a:t>
            </a:r>
            <a:r>
              <a:rPr lang="en-US" dirty="0" smtClean="0"/>
              <a:t>Hosted </a:t>
            </a:r>
            <a:r>
              <a:rPr lang="en-US" dirty="0"/>
              <a:t>by </a:t>
            </a:r>
            <a:r>
              <a:rPr lang="en-US" dirty="0" err="1" smtClean="0"/>
              <a:t>Centerpoint</a:t>
            </a:r>
            <a:r>
              <a:rPr lang="en-US" dirty="0" smtClean="0"/>
              <a:t>, </a:t>
            </a:r>
            <a:r>
              <a:rPr lang="en-US" b="0" dirty="0" smtClean="0"/>
              <a:t>1111 </a:t>
            </a:r>
            <a:r>
              <a:rPr lang="en-US" b="0" dirty="0" err="1" smtClean="0"/>
              <a:t>Louisana</a:t>
            </a:r>
            <a:r>
              <a:rPr lang="en-US" b="0" dirty="0" smtClean="0"/>
              <a:t> St</a:t>
            </a:r>
          </a:p>
          <a:p>
            <a:pPr marL="0" indent="0">
              <a:buNone/>
            </a:pPr>
            <a:r>
              <a:rPr lang="en-US" b="0" dirty="0"/>
              <a:t>	</a:t>
            </a:r>
            <a:r>
              <a:rPr lang="en-US" b="0" dirty="0" smtClean="0"/>
              <a:t>					   Houston, TX 77002</a:t>
            </a:r>
            <a:endParaRPr lang="en-US" b="0" dirty="0"/>
          </a:p>
          <a:p>
            <a:pPr marL="0" indent="0">
              <a:buNone/>
            </a:pPr>
            <a:r>
              <a:rPr lang="en-US" dirty="0" smtClean="0"/>
              <a:t>			       Retail 101: </a:t>
            </a:r>
            <a:r>
              <a:rPr lang="en-US" dirty="0"/>
              <a:t>September </a:t>
            </a:r>
            <a:r>
              <a:rPr lang="en-US" dirty="0" smtClean="0"/>
              <a:t>27  	</a:t>
            </a:r>
            <a:r>
              <a:rPr lang="en-US" b="0" dirty="0" smtClean="0"/>
              <a:t>9 – 4:30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		       Marketrak: </a:t>
            </a:r>
            <a:r>
              <a:rPr lang="en-US" dirty="0"/>
              <a:t>September </a:t>
            </a:r>
            <a:r>
              <a:rPr lang="en-US" dirty="0" smtClean="0"/>
              <a:t>28  	</a:t>
            </a:r>
            <a:r>
              <a:rPr lang="en-US" b="0" dirty="0" smtClean="0"/>
              <a:t>9 – 4:30</a:t>
            </a:r>
            <a:endParaRPr lang="en-US" dirty="0"/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All training classes will be listed on the ERCOT LMS </a:t>
            </a:r>
          </a:p>
          <a:p>
            <a:pPr marL="0" indent="0">
              <a:buNone/>
            </a:pPr>
            <a:r>
              <a:rPr lang="en-US" sz="1800" dirty="0" smtClean="0"/>
              <a:t>(Learning Management System) and will require registration in order to attend. </a:t>
            </a:r>
          </a:p>
          <a:p>
            <a:pPr marL="0" indent="0">
              <a:buNone/>
            </a:pPr>
            <a:r>
              <a:rPr lang="en-US" sz="1800" dirty="0" smtClean="0"/>
              <a:t>Classes will also be available via WebEx. 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77000" y="6553200"/>
            <a:ext cx="2514600" cy="4572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Retail Market Training Task Force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9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2800" b="1" dirty="0" err="1" smtClean="0">
                <a:latin typeface="Calibri" panose="020F0502020204030204" pitchFamily="34" charset="0"/>
              </a:rPr>
              <a:t>MarkeTrak</a:t>
            </a:r>
            <a:r>
              <a:rPr lang="en-US" sz="2800" b="1" dirty="0" smtClean="0">
                <a:latin typeface="Calibri" panose="020F0502020204030204" pitchFamily="34" charset="0"/>
              </a:rPr>
              <a:t> Instructor Led Training </a:t>
            </a:r>
            <a:r>
              <a:rPr lang="en-US" sz="2800" b="1" i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– Topics to be covered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534400" cy="5638800"/>
          </a:xfrm>
        </p:spPr>
        <p:txBody>
          <a:bodyPr/>
          <a:lstStyle/>
          <a:p>
            <a:pPr marL="914400" lvl="1" indent="-457200">
              <a:buClr>
                <a:schemeClr val="accent5">
                  <a:lumMod val="50000"/>
                </a:schemeClr>
              </a:buClr>
              <a:buFont typeface="+mj-lt"/>
              <a:buAutoNum type="arabicPeriod"/>
            </a:pPr>
            <a:r>
              <a:rPr lang="en-US" sz="2400" dirty="0" smtClean="0">
                <a:latin typeface="Calibri" panose="020F0502020204030204" pitchFamily="34" charset="0"/>
              </a:rPr>
              <a:t>What is </a:t>
            </a:r>
            <a:r>
              <a:rPr lang="en-US" sz="2400" dirty="0" err="1" smtClean="0">
                <a:latin typeface="Calibri" panose="020F0502020204030204" pitchFamily="34" charset="0"/>
              </a:rPr>
              <a:t>Marketrak</a:t>
            </a:r>
            <a:r>
              <a:rPr lang="en-US" sz="2400" dirty="0" smtClean="0">
                <a:latin typeface="Calibri" panose="020F0502020204030204" pitchFamily="34" charset="0"/>
              </a:rPr>
              <a:t> ?</a:t>
            </a:r>
          </a:p>
          <a:p>
            <a:pPr marL="914400" lvl="1" indent="-457200">
              <a:buClr>
                <a:schemeClr val="accent5">
                  <a:lumMod val="50000"/>
                </a:schemeClr>
              </a:buClr>
              <a:buFont typeface="+mj-lt"/>
              <a:buAutoNum type="arabicPeriod"/>
            </a:pPr>
            <a:r>
              <a:rPr lang="en-US" sz="2400" dirty="0" smtClean="0">
                <a:latin typeface="Calibri" panose="020F0502020204030204" pitchFamily="34" charset="0"/>
              </a:rPr>
              <a:t>General Navigation &amp; Quick Reference Subtypes</a:t>
            </a:r>
          </a:p>
          <a:p>
            <a:pPr marL="914400" lvl="1" indent="-457200">
              <a:buClr>
                <a:schemeClr val="accent5">
                  <a:lumMod val="50000"/>
                </a:schemeClr>
              </a:buClr>
              <a:buFont typeface="+mj-lt"/>
              <a:buAutoNum type="arabicPeriod"/>
            </a:pPr>
            <a:r>
              <a:rPr lang="en-US" sz="2400" dirty="0" smtClean="0">
                <a:latin typeface="Calibri" panose="020F0502020204030204" pitchFamily="34" charset="0"/>
              </a:rPr>
              <a:t>Bulk Inserts</a:t>
            </a:r>
          </a:p>
          <a:p>
            <a:pPr marL="914400" lvl="1" indent="-457200">
              <a:buClr>
                <a:schemeClr val="accent5">
                  <a:lumMod val="50000"/>
                </a:schemeClr>
              </a:buClr>
              <a:buFont typeface="+mj-lt"/>
              <a:buAutoNum type="arabicPeriod"/>
            </a:pPr>
            <a:r>
              <a:rPr lang="en-US" sz="2400" dirty="0">
                <a:latin typeface="Calibri" panose="020F0502020204030204" pitchFamily="34" charset="0"/>
              </a:rPr>
              <a:t>Usage and Billing  </a:t>
            </a:r>
            <a:endParaRPr lang="en-US" sz="2400" dirty="0" smtClean="0">
              <a:latin typeface="Calibri" panose="020F0502020204030204" pitchFamily="34" charset="0"/>
            </a:endParaRPr>
          </a:p>
          <a:p>
            <a:pPr marL="914400" lvl="1" indent="-457200">
              <a:buClr>
                <a:schemeClr val="accent5">
                  <a:lumMod val="50000"/>
                </a:schemeClr>
              </a:buClr>
              <a:buFont typeface="+mj-lt"/>
              <a:buAutoNum type="arabicPeriod"/>
            </a:pPr>
            <a:r>
              <a:rPr lang="en-US" sz="2400" dirty="0" smtClean="0">
                <a:latin typeface="Calibri" panose="020F0502020204030204" pitchFamily="34" charset="0"/>
              </a:rPr>
              <a:t>Switch Holds</a:t>
            </a:r>
          </a:p>
          <a:p>
            <a:pPr marL="914400" lvl="1" indent="-457200">
              <a:buClr>
                <a:schemeClr val="accent5">
                  <a:lumMod val="50000"/>
                </a:schemeClr>
              </a:buClr>
              <a:buFont typeface="+mj-lt"/>
              <a:buAutoNum type="arabicPeriod"/>
            </a:pPr>
            <a:r>
              <a:rPr lang="en-US" sz="2400" dirty="0">
                <a:latin typeface="Calibri" panose="020F0502020204030204" pitchFamily="34" charset="0"/>
              </a:rPr>
              <a:t>Inadvertent Gains/Losses &amp; Rescissions </a:t>
            </a:r>
          </a:p>
          <a:p>
            <a:pPr marL="914400" lvl="1" indent="-457200">
              <a:buClr>
                <a:schemeClr val="accent5">
                  <a:lumMod val="50000"/>
                </a:schemeClr>
              </a:buClr>
              <a:buFont typeface="+mj-lt"/>
              <a:buAutoNum type="arabicPeriod"/>
            </a:pPr>
            <a:r>
              <a:rPr lang="en-US" sz="2400" dirty="0" smtClean="0">
                <a:latin typeface="Calibri" panose="020F0502020204030204" pitchFamily="34" charset="0"/>
              </a:rPr>
              <a:t>Cancel w/Approvals</a:t>
            </a:r>
          </a:p>
          <a:p>
            <a:pPr marL="914400" lvl="1" indent="-457200">
              <a:buClr>
                <a:schemeClr val="accent5">
                  <a:lumMod val="50000"/>
                </a:schemeClr>
              </a:buClr>
              <a:buFont typeface="+mj-lt"/>
              <a:buAutoNum type="arabicPeriod"/>
            </a:pPr>
            <a:r>
              <a:rPr lang="en-US" sz="2400" dirty="0" smtClean="0">
                <a:latin typeface="Calibri" panose="020F0502020204030204" pitchFamily="34" charset="0"/>
              </a:rPr>
              <a:t>Other Day to Day Subtypes – 13 subtypes</a:t>
            </a:r>
          </a:p>
          <a:p>
            <a:pPr marL="914400" lvl="1" indent="-457200">
              <a:buClr>
                <a:schemeClr val="accent5">
                  <a:lumMod val="50000"/>
                </a:schemeClr>
              </a:buClr>
              <a:buFont typeface="+mj-lt"/>
              <a:buAutoNum type="arabicPeriod"/>
            </a:pPr>
            <a:r>
              <a:rPr lang="en-US" sz="2400" dirty="0" smtClean="0">
                <a:latin typeface="Calibri" panose="020F0502020204030204" pitchFamily="34" charset="0"/>
              </a:rPr>
              <a:t>Data Extract Variances (DEVs) – LSE &amp; Non-LSE</a:t>
            </a:r>
          </a:p>
          <a:p>
            <a:pPr marL="914400" lvl="1" indent="-457200">
              <a:buClr>
                <a:schemeClr val="accent5">
                  <a:lumMod val="50000"/>
                </a:schemeClr>
              </a:buClr>
              <a:buFont typeface="+mj-lt"/>
              <a:buAutoNum type="arabicPeriod"/>
            </a:pPr>
            <a:r>
              <a:rPr lang="en-US" sz="2400" dirty="0" smtClean="0">
                <a:latin typeface="Calibri" panose="020F0502020204030204" pitchFamily="34" charset="0"/>
              </a:rPr>
              <a:t>Admin Functionality/Emails &amp; Notifications</a:t>
            </a:r>
          </a:p>
          <a:p>
            <a:pPr marL="914400" lvl="1" indent="-457200">
              <a:buClr>
                <a:schemeClr val="accent5">
                  <a:lumMod val="50000"/>
                </a:schemeClr>
              </a:buClr>
              <a:buFont typeface="+mj-lt"/>
              <a:buAutoNum type="arabicPeriod"/>
            </a:pPr>
            <a:r>
              <a:rPr lang="en-US" sz="2400" dirty="0" smtClean="0">
                <a:latin typeface="Calibri" panose="020F0502020204030204" pitchFamily="34" charset="0"/>
              </a:rPr>
              <a:t>Reporting</a:t>
            </a:r>
          </a:p>
          <a:p>
            <a:pPr marL="457200" lvl="1" indent="0">
              <a:buClr>
                <a:srgbClr val="FF0000"/>
              </a:buClr>
              <a:buNone/>
            </a:pPr>
            <a:endParaRPr lang="en-US" sz="2400" dirty="0" smtClean="0">
              <a:latin typeface="Calibri" panose="020F0502020204030204" pitchFamily="34" charset="0"/>
            </a:endParaRPr>
          </a:p>
          <a:p>
            <a:pPr marL="914400" lvl="1" indent="-457200">
              <a:buClr>
                <a:srgbClr val="FF0000"/>
              </a:buClr>
              <a:buFont typeface="+mj-lt"/>
              <a:buAutoNum type="arabicPeriod"/>
            </a:pPr>
            <a:endParaRPr lang="en-US" sz="2400" dirty="0" smtClean="0">
              <a:latin typeface="Calibri" panose="020F0502020204030204" pitchFamily="34" charset="0"/>
            </a:endParaRPr>
          </a:p>
          <a:p>
            <a:pPr marL="914400" lvl="1" indent="-457200">
              <a:buClr>
                <a:srgbClr val="FF0000"/>
              </a:buClr>
              <a:buFont typeface="+mj-lt"/>
              <a:buAutoNum type="arabicPeriod"/>
            </a:pPr>
            <a:endParaRPr lang="en-US" sz="2400" dirty="0">
              <a:latin typeface="Calibri" panose="020F0502020204030204" pitchFamily="34" charset="0"/>
            </a:endParaRPr>
          </a:p>
          <a:p>
            <a:pPr marL="914400" lvl="1" indent="-457200">
              <a:buClr>
                <a:srgbClr val="FF0000"/>
              </a:buClr>
              <a:buFont typeface="+mj-lt"/>
              <a:buAutoNum type="arabicPeriod"/>
            </a:pPr>
            <a:endParaRPr lang="en-US" sz="2400" dirty="0" smtClean="0">
              <a:latin typeface="Calibri" panose="020F0502020204030204" pitchFamily="34" charset="0"/>
            </a:endParaRPr>
          </a:p>
          <a:p>
            <a:pPr marL="914400" lvl="1" indent="-457200">
              <a:buClr>
                <a:srgbClr val="FF0000"/>
              </a:buClr>
              <a:buFont typeface="+mj-lt"/>
              <a:buAutoNum type="arabicPeriod"/>
            </a:pPr>
            <a:endParaRPr lang="en-US" sz="2400" dirty="0" smtClean="0"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en-US" sz="2400" dirty="0">
              <a:latin typeface="Calibri" panose="020F0502020204030204" pitchFamily="34" charset="0"/>
            </a:endParaRPr>
          </a:p>
          <a:p>
            <a:pPr marL="0" indent="0">
              <a:buClr>
                <a:srgbClr val="FF0000"/>
              </a:buClr>
              <a:buNone/>
            </a:pPr>
            <a:endParaRPr lang="en-US" sz="2800" dirty="0" smtClean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 smtClean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 smtClean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Retail Market Training Task Force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34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algn="r"/>
            <a:r>
              <a:rPr lang="en-US" sz="2800" b="1" dirty="0" err="1" smtClean="0">
                <a:latin typeface="Calibri" panose="020F0502020204030204" pitchFamily="34" charset="0"/>
              </a:rPr>
              <a:t>MarkeTrak</a:t>
            </a:r>
            <a:r>
              <a:rPr lang="en-US" sz="2800" b="1" dirty="0" smtClean="0">
                <a:latin typeface="Calibri" panose="020F0502020204030204" pitchFamily="34" charset="0"/>
              </a:rPr>
              <a:t> On-line Training Modules Update – 5 Complete!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534400" cy="5638800"/>
          </a:xfrm>
        </p:spPr>
        <p:txBody>
          <a:bodyPr/>
          <a:lstStyle/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Calibri" panose="020F0502020204030204" pitchFamily="34" charset="0"/>
              </a:rPr>
              <a:t>Marketrak Overview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Calibri" panose="020F0502020204030204" pitchFamily="34" charset="0"/>
              </a:rPr>
              <a:t>Switch Hold Removal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Calibri" panose="020F0502020204030204" pitchFamily="34" charset="0"/>
              </a:rPr>
              <a:t>Cancel With/Without  Approvals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Inadvertent Gains/Losses &amp; </a:t>
            </a:r>
            <a:r>
              <a:rPr lang="en-US" sz="2400" dirty="0" smtClean="0">
                <a:latin typeface="Calibri" panose="020F0502020204030204" pitchFamily="34" charset="0"/>
              </a:rPr>
              <a:t>Rescissions</a:t>
            </a:r>
            <a:r>
              <a:rPr lang="en-US" sz="2400" dirty="0">
                <a:latin typeface="Calibri" panose="020F0502020204030204" pitchFamily="34" charset="0"/>
              </a:rPr>
              <a:t> </a:t>
            </a:r>
            <a:endParaRPr lang="en-US" sz="2400" dirty="0" smtClean="0"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Calibri" panose="020F0502020204030204" pitchFamily="34" charset="0"/>
              </a:rPr>
              <a:t>Usage and Billing  </a:t>
            </a:r>
            <a:endParaRPr lang="en-US" sz="2400" i="1" dirty="0" smtClean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Calibri" panose="020F0502020204030204" pitchFamily="34" charset="0"/>
              </a:rPr>
              <a:t>Other D2D Subtypes – </a:t>
            </a:r>
            <a:r>
              <a:rPr lang="en-US" sz="2400" i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Scripting/Module In Progress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Calibri" panose="020F0502020204030204" pitchFamily="34" charset="0"/>
              </a:rPr>
              <a:t>Bulk Insert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400" dirty="0">
                <a:latin typeface="Calibri" panose="020F0502020204030204" pitchFamily="34" charset="0"/>
              </a:rPr>
              <a:t>Background </a:t>
            </a:r>
            <a:r>
              <a:rPr lang="en-US" sz="2400" dirty="0" smtClean="0">
                <a:latin typeface="Calibri" panose="020F0502020204030204" pitchFamily="34" charset="0"/>
              </a:rPr>
              <a:t>Reporting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400" dirty="0">
                <a:latin typeface="Calibri" panose="020F0502020204030204" pitchFamily="34" charset="0"/>
              </a:rPr>
              <a:t>GUI </a:t>
            </a:r>
            <a:r>
              <a:rPr lang="en-US" sz="2400" dirty="0" smtClean="0">
                <a:latin typeface="Calibri" panose="020F0502020204030204" pitchFamily="34" charset="0"/>
              </a:rPr>
              <a:t>Reporting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Calibri" panose="020F0502020204030204" pitchFamily="34" charset="0"/>
              </a:rPr>
              <a:t>Data Extract Variances (DEV) LSE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Calibri" panose="020F0502020204030204" pitchFamily="34" charset="0"/>
              </a:rPr>
              <a:t>Data Extract Variances (DEV) Non-LSE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Calibri" panose="020F0502020204030204" pitchFamily="34" charset="0"/>
              </a:rPr>
              <a:t>Emails and Notifications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Calibri" panose="020F0502020204030204" pitchFamily="34" charset="0"/>
              </a:rPr>
              <a:t>MarkeTrak Admin Functionality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en-US" dirty="0" smtClean="0"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en-US" sz="2400" dirty="0">
              <a:latin typeface="Calibri" panose="020F0502020204030204" pitchFamily="34" charset="0"/>
            </a:endParaRPr>
          </a:p>
          <a:p>
            <a:pPr marL="0" indent="0">
              <a:buClr>
                <a:srgbClr val="FF0000"/>
              </a:buClr>
              <a:buNone/>
            </a:pPr>
            <a:endParaRPr lang="en-US" sz="2800" dirty="0" smtClean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 smtClean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 smtClean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Retail Market Training Task Force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28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2400" b="1" dirty="0" err="1" smtClean="0">
                <a:latin typeface="Calibri" panose="020F0502020204030204" pitchFamily="34" charset="0"/>
              </a:rPr>
              <a:t>MarkeTrak</a:t>
            </a:r>
            <a:r>
              <a:rPr lang="en-US" sz="2400" b="1" dirty="0" smtClean="0">
                <a:latin typeface="Calibri" panose="020F0502020204030204" pitchFamily="34" charset="0"/>
              </a:rPr>
              <a:t> On-line Training via</a:t>
            </a:r>
            <a:br>
              <a:rPr lang="en-US" sz="2400" b="1" dirty="0" smtClean="0">
                <a:latin typeface="Calibri" panose="020F0502020204030204" pitchFamily="34" charset="0"/>
              </a:rPr>
            </a:br>
            <a:r>
              <a:rPr lang="en-US" sz="2400" b="1" dirty="0" smtClean="0">
                <a:latin typeface="Calibri" panose="020F0502020204030204" pitchFamily="34" charset="0"/>
              </a:rPr>
              <a:t> ERCOT Learning Management System </a:t>
            </a:r>
            <a:endParaRPr lang="en-US" sz="2400" b="1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762000"/>
            <a:ext cx="4038600" cy="4724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How many market participants have viewed the </a:t>
            </a:r>
            <a:r>
              <a:rPr lang="en-US" dirty="0" smtClean="0"/>
              <a:t>four </a:t>
            </a:r>
            <a:r>
              <a:rPr lang="en-US" dirty="0"/>
              <a:t>training </a:t>
            </a:r>
            <a:r>
              <a:rPr lang="en-US" dirty="0" smtClean="0"/>
              <a:t>modules*?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762000"/>
            <a:ext cx="4038600" cy="4724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Which segment of the market do the viewers represent?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62000" y="5867400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*via ERCOT LMS and does not include training outside of LMS</a:t>
            </a:r>
          </a:p>
          <a:p>
            <a:pPr algn="ctr"/>
            <a:endParaRPr lang="en-US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421" y="2571750"/>
            <a:ext cx="3124200" cy="306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1679665"/>
              </p:ext>
            </p:extLst>
          </p:nvPr>
        </p:nvGraphicFramePr>
        <p:xfrm>
          <a:off x="5029200" y="2438400"/>
          <a:ext cx="3273972" cy="3200400"/>
        </p:xfrm>
        <a:graphic>
          <a:graphicData uri="http://schemas.openxmlformats.org/drawingml/2006/table">
            <a:tbl>
              <a:tblPr/>
              <a:tblGrid>
                <a:gridCol w="1662970"/>
                <a:gridCol w="1611002"/>
              </a:tblGrid>
              <a:tr h="711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Market Segment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of Viewers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LSE/REP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TDSP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Other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 Agcy / Resource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777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b="1" dirty="0" err="1" smtClean="0">
                <a:latin typeface="Calibri" panose="020F0502020204030204" pitchFamily="34" charset="0"/>
              </a:rPr>
              <a:t>MarkeTrak</a:t>
            </a:r>
            <a:r>
              <a:rPr lang="en-US" sz="3200" b="1" dirty="0" smtClean="0">
                <a:latin typeface="Calibri" panose="020F0502020204030204" pitchFamily="34" charset="0"/>
              </a:rPr>
              <a:t> On-line Training Series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5344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smtClean="0">
                <a:latin typeface="Calibri" panose="020F0502020204030204" pitchFamily="34" charset="0"/>
              </a:rPr>
              <a:t>How do I register for Training?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Go to the ERCOT Training Website at </a:t>
            </a:r>
            <a:r>
              <a:rPr lang="en-US" sz="2100" b="0" dirty="0" smtClean="0">
                <a:latin typeface="Calibri" panose="020F0502020204030204" pitchFamily="34" charset="0"/>
                <a:hlinkClick r:id="rId2"/>
              </a:rPr>
              <a:t>http://www.ercot.com/services/training/</a:t>
            </a:r>
            <a:endParaRPr lang="en-US" sz="2100" b="0" dirty="0" smtClean="0">
              <a:latin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Select the course you are interested in attending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On the ‘Schedule/Registration’ tab, select the ‘enroll online’ link under ‘Registration’ to register for the course.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b="0" dirty="0" smtClean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 smtClean="0">
                <a:latin typeface="Calibri" panose="020F0502020204030204" pitchFamily="34" charset="0"/>
              </a:rPr>
              <a:t>If you find the course is not listed under the Web-based training…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Go to ERCOT Training Website as shown above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Select the ‘ERCOT Learning Management System’ (LMS) link in the upper right hand corner under RELATED CONTENT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If necessary, set up a log on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Once in LMS, follow drop downs for ‘web-based training’ and ‘retail market’.  Available modules will appear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 smtClean="0">
                <a:latin typeface="Calibri" panose="020F0502020204030204" pitchFamily="34" charset="0"/>
              </a:rPr>
              <a:t>Select ‘start course’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b="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 smtClean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 smtClean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 smtClean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75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1981200"/>
            <a:ext cx="5943600" cy="16764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600" dirty="0" smtClean="0">
                <a:latin typeface="Calibri" panose="020F0502020204030204" pitchFamily="34" charset="0"/>
              </a:rPr>
              <a:t>April 6</a:t>
            </a:r>
            <a:r>
              <a:rPr lang="en-US" sz="2600" baseline="30000" dirty="0" smtClean="0">
                <a:latin typeface="Calibri" panose="020F0502020204030204" pitchFamily="34" charset="0"/>
              </a:rPr>
              <a:t>th</a:t>
            </a:r>
            <a:r>
              <a:rPr lang="en-US" sz="2600" dirty="0" smtClean="0">
                <a:latin typeface="Calibri" panose="020F0502020204030204" pitchFamily="34" charset="0"/>
              </a:rPr>
              <a:t> , </a:t>
            </a:r>
            <a:r>
              <a:rPr lang="en-US" sz="2600" b="0" dirty="0" smtClean="0">
                <a:latin typeface="Calibri" panose="020F0502020204030204" pitchFamily="34" charset="0"/>
              </a:rPr>
              <a:t>2016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dirty="0">
                <a:latin typeface="Calibri" panose="020F0502020204030204" pitchFamily="34" charset="0"/>
              </a:rPr>
              <a:t>9</a:t>
            </a:r>
            <a:r>
              <a:rPr lang="en-US" sz="2600" dirty="0" smtClean="0">
                <a:latin typeface="Calibri" panose="020F0502020204030204" pitchFamily="34" charset="0"/>
              </a:rPr>
              <a:t>:30 AM to 3:30 PM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b="0" dirty="0" smtClean="0">
                <a:latin typeface="Calibri" panose="020F0502020204030204" pitchFamily="34" charset="0"/>
              </a:rPr>
              <a:t>ERCOT Met Center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dirty="0" smtClean="0">
                <a:latin typeface="Calibri" panose="020F0502020204030204" pitchFamily="34" charset="0"/>
              </a:rPr>
              <a:t>Room 102</a:t>
            </a:r>
            <a:endParaRPr lang="en-US" sz="2600" b="0" dirty="0" smtClean="0"/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828800" y="685800"/>
            <a:ext cx="5486400" cy="914400"/>
          </a:xfrm>
        </p:spPr>
        <p:txBody>
          <a:bodyPr/>
          <a:lstStyle/>
          <a:p>
            <a:pPr algn="ctr" eaLnBrk="1" hangingPunct="1"/>
            <a:r>
              <a:rPr lang="en-US" sz="3600" b="1" dirty="0" smtClean="0">
                <a:latin typeface="Calibri" panose="020F0502020204030204" pitchFamily="34" charset="0"/>
              </a:rPr>
              <a:t>Please join us for our Next RMTTF Meeting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038600"/>
            <a:ext cx="8382000" cy="2057400"/>
          </a:xfrm>
        </p:spPr>
        <p:txBody>
          <a:bodyPr/>
          <a:lstStyle/>
          <a:p>
            <a:pPr algn="ctr">
              <a:defRPr/>
            </a:pPr>
            <a:r>
              <a:rPr lang="en-US" sz="2600" u="sng" dirty="0" smtClean="0">
                <a:latin typeface="Calibri" panose="020F0502020204030204" pitchFamily="34" charset="0"/>
              </a:rPr>
              <a:t>RMTTF April 6</a:t>
            </a:r>
            <a:r>
              <a:rPr lang="en-US" sz="2600" u="sng" baseline="30000" dirty="0" smtClean="0">
                <a:latin typeface="Calibri" panose="020F0502020204030204" pitchFamily="34" charset="0"/>
              </a:rPr>
              <a:t>th</a:t>
            </a:r>
            <a:r>
              <a:rPr lang="en-US" sz="2600" u="sng" dirty="0" smtClean="0">
                <a:latin typeface="Calibri" panose="020F0502020204030204" pitchFamily="34" charset="0"/>
              </a:rPr>
              <a:t>  Primary Agenda Items Include:</a:t>
            </a:r>
          </a:p>
          <a:p>
            <a:pPr marL="1371600" lvl="2" indent="-457200">
              <a:buFont typeface="Wingdings" panose="05000000000000000000" pitchFamily="2" charset="2"/>
              <a:buChar char="§"/>
              <a:defRPr/>
            </a:pPr>
            <a:r>
              <a:rPr lang="en-US" sz="2400" b="0" dirty="0" smtClean="0">
                <a:latin typeface="Calibri" panose="020F0502020204030204" pitchFamily="34" charset="0"/>
              </a:rPr>
              <a:t>Review </a:t>
            </a:r>
            <a:r>
              <a:rPr lang="en-US" sz="2400" b="0" dirty="0" err="1" smtClean="0">
                <a:latin typeface="Calibri" panose="020F0502020204030204" pitchFamily="34" charset="0"/>
              </a:rPr>
              <a:t>Marketrak</a:t>
            </a:r>
            <a:r>
              <a:rPr lang="en-US" sz="2400" b="0" dirty="0" smtClean="0">
                <a:latin typeface="Calibri" panose="020F0502020204030204" pitchFamily="34" charset="0"/>
              </a:rPr>
              <a:t> </a:t>
            </a:r>
            <a:r>
              <a:rPr lang="en-US" sz="2400" dirty="0" smtClean="0">
                <a:latin typeface="Calibri" panose="020F0502020204030204" pitchFamily="34" charset="0"/>
              </a:rPr>
              <a:t>101 Training Deck</a:t>
            </a:r>
            <a:endParaRPr lang="en-US" sz="2400" b="0" dirty="0" smtClean="0">
              <a:latin typeface="Calibri" panose="020F0502020204030204" pitchFamily="34" charset="0"/>
            </a:endParaRPr>
          </a:p>
          <a:p>
            <a:pPr marL="1371600" lvl="2" indent="-457200">
              <a:buFont typeface="Wingdings" panose="05000000000000000000" pitchFamily="2" charset="2"/>
              <a:buChar char="§"/>
              <a:defRPr/>
            </a:pPr>
            <a:r>
              <a:rPr lang="en-US" sz="2400" b="0" dirty="0" smtClean="0">
                <a:latin typeface="Calibri" panose="020F0502020204030204" pitchFamily="34" charset="0"/>
              </a:rPr>
              <a:t>Logistics for May 5</a:t>
            </a:r>
            <a:r>
              <a:rPr lang="en-US" sz="2400" b="0" baseline="30000" dirty="0" smtClean="0">
                <a:latin typeface="Calibri" panose="020F0502020204030204" pitchFamily="34" charset="0"/>
              </a:rPr>
              <a:t>th</a:t>
            </a:r>
            <a:r>
              <a:rPr lang="en-US" sz="2400" b="0" dirty="0" smtClean="0">
                <a:latin typeface="Calibri" panose="020F0502020204030204" pitchFamily="34" charset="0"/>
              </a:rPr>
              <a:t> &amp; 6</a:t>
            </a:r>
            <a:r>
              <a:rPr lang="en-US" sz="2400" b="0" baseline="30000" dirty="0" smtClean="0">
                <a:latin typeface="Calibri" panose="020F0502020204030204" pitchFamily="34" charset="0"/>
              </a:rPr>
              <a:t>th</a:t>
            </a:r>
            <a:r>
              <a:rPr lang="en-US" sz="2400" b="0" dirty="0" smtClean="0">
                <a:latin typeface="Calibri" panose="020F0502020204030204" pitchFamily="34" charset="0"/>
              </a:rPr>
              <a:t> Training</a:t>
            </a:r>
          </a:p>
          <a:p>
            <a:pPr marL="1371600" lvl="2" indent="-457200"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latin typeface="Calibri" panose="020F0502020204030204" pitchFamily="34" charset="0"/>
              </a:rPr>
              <a:t>Complete review of Day to Day </a:t>
            </a:r>
            <a:r>
              <a:rPr lang="en-US" sz="2400" dirty="0" err="1" smtClean="0">
                <a:latin typeface="Calibri" panose="020F0502020204030204" pitchFamily="34" charset="0"/>
              </a:rPr>
              <a:t>MarkeTrak</a:t>
            </a:r>
            <a:r>
              <a:rPr lang="en-US" sz="2400" dirty="0" smtClean="0">
                <a:latin typeface="Calibri" panose="020F0502020204030204" pitchFamily="34" charset="0"/>
              </a:rPr>
              <a:t> on line module scripting</a:t>
            </a:r>
            <a:endParaRPr lang="en-US" sz="2000" dirty="0" smtClean="0">
              <a:latin typeface="Calibri" panose="020F0502020204030204" pitchFamily="34" charset="0"/>
            </a:endParaRPr>
          </a:p>
          <a:p>
            <a:pPr lvl="2">
              <a:defRPr/>
            </a:pPr>
            <a:endParaRPr lang="en-US" sz="2000" b="0" dirty="0" smtClean="0">
              <a:latin typeface="Calibri" panose="020F0502020204030204" pitchFamily="34" charset="0"/>
            </a:endParaRPr>
          </a:p>
          <a:p>
            <a:pPr marL="1371600" lvl="2" indent="-457200">
              <a:buFont typeface="Courier New" panose="02070309020205020404" pitchFamily="49" charset="0"/>
              <a:buChar char="o"/>
              <a:defRPr/>
            </a:pPr>
            <a:endParaRPr lang="en-US" sz="2400" b="0" i="1" dirty="0" smtClean="0">
              <a:latin typeface="Calibri" panose="020F0502020204030204" pitchFamily="34" charset="0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  <a:defRPr/>
            </a:pPr>
            <a:endParaRPr lang="en-US" sz="2400" b="0" dirty="0" smtClean="0">
              <a:latin typeface="Calibri" panose="020F0502020204030204" pitchFamily="34" charset="0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  <a:defRPr/>
            </a:pPr>
            <a:endParaRPr lang="en-US" sz="2400" b="0" dirty="0" smtClean="0">
              <a:latin typeface="Calibri" panose="020F0502020204030204" pitchFamily="34" charset="0"/>
            </a:endParaRPr>
          </a:p>
          <a:p>
            <a:pPr marL="457200" indent="-457200" algn="ctr">
              <a:buFont typeface="Wingdings" panose="05000000000000000000" pitchFamily="2" charset="2"/>
              <a:buChar char="§"/>
              <a:defRPr/>
            </a:pPr>
            <a:endParaRPr lang="en-US" sz="2800" b="0" dirty="0" smtClean="0">
              <a:latin typeface="Calibri" panose="020F0502020204030204" pitchFamily="34" charset="0"/>
            </a:endParaRPr>
          </a:p>
          <a:p>
            <a:pPr marL="457200" indent="-457200" algn="ctr">
              <a:buFont typeface="Arial" panose="020B0604020202020204" pitchFamily="34" charset="0"/>
              <a:buChar char="•"/>
              <a:defRPr/>
            </a:pPr>
            <a:endParaRPr lang="en-US" sz="2800" b="0" dirty="0" smtClean="0">
              <a:latin typeface="Calibri" panose="020F0502020204030204" pitchFamily="34" charset="0"/>
            </a:endParaRPr>
          </a:p>
          <a:p>
            <a:pPr>
              <a:defRPr/>
            </a:pPr>
            <a:endParaRPr 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493579" y="2996625"/>
            <a:ext cx="419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latin typeface="Calibri" panose="020F0502020204030204" pitchFamily="34" charset="0"/>
              </a:rPr>
              <a:t>Thank you!</a:t>
            </a:r>
            <a:endParaRPr lang="en-US" sz="6000" b="1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8382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46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3946</TotalTime>
  <Words>415</Words>
  <Application>Microsoft Office PowerPoint</Application>
  <PresentationFormat>On-screen Show (4:3)</PresentationFormat>
  <Paragraphs>124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Custom Design</vt:lpstr>
      <vt:lpstr>ERCOT  Retail Market Training Task Force</vt:lpstr>
      <vt:lpstr>Upcoming Instructor Led Classes </vt:lpstr>
      <vt:lpstr>MarkeTrak Instructor Led Training – Topics to be covered</vt:lpstr>
      <vt:lpstr>MarkeTrak On-line Training Modules Update – 5 Complete! </vt:lpstr>
      <vt:lpstr>MarkeTrak On-line Training via  ERCOT Learning Management System </vt:lpstr>
      <vt:lpstr>MarkeTrak On-line Training Series</vt:lpstr>
      <vt:lpstr>Please join us for our Next RMTTF Meeting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Wiegand, Sheri</cp:lastModifiedBy>
  <cp:revision>215</cp:revision>
  <cp:lastPrinted>2016-02-12T19:29:41Z</cp:lastPrinted>
  <dcterms:created xsi:type="dcterms:W3CDTF">2005-04-21T14:28:35Z</dcterms:created>
  <dcterms:modified xsi:type="dcterms:W3CDTF">2016-03-29T22:05:36Z</dcterms:modified>
</cp:coreProperties>
</file>