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9"/>
  </p:notesMasterIdLst>
  <p:handoutMasterIdLst>
    <p:handoutMasterId r:id="rId10"/>
  </p:handoutMasterIdLst>
  <p:sldIdLst>
    <p:sldId id="367" r:id="rId4"/>
    <p:sldId id="375" r:id="rId5"/>
    <p:sldId id="376" r:id="rId6"/>
    <p:sldId id="368" r:id="rId7"/>
    <p:sldId id="369" r:id="rId8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05" autoAdjust="0"/>
  </p:normalViewPr>
  <p:slideViewPr>
    <p:cSldViewPr>
      <p:cViewPr varScale="1">
        <p:scale>
          <a:sx n="65" d="100"/>
          <a:sy n="65" d="100"/>
        </p:scale>
        <p:origin x="-96" y="-6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April 4, </a:t>
            </a: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2016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March 3</a:t>
            </a:r>
            <a:r>
              <a:rPr lang="en-US" altLang="en-US" sz="2300" baseline="30000" dirty="0" smtClean="0">
                <a:solidFill>
                  <a:srgbClr val="3D5F5D"/>
                </a:solidFill>
              </a:rPr>
              <a:t>rd</a:t>
            </a:r>
            <a:r>
              <a:rPr lang="en-US" altLang="en-US" sz="2300" dirty="0" smtClean="0">
                <a:solidFill>
                  <a:srgbClr val="3D5F5D"/>
                </a:solidFill>
              </a:rPr>
              <a:t> Meeting </a:t>
            </a:r>
            <a:r>
              <a:rPr lang="en-US" altLang="en-US" sz="2300" dirty="0" smtClean="0">
                <a:solidFill>
                  <a:srgbClr val="3D5F5D"/>
                </a:solidFill>
              </a:rPr>
              <a:t>Summary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416333" y="1119052"/>
            <a:ext cx="8342312" cy="543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buNone/>
            </a:pPr>
            <a:r>
              <a:rPr lang="en-US" sz="2000" i="1" u="sng" dirty="0" smtClean="0"/>
              <a:t>Review of specific MarkeTrak-related processes:</a:t>
            </a:r>
            <a:endParaRPr lang="en-US" sz="600" i="1" u="sng" dirty="0"/>
          </a:p>
          <a:p>
            <a:pPr marL="457200" lvl="0" indent="-457200">
              <a:buAutoNum type="arabicPeriod"/>
            </a:pPr>
            <a:r>
              <a:rPr lang="en-US" sz="2000" b="0" dirty="0" smtClean="0"/>
              <a:t>Switch </a:t>
            </a:r>
            <a:r>
              <a:rPr lang="en-US" sz="2000" b="0" dirty="0" smtClean="0"/>
              <a:t>Hold Process </a:t>
            </a:r>
            <a:r>
              <a:rPr lang="en-US" sz="2000" b="0" dirty="0" smtClean="0"/>
              <a:t>Review</a:t>
            </a:r>
          </a:p>
          <a:p>
            <a:pPr marL="1085850" lvl="1" indent="-342900"/>
            <a:r>
              <a:rPr lang="en-US" sz="1800" b="0" dirty="0" smtClean="0"/>
              <a:t>Finalized revisions to RMG </a:t>
            </a:r>
            <a:r>
              <a:rPr lang="en-US" sz="1800" i="1" dirty="0" smtClean="0"/>
              <a:t>7.16.4.3.2</a:t>
            </a:r>
            <a:r>
              <a:rPr lang="en-US" sz="1800" b="0" dirty="0" smtClean="0"/>
              <a:t>, Steps for Removal of a Switch Hold for Meter Tampering for Purposes of a Move in and </a:t>
            </a:r>
            <a:r>
              <a:rPr lang="en-US" sz="1800" i="1" dirty="0" smtClean="0"/>
              <a:t>7.17.3.3.2</a:t>
            </a:r>
            <a:r>
              <a:rPr lang="en-US" sz="1800" b="0" dirty="0" smtClean="0"/>
              <a:t>, Steps for Removal of a Switch Hold for Deferred Payment Plans for Purposes of a Move in.</a:t>
            </a:r>
          </a:p>
          <a:p>
            <a:pPr marL="1085850" lvl="1" indent="-342900"/>
            <a:endParaRPr lang="en-US" sz="1000" b="0" dirty="0"/>
          </a:p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Cancel with Approval</a:t>
            </a:r>
          </a:p>
          <a:p>
            <a:pPr marL="1085850" lvl="1" indent="-342900"/>
            <a:r>
              <a:rPr lang="en-US" sz="1800" b="0" dirty="0" smtClean="0"/>
              <a:t>TDTMS will leave as a standing agenda item pending further discussion at TXSET regarding 814_08, Cancel &amp; 814_12, Date Change modifications.</a:t>
            </a:r>
          </a:p>
          <a:p>
            <a:pPr marL="1085850" lvl="1" indent="-342900"/>
            <a:r>
              <a:rPr lang="en-US" sz="1800" b="0" dirty="0" smtClean="0"/>
              <a:t>Will assist TXSET with any Market Awareness/Education efforts if process is changed.</a:t>
            </a:r>
          </a:p>
          <a:p>
            <a:pPr marL="1085850" lvl="1" indent="-342900"/>
            <a:endParaRPr lang="en-US" sz="1400" b="0" dirty="0"/>
          </a:p>
          <a:p>
            <a:pPr marL="342900" indent="-342900">
              <a:buFont typeface="+mj-lt"/>
              <a:buAutoNum type="arabicPeriod"/>
            </a:pPr>
            <a:r>
              <a:rPr lang="en-US" sz="1800" b="0" dirty="0" smtClean="0"/>
              <a:t>Reviewed TXSET Issue 042, DEV Process, and determined the root issue is related to the 814_20 ESIID Create process not DEV process; thereby referred back to TXSET to review language changes within NP Section 15.</a:t>
            </a:r>
            <a:endParaRPr lang="en-US" sz="1800" b="0" dirty="0"/>
          </a:p>
          <a:p>
            <a:pPr>
              <a:buNone/>
            </a:pPr>
            <a:endParaRPr lang="en-US" sz="1800" b="0" dirty="0" smtClean="0"/>
          </a:p>
        </p:txBody>
      </p:sp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Joint TXSET/TDTMS SCR786 Discussions</a:t>
            </a:r>
            <a:endParaRPr lang="en-US" altLang="en-US" sz="2300" dirty="0" smtClean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416333" y="1119052"/>
            <a:ext cx="83423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buNone/>
            </a:pPr>
            <a:r>
              <a:rPr lang="en-US" sz="2000" i="1" u="sng" dirty="0" smtClean="0"/>
              <a:t>SCR786 – Retail Market Test Environment (RMTE</a:t>
            </a:r>
            <a:r>
              <a:rPr lang="en-US" sz="2000" i="1" u="sng" dirty="0" smtClean="0"/>
              <a:t>)</a:t>
            </a:r>
            <a:endParaRPr lang="en-US" sz="1800" b="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4679733"/>
              </p:ext>
            </p:extLst>
          </p:nvPr>
        </p:nvGraphicFramePr>
        <p:xfrm>
          <a:off x="3581400" y="4038600"/>
          <a:ext cx="1371600" cy="115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1400" y="4038600"/>
                        <a:ext cx="1371600" cy="1157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6333" y="1600200"/>
            <a:ext cx="74477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None/>
            </a:pPr>
            <a:r>
              <a:rPr lang="en-US" b="0" dirty="0">
                <a:latin typeface="+mn-lt"/>
              </a:rPr>
              <a:t>TDTMS initiated SCR786 discussions to assist ERCOT with development of Business Requirements, which were then expanded in more detail during the Joint TXSET/TDTMS meeting on February 18</a:t>
            </a:r>
            <a:r>
              <a:rPr lang="en-US" b="0" baseline="30000" dirty="0">
                <a:latin typeface="+mn-lt"/>
              </a:rPr>
              <a:t>th</a:t>
            </a:r>
            <a:r>
              <a:rPr lang="en-US" b="0" dirty="0">
                <a:latin typeface="+mn-lt"/>
              </a:rPr>
              <a:t>. </a:t>
            </a:r>
            <a:endParaRPr lang="en-US" b="0" dirty="0" smtClean="0">
              <a:latin typeface="+mn-lt"/>
            </a:endParaRPr>
          </a:p>
          <a:p>
            <a:pPr lvl="0">
              <a:buNone/>
            </a:pPr>
            <a:endParaRPr lang="en-US" b="0" dirty="0">
              <a:latin typeface="+mn-lt"/>
            </a:endParaRPr>
          </a:p>
          <a:p>
            <a:pPr lvl="0">
              <a:buNone/>
            </a:pPr>
            <a:r>
              <a:rPr lang="en-US" b="0" dirty="0" smtClean="0">
                <a:latin typeface="+mn-lt"/>
              </a:rPr>
              <a:t>ERCOT </a:t>
            </a:r>
            <a:r>
              <a:rPr lang="en-US" b="0" dirty="0">
                <a:latin typeface="+mn-lt"/>
              </a:rPr>
              <a:t>solicited Market Participant input, and developed business requirements for the Retail Market Sandbox Test Environment</a:t>
            </a:r>
            <a:r>
              <a:rPr lang="en-US" b="0" dirty="0" smtClean="0">
                <a:latin typeface="+mn-lt"/>
              </a:rPr>
              <a:t>.</a:t>
            </a:r>
          </a:p>
          <a:p>
            <a:pPr lvl="0">
              <a:buNone/>
            </a:pPr>
            <a:endParaRPr lang="en-US" b="0" dirty="0">
              <a:latin typeface="+mn-lt"/>
            </a:endParaRPr>
          </a:p>
          <a:p>
            <a:pPr lvl="0" algn="ctr">
              <a:buNone/>
            </a:pPr>
            <a:r>
              <a:rPr lang="en-US" b="0" dirty="0" smtClean="0">
                <a:latin typeface="+mn-lt"/>
              </a:rPr>
              <a:t>Click here for initial draft:</a:t>
            </a:r>
            <a:endParaRPr lang="en-US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079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596900" y="1940743"/>
            <a:ext cx="8001000" cy="39703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r>
              <a:rPr lang="en-US" altLang="en-US" sz="1800" dirty="0" smtClean="0">
                <a:solidFill>
                  <a:srgbClr val="000000"/>
                </a:solidFill>
              </a:rPr>
              <a:t/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r>
              <a:rPr lang="en-US" altLang="en-US" sz="1800" dirty="0" smtClean="0">
                <a:solidFill>
                  <a:srgbClr val="000000"/>
                </a:solidFill>
              </a:rPr>
              <a:t>April 7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, </a:t>
            </a:r>
            <a:r>
              <a:rPr lang="en-US" altLang="en-US" sz="1800" dirty="0" smtClean="0">
                <a:solidFill>
                  <a:srgbClr val="000000"/>
                </a:solidFill>
              </a:rPr>
              <a:t>9:30am start time  (In-person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r>
              <a:rPr lang="en-US" altLang="en-US" sz="1800" dirty="0" smtClean="0">
                <a:solidFill>
                  <a:srgbClr val="000000"/>
                </a:solidFill>
              </a:rPr>
              <a:t>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Upcoming Agenda </a:t>
            </a:r>
            <a:r>
              <a:rPr lang="en-US" altLang="en-US" sz="1600" dirty="0">
                <a:solidFill>
                  <a:srgbClr val="000000"/>
                </a:solidFill>
              </a:rPr>
              <a:t>I</a:t>
            </a:r>
            <a:r>
              <a:rPr lang="en-US" altLang="en-US" sz="1600" dirty="0" smtClean="0">
                <a:solidFill>
                  <a:srgbClr val="000000"/>
                </a:solidFill>
              </a:rPr>
              <a:t>tems: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 smtClean="0">
                <a:solidFill>
                  <a:srgbClr val="000000"/>
                </a:solidFill>
              </a:rPr>
              <a:t>Language modification </a:t>
            </a:r>
            <a:r>
              <a:rPr lang="en-US" altLang="en-US" sz="1600" dirty="0" smtClean="0">
                <a:solidFill>
                  <a:srgbClr val="000000"/>
                </a:solidFill>
              </a:rPr>
              <a:t>– </a:t>
            </a:r>
            <a:r>
              <a:rPr lang="en-US" altLang="en-US" sz="1600" dirty="0" smtClean="0">
                <a:solidFill>
                  <a:srgbClr val="000000"/>
                </a:solidFill>
              </a:rPr>
              <a:t>CSA vs. </a:t>
            </a:r>
            <a:r>
              <a:rPr lang="en-US" altLang="en-US" sz="1600" dirty="0" smtClean="0">
                <a:solidFill>
                  <a:srgbClr val="000000"/>
                </a:solidFill>
              </a:rPr>
              <a:t>Landlord </a:t>
            </a:r>
            <a:r>
              <a:rPr lang="en-US" altLang="en-US" sz="1600" dirty="0" smtClean="0">
                <a:solidFill>
                  <a:srgbClr val="000000"/>
                </a:solidFill>
              </a:rPr>
              <a:t>Process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Review MT User’s Guide for changes to Switch Hold process documentation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</a:rPr>
              <a:t>SCR786 – Retail Market Test Environment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400" b="0" dirty="0" smtClean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596900" y="2822575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522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20081</TotalTime>
  <Words>239</Words>
  <Application>Microsoft Office PowerPoint</Application>
  <PresentationFormat>On-screen Show (4:3)</PresentationFormat>
  <Paragraphs>39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Default Design</vt:lpstr>
      <vt:lpstr>1_Default Design</vt:lpstr>
      <vt:lpstr>2_Default Design</vt:lpstr>
      <vt:lpstr>Microsoft Word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Jim Lee</cp:lastModifiedBy>
  <cp:revision>973</cp:revision>
  <cp:lastPrinted>2002-09-24T18:27:58Z</cp:lastPrinted>
  <dcterms:created xsi:type="dcterms:W3CDTF">2002-07-29T21:45:07Z</dcterms:created>
  <dcterms:modified xsi:type="dcterms:W3CDTF">2016-03-29T16:41:51Z</dcterms:modified>
</cp:coreProperties>
</file>