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906" r:id="rId2"/>
  </p:sldMasterIdLst>
  <p:notesMasterIdLst>
    <p:notesMasterId r:id="rId11"/>
  </p:notesMasterIdLst>
  <p:sldIdLst>
    <p:sldId id="256" r:id="rId3"/>
    <p:sldId id="264" r:id="rId4"/>
    <p:sldId id="276" r:id="rId5"/>
    <p:sldId id="277" r:id="rId6"/>
    <p:sldId id="268" r:id="rId7"/>
    <p:sldId id="269" r:id="rId8"/>
    <p:sldId id="261" r:id="rId9"/>
    <p:sldId id="262" r:id="rId10"/>
  </p:sldIdLst>
  <p:sldSz cx="9144000" cy="6858000" type="screen4x3"/>
  <p:notesSz cx="69850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5" autoAdjust="0"/>
    <p:restoredTop sz="94532" autoAdjust="0"/>
  </p:normalViewPr>
  <p:slideViewPr>
    <p:cSldViewPr>
      <p:cViewPr>
        <p:scale>
          <a:sx n="80" d="100"/>
          <a:sy n="80" d="100"/>
        </p:scale>
        <p:origin x="-2526" y="-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7363" cy="463550"/>
          </a:xfrm>
          <a:prstGeom prst="rect">
            <a:avLst/>
          </a:prstGeom>
        </p:spPr>
        <p:txBody>
          <a:bodyPr vert="horz" lIns="92863" tIns="46431" rIns="92863" bIns="464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1" y="0"/>
            <a:ext cx="3027363" cy="463550"/>
          </a:xfrm>
          <a:prstGeom prst="rect">
            <a:avLst/>
          </a:prstGeom>
        </p:spPr>
        <p:txBody>
          <a:bodyPr vert="horz" lIns="92863" tIns="46431" rIns="92863" bIns="464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3101AC-D26F-4973-A895-0130FEC505A5}" type="datetimeFigureOut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63" tIns="46431" rIns="92863" bIns="4643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3725"/>
            <a:ext cx="5588000" cy="4171950"/>
          </a:xfrm>
          <a:prstGeom prst="rect">
            <a:avLst/>
          </a:prstGeom>
        </p:spPr>
        <p:txBody>
          <a:bodyPr vert="horz" lIns="92863" tIns="46431" rIns="92863" bIns="464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05863"/>
            <a:ext cx="3027363" cy="463550"/>
          </a:xfrm>
          <a:prstGeom prst="rect">
            <a:avLst/>
          </a:prstGeom>
        </p:spPr>
        <p:txBody>
          <a:bodyPr vert="horz" lIns="92863" tIns="46431" rIns="92863" bIns="464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1" y="8805863"/>
            <a:ext cx="3027363" cy="463550"/>
          </a:xfrm>
          <a:prstGeom prst="rect">
            <a:avLst/>
          </a:prstGeom>
        </p:spPr>
        <p:txBody>
          <a:bodyPr vert="horz" lIns="92863" tIns="46431" rIns="92863" bIns="464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BB6702-E691-478F-AD30-863CD4C8AF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361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4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5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7C3CBBD-B26E-43E9-90A1-86A671B06D3F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7992F04-AD4F-4FF3-AFF2-77D2FC58CF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31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3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C476D-167C-4CE1-9A48-ADC59739DBEA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0FB7B-6B34-43A1-8A08-271D9F066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6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4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B378B-502D-4ADD-9C39-6CDF7F4301CC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4F828-3863-4A7D-BAA6-A32B10A637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396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6289" y="2130430"/>
            <a:ext cx="7771423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357" y="3886200"/>
            <a:ext cx="640128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FC1EF-BBCE-4823-A225-CE6DBBBE0A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24EBD-E13E-478A-8843-EF1F5D4B0F2D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511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63EFC-C947-4978-B298-04A2BF6034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E4EE1-E75B-4723-96C9-C3C9C18AB6D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021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925" y="4406905"/>
            <a:ext cx="777142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925" y="2906713"/>
            <a:ext cx="7771423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66505-B161-4BDD-A11B-CF12D21FFF8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4878D-0F9C-41B9-8CCE-A1D64CAEB8F5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910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3173" y="1863725"/>
            <a:ext cx="4283808" cy="4491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4212" y="1863725"/>
            <a:ext cx="4285029" cy="4491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BEB011-61E0-45D6-B902-AB7297DD72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AD106-BE79-4239-9970-719F296C3F7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960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12" y="274638"/>
            <a:ext cx="823057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13" y="1535113"/>
            <a:ext cx="40407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13" y="2174875"/>
            <a:ext cx="40407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2" y="1535113"/>
            <a:ext cx="404201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2" y="2174875"/>
            <a:ext cx="404201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79B77-850F-40D9-9DE3-FD907E21EB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905DA-59AB-4D47-8680-4736641EAFD2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553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E9D54-7CF0-494C-B0FF-C678D01D58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646C2-BAFB-430C-B5F9-D0407ECF0282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599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A9D15-6AD5-4E7F-8829-3A2A455B323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A3F20-15F6-4A75-AF67-81AA9AAE863D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6515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12" y="273050"/>
            <a:ext cx="300892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4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12" y="1435103"/>
            <a:ext cx="300892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80012-20C7-4582-A96F-DB4DF81A36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404E5-97E3-4BFE-BD74-DDF460A6C8DC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59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5F1A4-D06F-4A1A-BC17-1255EDCCCD48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139A6-CD8A-436C-892A-681EACA973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2759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56" y="4800600"/>
            <a:ext cx="5486645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56" y="612775"/>
            <a:ext cx="54866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56" y="5367338"/>
            <a:ext cx="54866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A842D-0426-4C3D-B27F-577349F2767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01BC0-5D60-4571-A477-822E4A9685C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499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AE529-F1A1-4405-8C24-7FD399AA80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D6B13-B539-4084-A2CF-3F6CFDCE4327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0409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8029" y="457205"/>
            <a:ext cx="2171212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3176" y="457205"/>
            <a:ext cx="6397625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6885F-5CFA-45A9-950E-F458DAFE87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FE122-51F0-4BFD-946E-8BC56C5C7316}" type="datetime1">
              <a:rPr lang="en-US" altLang="en-US">
                <a:solidFill>
                  <a:srgbClr val="000000"/>
                </a:solidFill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178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4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B4CA8A-0D75-4E83-8A60-E7BE551BF945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2F35A8-63EA-4481-9129-A6DBBEEBD8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152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A0389E-AD8E-4F74-A13E-DC71B9A62ADD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9C3ED6-3C56-4729-B9B4-B70FE2B17C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952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8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8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E27C8A-257A-43C6-B99D-AABF67475200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B718626-B00A-4501-8726-035CF97493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49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F38301-5A8E-489C-A227-A47A27DD7DF7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3734CF-CEFB-4896-BFCF-FB9713690D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416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6C2D7-CFF2-4154-8194-B211DA8DFDA6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EBE1D-087E-4D8F-843D-044D19102F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81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5382E0-9A64-4540-80FF-6899856DAEBE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5AD0FF-BD21-4C71-84BB-6CC74EF3E3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9591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6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2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8C9F548-AEFC-4F6A-BCE9-5FB6783DEF49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3DE2C2B-2C19-4412-9FE7-3742CDEB21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44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6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2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42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8C52F7D-E4AC-482C-8EE9-10628A77AFDA}" type="datetime1">
              <a:rPr lang="en-US"/>
              <a:pPr>
                <a:defRPr/>
              </a:pPr>
              <a:t>3/25/2016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5" y="6408742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42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FA53E04-7DDC-4961-99B9-D17D66CE8A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95" r:id="rId2"/>
    <p:sldLayoutId id="2147483900" r:id="rId3"/>
    <p:sldLayoutId id="2147483901" r:id="rId4"/>
    <p:sldLayoutId id="2147483902" r:id="rId5"/>
    <p:sldLayoutId id="2147483903" r:id="rId6"/>
    <p:sldLayoutId id="2147483896" r:id="rId7"/>
    <p:sldLayoutId id="2147483904" r:id="rId8"/>
    <p:sldLayoutId id="2147483905" r:id="rId9"/>
    <p:sldLayoutId id="2147483897" r:id="rId10"/>
    <p:sldLayoutId id="214748389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173" y="457205"/>
            <a:ext cx="868606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3173" y="1863725"/>
            <a:ext cx="8686068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 flipV="1">
            <a:off x="293079" y="968375"/>
            <a:ext cx="859448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48518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75846" y="6553200"/>
            <a:ext cx="366346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800">
                <a:latin typeface="+mn-lt"/>
                <a:cs typeface="+mn-cs"/>
              </a:defRPr>
            </a:lvl1pPr>
          </a:lstStyle>
          <a:p>
            <a:pPr>
              <a:defRPr/>
            </a:pPr>
            <a:fld id="{D698C850-EE6C-4C99-BF89-30256EE745F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4852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7540" y="6553200"/>
            <a:ext cx="100501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defRPr sz="800"/>
            </a:lvl1pPr>
          </a:lstStyle>
          <a:p>
            <a:pPr>
              <a:defRPr/>
            </a:pPr>
            <a:fld id="{3510AAFF-23FC-48F1-BB03-522193471CA7}" type="datetime1">
              <a:rPr lang="en-US" altLang="en-US">
                <a:solidFill>
                  <a:srgbClr val="000000"/>
                </a:solidFill>
                <a:latin typeface="Arial" charset="0"/>
              </a:rPr>
              <a:pPr>
                <a:defRPr/>
              </a:pPr>
              <a:t>3/25/2016</a:t>
            </a:fld>
            <a:endParaRPr lang="en-US" alt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8315" name="Text Box 5"/>
          <p:cNvSpPr txBox="1">
            <a:spLocks noChangeArrowheads="1"/>
          </p:cNvSpPr>
          <p:nvPr/>
        </p:nvSpPr>
        <p:spPr bwMode="auto">
          <a:xfrm>
            <a:off x="1" y="90488"/>
            <a:ext cx="1440962" cy="3365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0" hangingPunct="0">
              <a:spcBef>
                <a:spcPct val="35000"/>
              </a:spcBef>
              <a:buClr>
                <a:srgbClr val="7889FB"/>
              </a:buClr>
              <a:buFont typeface="Wingdings" pitchFamily="2" charset="2"/>
              <a:buNone/>
              <a:defRPr/>
            </a:pPr>
            <a:r>
              <a:rPr lang="en-US" sz="800" smtClean="0">
                <a:solidFill>
                  <a:srgbClr val="FFFFFF"/>
                </a:solidFill>
              </a:rPr>
              <a:t>3</a:t>
            </a:r>
            <a:r>
              <a:rPr lang="en-US" sz="800" baseline="30000" smtClean="0">
                <a:solidFill>
                  <a:srgbClr val="FFFFFF"/>
                </a:solidFill>
              </a:rPr>
              <a:t>rd</a:t>
            </a:r>
            <a:r>
              <a:rPr lang="en-US" sz="800" smtClean="0">
                <a:solidFill>
                  <a:srgbClr val="FFFFFF"/>
                </a:solidFill>
              </a:rPr>
              <a:t> Party Registration &amp;</a:t>
            </a:r>
            <a:br>
              <a:rPr lang="en-US" sz="800" smtClean="0">
                <a:solidFill>
                  <a:srgbClr val="FFFFFF"/>
                </a:solidFill>
              </a:rPr>
            </a:br>
            <a:r>
              <a:rPr lang="en-US" sz="800" smtClean="0">
                <a:solidFill>
                  <a:srgbClr val="FFFFFF"/>
                </a:solidFill>
              </a:rPr>
              <a:t>Account Management</a:t>
            </a:r>
            <a:endParaRPr lang="en-US" sz="800" b="1" smtClean="0">
              <a:solidFill>
                <a:srgbClr val="FFFFFF"/>
              </a:solidFill>
            </a:endParaRPr>
          </a:p>
        </p:txBody>
      </p:sp>
      <p:sp>
        <p:nvSpPr>
          <p:cNvPr id="98316" name="Text Box 5"/>
          <p:cNvSpPr txBox="1">
            <a:spLocks noChangeArrowheads="1"/>
          </p:cNvSpPr>
          <p:nvPr/>
        </p:nvSpPr>
        <p:spPr bwMode="auto">
          <a:xfrm>
            <a:off x="1" y="90488"/>
            <a:ext cx="1440962" cy="3365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0" hangingPunct="0">
              <a:spcBef>
                <a:spcPct val="35000"/>
              </a:spcBef>
              <a:buClr>
                <a:srgbClr val="7889FB"/>
              </a:buClr>
              <a:buFont typeface="Wingdings" pitchFamily="2" charset="2"/>
              <a:buNone/>
              <a:defRPr/>
            </a:pPr>
            <a:r>
              <a:rPr lang="en-US" sz="800" smtClean="0">
                <a:solidFill>
                  <a:srgbClr val="FFFFFF"/>
                </a:solidFill>
              </a:rPr>
              <a:t>3</a:t>
            </a:r>
            <a:r>
              <a:rPr lang="en-US" sz="800" baseline="30000" smtClean="0">
                <a:solidFill>
                  <a:srgbClr val="FFFFFF"/>
                </a:solidFill>
              </a:rPr>
              <a:t>rd</a:t>
            </a:r>
            <a:r>
              <a:rPr lang="en-US" sz="800" smtClean="0">
                <a:solidFill>
                  <a:srgbClr val="FFFFFF"/>
                </a:solidFill>
              </a:rPr>
              <a:t> Party Registration &amp;</a:t>
            </a:r>
            <a:br>
              <a:rPr lang="en-US" sz="800" smtClean="0">
                <a:solidFill>
                  <a:srgbClr val="FFFFFF"/>
                </a:solidFill>
              </a:rPr>
            </a:br>
            <a:r>
              <a:rPr lang="en-US" sz="800" smtClean="0">
                <a:solidFill>
                  <a:srgbClr val="FFFFFF"/>
                </a:solidFill>
              </a:rPr>
              <a:t>Account Management</a:t>
            </a:r>
            <a:endParaRPr lang="en-US" sz="800" b="1" smtClean="0">
              <a:solidFill>
                <a:srgbClr val="FFFFFF"/>
              </a:solidFill>
            </a:endParaRPr>
          </a:p>
        </p:txBody>
      </p:sp>
      <p:pic>
        <p:nvPicPr>
          <p:cNvPr id="1036" name="Picture 8" descr="SMT 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56310" y="152405"/>
            <a:ext cx="95738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722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200">
          <a:solidFill>
            <a:schemeClr val="hlink"/>
          </a:solidFill>
          <a:latin typeface="Arial" pitchFamily="34" charset="0"/>
          <a:cs typeface="Arial" pitchFamily="34" charset="0"/>
        </a:defRPr>
      </a:lvl9pPr>
    </p:titleStyle>
    <p:bodyStyle>
      <a:lvl1pPr marL="173038" indent="-1730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09588" indent="-1635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855663" indent="-173038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1203325" indent="-173038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sz="1600">
          <a:solidFill>
            <a:schemeClr val="bg1"/>
          </a:solidFill>
          <a:latin typeface="+mn-lt"/>
          <a:cs typeface="+mn-cs"/>
        </a:defRPr>
      </a:lvl4pPr>
      <a:lvl5pPr marL="15398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5pPr>
      <a:lvl6pPr marL="19970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6pPr>
      <a:lvl7pPr marL="24542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7pPr>
      <a:lvl8pPr marL="29114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8pPr>
      <a:lvl9pPr marL="3368675" indent="-163513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dirty="0" smtClean="0"/>
              <a:t>Advanced Metering Working Group (AMWG)</a:t>
            </a:r>
            <a:endParaRPr lang="en-US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en-US" altLang="en-US" dirty="0" smtClean="0"/>
              <a:t>Update to RMS</a:t>
            </a:r>
          </a:p>
          <a:p>
            <a:pPr marR="0" eaLnBrk="1" hangingPunct="1"/>
            <a:r>
              <a:rPr lang="en-US" altLang="en-US" dirty="0" smtClean="0"/>
              <a:t>April 5, 2016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8A8C18-DE8D-44CE-B5D9-C66C804FA22D}" type="slidenum">
              <a:rPr lang="en-US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168900"/>
          </a:xfrm>
        </p:spPr>
        <p:txBody>
          <a:bodyPr/>
          <a:lstStyle/>
          <a:p>
            <a:r>
              <a:rPr lang="en-US" altLang="en-US" dirty="0" smtClean="0"/>
              <a:t>Finalized proposed revisions to AMWG Procedures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Reviewed February 27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Planned Release</a:t>
            </a:r>
          </a:p>
          <a:p>
            <a:pPr lvl="1"/>
            <a:r>
              <a:rPr lang="en-US" altLang="en-US" dirty="0" smtClean="0"/>
              <a:t>No issues – all functionality implemented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April 29</a:t>
            </a:r>
            <a:r>
              <a:rPr lang="en-US" altLang="en-US" baseline="30000" dirty="0" smtClean="0"/>
              <a:t>th</a:t>
            </a:r>
            <a:r>
              <a:rPr lang="en-US" altLang="en-US" dirty="0" smtClean="0"/>
              <a:t> Planned Release</a:t>
            </a:r>
          </a:p>
          <a:p>
            <a:pPr lvl="1"/>
            <a:r>
              <a:rPr lang="en-US" altLang="en-US" dirty="0" smtClean="0"/>
              <a:t>Allow user to open SMT in multiple tabs in the same browser w/out having to re-enter login info</a:t>
            </a:r>
          </a:p>
          <a:p>
            <a:pPr lvl="1"/>
            <a:r>
              <a:rPr lang="en-US" altLang="en-US" dirty="0" smtClean="0"/>
              <a:t>4/29 @ 9:00 p.m. – 4/30 @ 9:00 a.m.</a:t>
            </a:r>
          </a:p>
          <a:p>
            <a:pPr lvl="1"/>
            <a:r>
              <a:rPr lang="en-US" altLang="en-US" dirty="0" smtClean="0"/>
              <a:t>Portal, HAN, ODR affected</a:t>
            </a:r>
          </a:p>
          <a:p>
            <a:pPr lvl="1"/>
            <a:r>
              <a:rPr lang="en-US" altLang="en-US" dirty="0" smtClean="0"/>
              <a:t>No impact on LSE files and FTPS folders</a:t>
            </a:r>
          </a:p>
          <a:p>
            <a:pPr lvl="1"/>
            <a:endParaRPr lang="en-US" altLang="en-US" dirty="0" smtClean="0">
              <a:solidFill>
                <a:srgbClr val="FF0000"/>
              </a:solidFill>
            </a:endParaRPr>
          </a:p>
          <a:p>
            <a:pPr lvl="1"/>
            <a:endParaRPr lang="en-US" alt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/>
              <a:t>Noteworthy March Meeting Items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C7BFE-5F75-4C76-B7E5-608A244B0FC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763000" cy="4940300"/>
          </a:xfrm>
        </p:spPr>
        <p:txBody>
          <a:bodyPr/>
          <a:lstStyle/>
          <a:p>
            <a:r>
              <a:rPr lang="en-US" dirty="0" smtClean="0"/>
              <a:t>ERCOT AMS Data Reports  (AMWG March)</a:t>
            </a:r>
          </a:p>
          <a:p>
            <a:r>
              <a:rPr lang="en-US" dirty="0" smtClean="0"/>
              <a:t>“Accuracy &amp; Completeness”</a:t>
            </a:r>
          </a:p>
          <a:p>
            <a:pPr lvl="1"/>
            <a:r>
              <a:rPr lang="en-US" dirty="0" smtClean="0"/>
              <a:t>867 vs. AMS (Accuracy)</a:t>
            </a:r>
          </a:p>
          <a:p>
            <a:pPr lvl="2"/>
            <a:r>
              <a:rPr lang="en-US" dirty="0"/>
              <a:t>Dec ‘15:  ~6.9M analyzed </a:t>
            </a:r>
            <a:r>
              <a:rPr lang="en-US" dirty="0" smtClean="0"/>
              <a:t>reads; ~83k &gt; +/- 2kWh; ~570 &gt; 500kWh delta</a:t>
            </a:r>
          </a:p>
          <a:p>
            <a:pPr lvl="1"/>
            <a:r>
              <a:rPr lang="en-US" dirty="0"/>
              <a:t>AMSR Cycle Read Analysis</a:t>
            </a:r>
          </a:p>
          <a:p>
            <a:pPr lvl="1"/>
            <a:r>
              <a:rPr lang="en-US" dirty="0"/>
              <a:t>AMS Volume &amp; </a:t>
            </a:r>
            <a:r>
              <a:rPr lang="en-US" dirty="0" smtClean="0"/>
              <a:t>Count (Completeness)</a:t>
            </a:r>
          </a:p>
          <a:p>
            <a:pPr lvl="2"/>
            <a:r>
              <a:rPr lang="en-US" dirty="0" smtClean="0"/>
              <a:t>8/30/15 True-Up:  ~75 MWH Estimated (&lt; .015%); ~160 ESIs (&lt; .003%)</a:t>
            </a:r>
            <a:endParaRPr lang="en-US" dirty="0"/>
          </a:p>
          <a:p>
            <a:pPr lvl="1"/>
            <a:r>
              <a:rPr lang="en-US" dirty="0" smtClean="0"/>
              <a:t>AMS Load Date Lag</a:t>
            </a:r>
          </a:p>
          <a:p>
            <a:pPr marL="392113" lvl="1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March Meeting </a:t>
            </a:r>
            <a:r>
              <a:rPr lang="en-US" sz="3600" dirty="0"/>
              <a:t>Items, cont.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A6-CD8A-436C-892A-681EACA973A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11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UPDATE:</a:t>
            </a:r>
            <a:r>
              <a:rPr lang="en-US" dirty="0" smtClean="0"/>
              <a:t>  PUC Project 42786 – Review of Advanced Metering System Web Portals</a:t>
            </a:r>
          </a:p>
          <a:p>
            <a:pPr lvl="1"/>
            <a:r>
              <a:rPr lang="en-US" sz="2400" dirty="0" smtClean="0"/>
              <a:t>PUC </a:t>
            </a:r>
            <a:r>
              <a:rPr lang="en-US" sz="2400" dirty="0"/>
              <a:t>Staff has met with the primary affected stakeholders (ERCOT, REPs, TDUs, 3</a:t>
            </a:r>
            <a:r>
              <a:rPr lang="en-US" sz="2400" baseline="30000" dirty="0"/>
              <a:t>rd</a:t>
            </a:r>
            <a:r>
              <a:rPr lang="en-US" sz="2400" dirty="0"/>
              <a:t> Parties, Consumer Groups)</a:t>
            </a:r>
          </a:p>
          <a:p>
            <a:pPr lvl="1"/>
            <a:r>
              <a:rPr lang="en-US" sz="2400" dirty="0" smtClean="0"/>
              <a:t>ERCOT </a:t>
            </a:r>
            <a:r>
              <a:rPr lang="en-US" sz="2400" dirty="0"/>
              <a:t>and the Joint TDUs </a:t>
            </a:r>
            <a:r>
              <a:rPr lang="en-US" sz="2400" dirty="0" smtClean="0"/>
              <a:t>filed </a:t>
            </a:r>
            <a:r>
              <a:rPr lang="en-US" sz="2400" dirty="0"/>
              <a:t>preliminary cost </a:t>
            </a:r>
            <a:r>
              <a:rPr lang="en-US" sz="2400" dirty="0" smtClean="0"/>
              <a:t>estimates </a:t>
            </a:r>
            <a:r>
              <a:rPr lang="en-US" sz="2400" dirty="0"/>
              <a:t>March 25, 2016</a:t>
            </a:r>
          </a:p>
          <a:p>
            <a:pPr lvl="1"/>
            <a:r>
              <a:rPr lang="en-US" sz="2400" dirty="0" smtClean="0"/>
              <a:t>Stakeholder comments filed by April </a:t>
            </a:r>
            <a:r>
              <a:rPr lang="en-US" sz="2400" dirty="0"/>
              <a:t>1, </a:t>
            </a:r>
            <a:r>
              <a:rPr lang="en-US" sz="2400" dirty="0" smtClean="0"/>
              <a:t>2016</a:t>
            </a:r>
            <a:endParaRPr lang="en-US" sz="2400" dirty="0"/>
          </a:p>
          <a:p>
            <a:pPr lvl="1"/>
            <a:r>
              <a:rPr lang="en-US" sz="2400" dirty="0"/>
              <a:t>PUC Staff expects to present a recommendation memo </a:t>
            </a:r>
            <a:r>
              <a:rPr lang="en-US" sz="2400" dirty="0" smtClean="0"/>
              <a:t>at </a:t>
            </a:r>
            <a:r>
              <a:rPr lang="en-US" sz="2400" dirty="0"/>
              <a:t>a May Open Meeting (May 5</a:t>
            </a:r>
            <a:r>
              <a:rPr lang="en-US" sz="2400" baseline="30000" dirty="0"/>
              <a:t>th</a:t>
            </a:r>
            <a:r>
              <a:rPr lang="en-US" sz="2400" dirty="0"/>
              <a:t> or 19</a:t>
            </a:r>
            <a:r>
              <a:rPr lang="en-US" sz="2400" baseline="30000" dirty="0"/>
              <a:t>th</a:t>
            </a:r>
            <a:r>
              <a:rPr lang="en-US" sz="2400" dirty="0"/>
              <a:t>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March Meeting Items, cont.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139A6-CD8A-436C-892A-681EACA973A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334000"/>
          </a:xfrm>
        </p:spPr>
        <p:txBody>
          <a:bodyPr/>
          <a:lstStyle/>
          <a:p>
            <a:r>
              <a:rPr lang="en-US" altLang="en-US" dirty="0" smtClean="0"/>
              <a:t>SMT Help Desk Calls	443	(+37) </a:t>
            </a:r>
            <a:r>
              <a:rPr lang="en-US" altLang="en-US" sz="1600" dirty="0" smtClean="0"/>
              <a:t>{2/15 = 1,352}</a:t>
            </a:r>
            <a:endParaRPr lang="en-US" altLang="en-US" dirty="0" smtClean="0"/>
          </a:p>
          <a:p>
            <a:endParaRPr lang="en-US" altLang="en-US" sz="1200" dirty="0" smtClean="0"/>
          </a:p>
          <a:p>
            <a:r>
              <a:rPr lang="en-US" altLang="en-US" dirty="0" smtClean="0"/>
              <a:t>SMT Help Desk Tickets	426	(+9) </a:t>
            </a:r>
            <a:r>
              <a:rPr lang="en-US" altLang="en-US" sz="1600" dirty="0" smtClean="0"/>
              <a:t>{2/15 </a:t>
            </a:r>
            <a:r>
              <a:rPr lang="en-US" altLang="en-US" sz="1600" dirty="0"/>
              <a:t>= </a:t>
            </a:r>
            <a:r>
              <a:rPr lang="en-US" altLang="en-US" sz="1600" dirty="0" smtClean="0"/>
              <a:t>1,253}</a:t>
            </a:r>
          </a:p>
          <a:p>
            <a:pPr lvl="1"/>
            <a:r>
              <a:rPr lang="en-US" altLang="en-US" dirty="0" smtClean="0"/>
              <a:t>Residential = 346 (+3)</a:t>
            </a:r>
          </a:p>
          <a:p>
            <a:pPr lvl="2"/>
            <a:r>
              <a:rPr lang="en-US" altLang="en-US" dirty="0" smtClean="0"/>
              <a:t>GUI access issues = 72 </a:t>
            </a:r>
            <a:r>
              <a:rPr lang="en-US" altLang="en-US" dirty="0" smtClean="0">
                <a:solidFill>
                  <a:srgbClr val="FF0000"/>
                </a:solidFill>
              </a:rPr>
              <a:t>(-31)</a:t>
            </a:r>
            <a:r>
              <a:rPr lang="en-US" altLang="en-US" dirty="0"/>
              <a:t> </a:t>
            </a:r>
            <a:r>
              <a:rPr lang="en-US" altLang="en-US" dirty="0" smtClean="0"/>
              <a:t> {U/ID &amp; P/W Invalid}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pPr lvl="2"/>
            <a:r>
              <a:rPr lang="en-US" altLang="en-US" dirty="0" smtClean="0"/>
              <a:t>Registration issues = 191 (+18)  {Typo errors}</a:t>
            </a:r>
          </a:p>
          <a:p>
            <a:endParaRPr lang="en-US" altLang="en-US" sz="1200" dirty="0" smtClean="0"/>
          </a:p>
          <a:p>
            <a:r>
              <a:rPr lang="en-US" altLang="en-US" dirty="0" smtClean="0"/>
              <a:t>SMT Registered Users (Res)	66,650 (+1,183)</a:t>
            </a:r>
          </a:p>
          <a:p>
            <a:endParaRPr lang="en-US" altLang="en-US" sz="1200" dirty="0" smtClean="0"/>
          </a:p>
          <a:p>
            <a:r>
              <a:rPr lang="en-US" altLang="en-US" dirty="0" smtClean="0"/>
              <a:t>ESIs in SMT			7,129,456 (+12,354)</a:t>
            </a:r>
          </a:p>
          <a:p>
            <a:endParaRPr lang="en-US" altLang="en-US" sz="1200" dirty="0" smtClean="0"/>
          </a:p>
          <a:p>
            <a:r>
              <a:rPr lang="en-US" altLang="en-US" dirty="0" smtClean="0"/>
              <a:t>Active Meters in SMT	7,061,501 (+12,613)</a:t>
            </a:r>
          </a:p>
          <a:p>
            <a:endParaRPr lang="en-US" alt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Selected SMT Statistics - February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ED1497-312A-4FAA-9417-B4986404EB7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84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  <a:ln w="5715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en-US" altLang="en-US" b="1" i="1" u="sng" dirty="0" smtClean="0"/>
              <a:t>Active</a:t>
            </a:r>
            <a:r>
              <a:rPr lang="en-US" altLang="en-US" dirty="0" smtClean="0"/>
              <a:t> Energy Data Agreements  	993 </a:t>
            </a:r>
            <a:r>
              <a:rPr lang="en-US" altLang="en-US" sz="1600" dirty="0" smtClean="0"/>
              <a:t>(3/1/16)</a:t>
            </a:r>
            <a:endParaRPr lang="en-US" altLang="en-US" b="1" i="1" u="sng" dirty="0" smtClean="0"/>
          </a:p>
          <a:p>
            <a:r>
              <a:rPr lang="en-US" altLang="en-US" b="1" i="1" u="sng" dirty="0" smtClean="0"/>
              <a:t>Total </a:t>
            </a:r>
            <a:r>
              <a:rPr lang="en-US" altLang="en-US" dirty="0" smtClean="0"/>
              <a:t>* Energy Data Agreements 2,496(+1,331)</a:t>
            </a:r>
            <a:endParaRPr lang="en-US" altLang="en-US" dirty="0" smtClean="0">
              <a:ln>
                <a:solidFill>
                  <a:srgbClr val="FF0000"/>
                </a:solidFill>
              </a:ln>
              <a:effectLst>
                <a:outerShdw blurRad="50800" dist="50800" dir="5400000" algn="ctr" rotWithShape="0">
                  <a:srgbClr val="7030A0"/>
                </a:outerShdw>
              </a:effectLst>
            </a:endParaRPr>
          </a:p>
          <a:p>
            <a:pPr marL="392113" lvl="1" indent="0">
              <a:buNone/>
            </a:pPr>
            <a:r>
              <a:rPr lang="en-US" altLang="en-US" dirty="0"/>
              <a:t>	</a:t>
            </a:r>
            <a:r>
              <a:rPr lang="en-US" altLang="en-US" dirty="0" smtClean="0"/>
              <a:t>* </a:t>
            </a:r>
            <a:r>
              <a:rPr lang="en-US" altLang="en-US" dirty="0"/>
              <a:t>Active and Pending</a:t>
            </a:r>
          </a:p>
          <a:p>
            <a:pPr lvl="1"/>
            <a:r>
              <a:rPr lang="en-US" altLang="en-US" dirty="0" smtClean="0"/>
              <a:t>AEPN = 0; CNP = 596; </a:t>
            </a:r>
            <a:r>
              <a:rPr lang="en-US" altLang="en-US" dirty="0" err="1" smtClean="0"/>
              <a:t>Oncor</a:t>
            </a:r>
            <a:r>
              <a:rPr lang="en-US" altLang="en-US" dirty="0" smtClean="0"/>
              <a:t> = 1,899</a:t>
            </a:r>
          </a:p>
          <a:p>
            <a:r>
              <a:rPr lang="en-US" altLang="en-US" dirty="0" smtClean="0"/>
              <a:t>HAN Device Agreements		389 (NC)</a:t>
            </a:r>
          </a:p>
          <a:p>
            <a:r>
              <a:rPr lang="en-US" altLang="en-US" dirty="0" smtClean="0"/>
              <a:t>HAN Devices				9,741 </a:t>
            </a:r>
            <a:r>
              <a:rPr lang="en-US" altLang="en-US" dirty="0" smtClean="0">
                <a:solidFill>
                  <a:srgbClr val="FF0000"/>
                </a:solidFill>
              </a:rPr>
              <a:t>(-44)</a:t>
            </a:r>
          </a:p>
          <a:p>
            <a:r>
              <a:rPr lang="en-US" altLang="en-US" dirty="0" smtClean="0"/>
              <a:t>3</a:t>
            </a:r>
            <a:r>
              <a:rPr lang="en-US" altLang="en-US" baseline="30000" dirty="0" smtClean="0"/>
              <a:t>rd</a:t>
            </a:r>
            <a:r>
              <a:rPr lang="en-US" altLang="en-US" dirty="0" smtClean="0"/>
              <a:t> Parties Registered @ SMT	86 (+1)</a:t>
            </a:r>
          </a:p>
          <a:p>
            <a:r>
              <a:rPr lang="en-US" altLang="en-US" dirty="0" smtClean="0"/>
              <a:t>REPs Registered @ SMT		108 (+1)</a:t>
            </a:r>
          </a:p>
          <a:p>
            <a:r>
              <a:rPr lang="en-US" altLang="en-US" dirty="0" smtClean="0"/>
              <a:t>On Demand Reads</a:t>
            </a:r>
          </a:p>
          <a:p>
            <a:pPr lvl="1"/>
            <a:r>
              <a:rPr lang="en-US" altLang="en-US" dirty="0" smtClean="0"/>
              <a:t>Customer				4,780</a:t>
            </a:r>
          </a:p>
          <a:p>
            <a:pPr lvl="1"/>
            <a:r>
              <a:rPr lang="en-US" altLang="en-US" dirty="0" smtClean="0"/>
              <a:t>REP					16</a:t>
            </a:r>
          </a:p>
          <a:p>
            <a:pPr lvl="1"/>
            <a:r>
              <a:rPr lang="en-US" altLang="en-US" dirty="0" smtClean="0"/>
              <a:t>3</a:t>
            </a:r>
            <a:r>
              <a:rPr lang="en-US" altLang="en-US" baseline="30000" dirty="0" smtClean="0"/>
              <a:t>rd</a:t>
            </a:r>
            <a:r>
              <a:rPr lang="en-US" altLang="en-US" dirty="0" smtClean="0"/>
              <a:t> Party					0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February Stats – Cont.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0114D9-D508-4C34-96DD-D6C0A32E813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41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44962"/>
          </a:xfrm>
        </p:spPr>
        <p:txBody>
          <a:bodyPr/>
          <a:lstStyle/>
          <a:p>
            <a:pPr marL="109537" indent="0" algn="ctr" eaLnBrk="1" hangingPunct="1">
              <a:buNone/>
            </a:pPr>
            <a:r>
              <a:rPr lang="en-US" altLang="en-US" sz="3600" b="1" dirty="0" smtClean="0"/>
              <a:t>April 26,  9:30 – 3:30</a:t>
            </a:r>
          </a:p>
          <a:p>
            <a:pPr marL="109537" indent="0" algn="ctr" eaLnBrk="1" hangingPunct="1">
              <a:buNone/>
            </a:pPr>
            <a:endParaRPr lang="en-US" altLang="en-US" sz="3200" b="1" dirty="0"/>
          </a:p>
          <a:p>
            <a:pPr marL="109537" indent="0" algn="ctr" eaLnBrk="1" hangingPunct="1">
              <a:buNone/>
            </a:pPr>
            <a:r>
              <a:rPr lang="en-US" altLang="en-US" sz="3600" b="1" dirty="0" smtClean="0"/>
              <a:t>WebEx Only</a:t>
            </a:r>
          </a:p>
          <a:p>
            <a:pPr marL="109537" indent="0" algn="ctr" eaLnBrk="1" hangingPunct="1">
              <a:buNone/>
            </a:pPr>
            <a:endParaRPr lang="en-US" altLang="en-US" sz="2800" b="1" dirty="0"/>
          </a:p>
          <a:p>
            <a:pPr marL="109537" indent="0" eaLnBrk="1" hangingPunct="1">
              <a:buNone/>
            </a:pPr>
            <a:endParaRPr lang="en-US" altLang="en-US" sz="2400" dirty="0"/>
          </a:p>
          <a:p>
            <a:pPr marL="109537" indent="0" eaLnBrk="1" hangingPunct="1">
              <a:buNone/>
            </a:pPr>
            <a:endParaRPr lang="en-US" altLang="en-US" sz="2000" dirty="0" smtClean="0"/>
          </a:p>
          <a:p>
            <a:pPr marL="109537" indent="0" eaLnBrk="1" hangingPunct="1">
              <a:buNone/>
            </a:pPr>
            <a:endParaRPr lang="en-US" altLang="en-US" sz="2000" dirty="0" smtClean="0"/>
          </a:p>
        </p:txBody>
      </p:sp>
      <p:sp>
        <p:nvSpPr>
          <p:cNvPr id="13315" name="Slide Number Placeholder 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6DBFE05-8710-4CD8-ACF2-8476A2CF3069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Next Meeting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Slide Number Placeholder 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F1C0EE-50F3-48D4-8A7B-25B902767B77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1027" name="Picture 3" descr="C:\Users\iv3i\AppData\Local\Microsoft\Windows\Temporary Internet Files\Content.IE5\AAWN31BQ\question-mark[1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0"/>
            <a:ext cx="54864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&amp;C-2010">
  <a:themeElements>
    <a:clrScheme name="S&amp;C-2010 9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889FB"/>
      </a:accent1>
      <a:accent2>
        <a:srgbClr val="D6DBFE"/>
      </a:accent2>
      <a:accent3>
        <a:srgbClr val="FFFFFF"/>
      </a:accent3>
      <a:accent4>
        <a:srgbClr val="000000"/>
      </a:accent4>
      <a:accent5>
        <a:srgbClr val="BEC4FD"/>
      </a:accent5>
      <a:accent6>
        <a:srgbClr val="C2C6E6"/>
      </a:accent6>
      <a:hlink>
        <a:srgbClr val="7889FB"/>
      </a:hlink>
      <a:folHlink>
        <a:srgbClr val="9900CC"/>
      </a:folHlink>
    </a:clrScheme>
    <a:fontScheme name="S&amp;C-20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33333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333333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S&amp;C-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999"/>
        </a:accent1>
        <a:accent2>
          <a:srgbClr val="71BFA7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66AD97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71BFA7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66AD97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8CC800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7EB500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5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6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659900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7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659900"/>
        </a:hlink>
        <a:folHlink>
          <a:srgbClr val="8CC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8">
        <a:dk1>
          <a:srgbClr val="000000"/>
        </a:dk1>
        <a:lt1>
          <a:srgbClr val="FFFFFF"/>
        </a:lt1>
        <a:dk2>
          <a:srgbClr val="061DC8"/>
        </a:dk2>
        <a:lt2>
          <a:srgbClr val="808080"/>
        </a:lt2>
        <a:accent1>
          <a:srgbClr val="7889FB"/>
        </a:accent1>
        <a:accent2>
          <a:srgbClr val="C7CDFD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B4BAE5"/>
        </a:accent6>
        <a:hlink>
          <a:srgbClr val="7889FB"/>
        </a:hlink>
        <a:folHlink>
          <a:srgbClr val="8CC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&amp;C-2010 9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7889FB"/>
        </a:accent1>
        <a:accent2>
          <a:srgbClr val="D6DBFE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C2C6E6"/>
        </a:accent6>
        <a:hlink>
          <a:srgbClr val="7889FB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5398</TotalTime>
  <Words>281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Concourse</vt:lpstr>
      <vt:lpstr>S&amp;C-2010</vt:lpstr>
      <vt:lpstr>Advanced Metering Working Group (AMWG)</vt:lpstr>
      <vt:lpstr>Noteworthy March Meeting Items</vt:lpstr>
      <vt:lpstr>March Meeting Items, cont.</vt:lpstr>
      <vt:lpstr>March Meeting Items, cont.</vt:lpstr>
      <vt:lpstr>Selected SMT Statistics - February</vt:lpstr>
      <vt:lpstr>February Stats – Cont.</vt:lpstr>
      <vt:lpstr>Next Meeting</vt:lpstr>
      <vt:lpstr>Questions?</vt:lpstr>
    </vt:vector>
  </TitlesOfParts>
  <Company>EFH Corporate Services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Metering Working Group (AMWG)</dc:title>
  <dc:creator>Schatz, John</dc:creator>
  <cp:lastModifiedBy>Schatz, John 021616</cp:lastModifiedBy>
  <cp:revision>174</cp:revision>
  <cp:lastPrinted>2016-02-19T18:51:30Z</cp:lastPrinted>
  <dcterms:created xsi:type="dcterms:W3CDTF">2014-12-16T20:53:10Z</dcterms:created>
  <dcterms:modified xsi:type="dcterms:W3CDTF">2016-03-25T20:11:57Z</dcterms:modified>
</cp:coreProperties>
</file>