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11"/>
  </p:notesMasterIdLst>
  <p:sldIdLst>
    <p:sldId id="256" r:id="rId3"/>
    <p:sldId id="264" r:id="rId4"/>
    <p:sldId id="276" r:id="rId5"/>
    <p:sldId id="277" r:id="rId6"/>
    <p:sldId id="268" r:id="rId7"/>
    <p:sldId id="269" r:id="rId8"/>
    <p:sldId id="261" r:id="rId9"/>
    <p:sldId id="262" r:id="rId10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532" autoAdjust="0"/>
  </p:normalViewPr>
  <p:slideViewPr>
    <p:cSldViewPr>
      <p:cViewPr>
        <p:scale>
          <a:sx n="80" d="100"/>
          <a:sy n="80" d="100"/>
        </p:scale>
        <p:origin x="-2526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363" cy="463550"/>
          </a:xfrm>
          <a:prstGeom prst="rect">
            <a:avLst/>
          </a:prstGeom>
        </p:spPr>
        <p:txBody>
          <a:bodyPr vert="horz" lIns="92863" tIns="46431" rIns="92863" bIns="464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1" y="0"/>
            <a:ext cx="3027363" cy="463550"/>
          </a:xfrm>
          <a:prstGeom prst="rect">
            <a:avLst/>
          </a:prstGeom>
        </p:spPr>
        <p:txBody>
          <a:bodyPr vert="horz" lIns="92863" tIns="46431" rIns="92863" bIns="464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3/25/2016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63" tIns="46431" rIns="92863" bIns="464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63" tIns="46431" rIns="92863" bIns="464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05863"/>
            <a:ext cx="3027363" cy="463550"/>
          </a:xfrm>
          <a:prstGeom prst="rect">
            <a:avLst/>
          </a:prstGeom>
        </p:spPr>
        <p:txBody>
          <a:bodyPr vert="horz" lIns="92863" tIns="46431" rIns="92863" bIns="464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1" y="8805863"/>
            <a:ext cx="3027363" cy="463550"/>
          </a:xfrm>
          <a:prstGeom prst="rect">
            <a:avLst/>
          </a:prstGeom>
        </p:spPr>
        <p:txBody>
          <a:bodyPr vert="horz" lIns="92863" tIns="46431" rIns="92863" bIns="464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3/25/2016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3/25/2016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3/25/2016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3/25/2016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3/25/2016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3/25/2016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3/25/2016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3/25/2016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3/25/2016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3/25/2016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3/25/2016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3/25/2016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3/25/2016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3/25/2016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3/25/2016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3/25/2016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3/25/2016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3/25/2016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3/25/2016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3/25/2016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3/25/2016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3/25/2016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3/25/2016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3/25/2016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Advanced Metering Working Group (AMWG)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altLang="en-US" dirty="0" smtClean="0"/>
              <a:t>Update to RMS</a:t>
            </a:r>
          </a:p>
          <a:p>
            <a:pPr marR="0" eaLnBrk="1" hangingPunct="1"/>
            <a:r>
              <a:rPr lang="en-US" altLang="en-US" dirty="0" smtClean="0"/>
              <a:t>April 5, 2016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168900"/>
          </a:xfrm>
        </p:spPr>
        <p:txBody>
          <a:bodyPr/>
          <a:lstStyle/>
          <a:p>
            <a:r>
              <a:rPr lang="en-US" altLang="en-US" dirty="0" smtClean="0"/>
              <a:t>Finalized proposed revisions to AMWG Procedures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Reviewed February 27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Planned Release</a:t>
            </a:r>
          </a:p>
          <a:p>
            <a:pPr lvl="1"/>
            <a:r>
              <a:rPr lang="en-US" altLang="en-US" dirty="0" smtClean="0"/>
              <a:t>No issues – all functionality implemented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April 29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Planned Release</a:t>
            </a:r>
          </a:p>
          <a:p>
            <a:pPr lvl="1"/>
            <a:r>
              <a:rPr lang="en-US" altLang="en-US" dirty="0" smtClean="0"/>
              <a:t>Allow user to open SMT in multiple tabs in the same browser w/out having to re-enter login info</a:t>
            </a:r>
          </a:p>
          <a:p>
            <a:pPr lvl="1"/>
            <a:r>
              <a:rPr lang="en-US" altLang="en-US" dirty="0" smtClean="0"/>
              <a:t>4/29 @ 9:00 p.m. – 4/30 @ 9:00 a.m.</a:t>
            </a:r>
          </a:p>
          <a:p>
            <a:pPr lvl="1"/>
            <a:r>
              <a:rPr lang="en-US" altLang="en-US" dirty="0" smtClean="0"/>
              <a:t>Portal, HAN, ODR affected</a:t>
            </a:r>
          </a:p>
          <a:p>
            <a:pPr lvl="1"/>
            <a:r>
              <a:rPr lang="en-US" altLang="en-US" dirty="0" smtClean="0"/>
              <a:t>No impact on LSE files and FTPS folders</a:t>
            </a:r>
          </a:p>
          <a:p>
            <a:pPr lvl="1"/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Noteworthy March Meeting Items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4940300"/>
          </a:xfrm>
        </p:spPr>
        <p:txBody>
          <a:bodyPr/>
          <a:lstStyle/>
          <a:p>
            <a:r>
              <a:rPr lang="en-US" dirty="0" smtClean="0"/>
              <a:t>ERCOT AMS Data Reports  (AMWG March)</a:t>
            </a:r>
          </a:p>
          <a:p>
            <a:r>
              <a:rPr lang="en-US" dirty="0" smtClean="0"/>
              <a:t>“Accuracy &amp; Completeness”</a:t>
            </a:r>
          </a:p>
          <a:p>
            <a:pPr lvl="1"/>
            <a:r>
              <a:rPr lang="en-US" dirty="0" smtClean="0"/>
              <a:t>867 vs. AMS (Accuracy)</a:t>
            </a:r>
          </a:p>
          <a:p>
            <a:pPr lvl="2"/>
            <a:r>
              <a:rPr lang="en-US" dirty="0"/>
              <a:t>Dec ‘15:  ~6.9M analyzed </a:t>
            </a:r>
            <a:r>
              <a:rPr lang="en-US" dirty="0" smtClean="0"/>
              <a:t>reads; ~83k &gt; +/- 2kWh; ~570 &gt; 500kWh delta</a:t>
            </a:r>
          </a:p>
          <a:p>
            <a:pPr lvl="1"/>
            <a:r>
              <a:rPr lang="en-US" dirty="0"/>
              <a:t>AMSR Cycle Read Analysis</a:t>
            </a:r>
          </a:p>
          <a:p>
            <a:pPr lvl="1"/>
            <a:r>
              <a:rPr lang="en-US" dirty="0"/>
              <a:t>AMS Volume &amp; </a:t>
            </a:r>
            <a:r>
              <a:rPr lang="en-US" dirty="0" smtClean="0"/>
              <a:t>Count (Completeness)</a:t>
            </a:r>
          </a:p>
          <a:p>
            <a:pPr lvl="2"/>
            <a:r>
              <a:rPr lang="en-US" dirty="0" smtClean="0"/>
              <a:t>8/30/15 True-Up:  ~75 MWH Estimated (&lt; .015%); ~160 ESIs (&lt; .003%)</a:t>
            </a:r>
            <a:endParaRPr lang="en-US" dirty="0"/>
          </a:p>
          <a:p>
            <a:pPr lvl="1"/>
            <a:r>
              <a:rPr lang="en-US" dirty="0" smtClean="0"/>
              <a:t>AMS Load Date Lag</a:t>
            </a:r>
          </a:p>
          <a:p>
            <a:pPr marL="392113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March Meeting </a:t>
            </a:r>
            <a:r>
              <a:rPr lang="en-US" sz="3600" dirty="0"/>
              <a:t>Items,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1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UPDATE:</a:t>
            </a:r>
            <a:r>
              <a:rPr lang="en-US" dirty="0" smtClean="0"/>
              <a:t>  PUC Project 42786 – Review of Advanced Metering System Web Portals</a:t>
            </a:r>
          </a:p>
          <a:p>
            <a:pPr lvl="1"/>
            <a:r>
              <a:rPr lang="en-US" sz="2400" dirty="0" smtClean="0"/>
              <a:t>PUC </a:t>
            </a:r>
            <a:r>
              <a:rPr lang="en-US" sz="2400" dirty="0"/>
              <a:t>Staff has met with the primary affected stakeholders (ERCOT, REPs, TDUs, 3</a:t>
            </a:r>
            <a:r>
              <a:rPr lang="en-US" sz="2400" baseline="30000" dirty="0"/>
              <a:t>rd</a:t>
            </a:r>
            <a:r>
              <a:rPr lang="en-US" sz="2400" dirty="0"/>
              <a:t> Parties, Consumer Groups)</a:t>
            </a:r>
          </a:p>
          <a:p>
            <a:pPr lvl="1"/>
            <a:r>
              <a:rPr lang="en-US" sz="2400" dirty="0" smtClean="0"/>
              <a:t>ERCOT </a:t>
            </a:r>
            <a:r>
              <a:rPr lang="en-US" sz="2400" dirty="0"/>
              <a:t>and the Joint TDUs </a:t>
            </a:r>
            <a:r>
              <a:rPr lang="en-US" sz="2400" dirty="0" smtClean="0"/>
              <a:t>filed </a:t>
            </a:r>
            <a:r>
              <a:rPr lang="en-US" sz="2400" dirty="0"/>
              <a:t>preliminary cost </a:t>
            </a:r>
            <a:r>
              <a:rPr lang="en-US" sz="2400" dirty="0" smtClean="0"/>
              <a:t>estimates </a:t>
            </a:r>
            <a:r>
              <a:rPr lang="en-US" sz="2400" dirty="0"/>
              <a:t>March 25, 2016</a:t>
            </a:r>
          </a:p>
          <a:p>
            <a:pPr lvl="1"/>
            <a:r>
              <a:rPr lang="en-US" sz="2400" dirty="0" smtClean="0"/>
              <a:t>Stakeholder comments filed by April </a:t>
            </a:r>
            <a:r>
              <a:rPr lang="en-US" sz="2400" dirty="0"/>
              <a:t>1, </a:t>
            </a:r>
            <a:r>
              <a:rPr lang="en-US" sz="2400" dirty="0" smtClean="0"/>
              <a:t>2016</a:t>
            </a:r>
            <a:endParaRPr lang="en-US" sz="2400" dirty="0"/>
          </a:p>
          <a:p>
            <a:pPr lvl="1"/>
            <a:r>
              <a:rPr lang="en-US" sz="2400" dirty="0"/>
              <a:t>PUC Staff expects to present a recommendation memo </a:t>
            </a:r>
            <a:r>
              <a:rPr lang="en-US" sz="2400" dirty="0" smtClean="0"/>
              <a:t>at </a:t>
            </a:r>
            <a:r>
              <a:rPr lang="en-US" sz="2400" dirty="0"/>
              <a:t>a May Open Meeting (May 5</a:t>
            </a:r>
            <a:r>
              <a:rPr lang="en-US" sz="2400" baseline="30000" dirty="0"/>
              <a:t>th</a:t>
            </a:r>
            <a:r>
              <a:rPr lang="en-US" sz="2400" dirty="0"/>
              <a:t> or 19</a:t>
            </a:r>
            <a:r>
              <a:rPr lang="en-US" sz="2400" baseline="30000" dirty="0"/>
              <a:t>th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Meeting Items,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2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 altLang="en-US" dirty="0" smtClean="0"/>
              <a:t>SMT Help Desk Calls	443	(+37) </a:t>
            </a:r>
            <a:r>
              <a:rPr lang="en-US" altLang="en-US" sz="1600" dirty="0" smtClean="0"/>
              <a:t>{2/15 = 1,352}</a:t>
            </a:r>
            <a:endParaRPr lang="en-US" altLang="en-US" dirty="0" smtClean="0"/>
          </a:p>
          <a:p>
            <a:endParaRPr lang="en-US" altLang="en-US" sz="1200" dirty="0" smtClean="0"/>
          </a:p>
          <a:p>
            <a:r>
              <a:rPr lang="en-US" altLang="en-US" dirty="0" smtClean="0"/>
              <a:t>SMT Help Desk Tickets	426	(+9) </a:t>
            </a:r>
            <a:r>
              <a:rPr lang="en-US" altLang="en-US" sz="1600" dirty="0" smtClean="0"/>
              <a:t>{2/15 </a:t>
            </a:r>
            <a:r>
              <a:rPr lang="en-US" altLang="en-US" sz="1600" dirty="0"/>
              <a:t>= </a:t>
            </a:r>
            <a:r>
              <a:rPr lang="en-US" altLang="en-US" sz="1600" dirty="0" smtClean="0"/>
              <a:t>1,253}</a:t>
            </a:r>
          </a:p>
          <a:p>
            <a:pPr lvl="1"/>
            <a:r>
              <a:rPr lang="en-US" altLang="en-US" dirty="0" smtClean="0"/>
              <a:t>Residential = 346 (+3)</a:t>
            </a:r>
          </a:p>
          <a:p>
            <a:pPr lvl="2"/>
            <a:r>
              <a:rPr lang="en-US" altLang="en-US" dirty="0" smtClean="0"/>
              <a:t>GUI access issues = 72 </a:t>
            </a:r>
            <a:r>
              <a:rPr lang="en-US" altLang="en-US" dirty="0" smtClean="0">
                <a:solidFill>
                  <a:srgbClr val="FF0000"/>
                </a:solidFill>
              </a:rPr>
              <a:t>(-31)</a:t>
            </a:r>
            <a:r>
              <a:rPr lang="en-US" altLang="en-US" dirty="0"/>
              <a:t> </a:t>
            </a:r>
            <a:r>
              <a:rPr lang="en-US" altLang="en-US" dirty="0" smtClean="0"/>
              <a:t> {U/ID &amp; P/W Invalid}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/>
            <a:r>
              <a:rPr lang="en-US" altLang="en-US" dirty="0" smtClean="0"/>
              <a:t>Registration issues = 191 (+18)  {Typo errors}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Registered Users (Res)	66,650 (+1,183)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ESIs in SMT			7,129,456 (+12,354)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Active Meters in SMT	7,061,501 (+12,613)</a:t>
            </a:r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Selected SMT Statistics - February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86400"/>
          </a:xfrm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en-US" b="1" i="1" u="sng" dirty="0" smtClean="0"/>
              <a:t>Active</a:t>
            </a:r>
            <a:r>
              <a:rPr lang="en-US" altLang="en-US" dirty="0" smtClean="0"/>
              <a:t> Energy Data Agreements  	993 </a:t>
            </a:r>
            <a:r>
              <a:rPr lang="en-US" altLang="en-US" sz="1600" dirty="0" smtClean="0"/>
              <a:t>(3/1/16)</a:t>
            </a:r>
            <a:endParaRPr lang="en-US" altLang="en-US" b="1" i="1" u="sng" dirty="0" smtClean="0"/>
          </a:p>
          <a:p>
            <a:r>
              <a:rPr lang="en-US" altLang="en-US" b="1" i="1" u="sng" dirty="0" smtClean="0"/>
              <a:t>Total </a:t>
            </a:r>
            <a:r>
              <a:rPr lang="en-US" altLang="en-US" dirty="0" smtClean="0"/>
              <a:t>* Energy Data Agreements 2,496(+1,331)</a:t>
            </a:r>
            <a:endParaRPr lang="en-US" altLang="en-US" dirty="0" smtClean="0">
              <a:ln>
                <a:solidFill>
                  <a:srgbClr val="FF0000"/>
                </a:solidFill>
              </a:ln>
              <a:effectLst>
                <a:outerShdw blurRad="50800" dist="50800" dir="5400000" algn="ctr" rotWithShape="0">
                  <a:srgbClr val="7030A0"/>
                </a:outerShdw>
              </a:effectLst>
            </a:endParaRPr>
          </a:p>
          <a:p>
            <a:pPr marL="392113" lvl="1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* </a:t>
            </a:r>
            <a:r>
              <a:rPr lang="en-US" altLang="en-US" dirty="0"/>
              <a:t>Active and Pending</a:t>
            </a:r>
          </a:p>
          <a:p>
            <a:pPr lvl="1"/>
            <a:r>
              <a:rPr lang="en-US" altLang="en-US" dirty="0" smtClean="0"/>
              <a:t>AEPN = 0; CNP = 596; </a:t>
            </a:r>
            <a:r>
              <a:rPr lang="en-US" altLang="en-US" dirty="0" err="1" smtClean="0"/>
              <a:t>Oncor</a:t>
            </a:r>
            <a:r>
              <a:rPr lang="en-US" altLang="en-US" dirty="0" smtClean="0"/>
              <a:t> = 1,899</a:t>
            </a:r>
          </a:p>
          <a:p>
            <a:r>
              <a:rPr lang="en-US" altLang="en-US" dirty="0" smtClean="0"/>
              <a:t>HAN Device Agreements		389 (NC)</a:t>
            </a:r>
          </a:p>
          <a:p>
            <a:r>
              <a:rPr lang="en-US" altLang="en-US" dirty="0" smtClean="0"/>
              <a:t>HAN Devices				9,741 </a:t>
            </a:r>
            <a:r>
              <a:rPr lang="en-US" altLang="en-US" dirty="0" smtClean="0">
                <a:solidFill>
                  <a:srgbClr val="FF0000"/>
                </a:solidFill>
              </a:rPr>
              <a:t>(-44)</a:t>
            </a:r>
          </a:p>
          <a:p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Parties Registered @ SMT	86 (+1)</a:t>
            </a:r>
          </a:p>
          <a:p>
            <a:r>
              <a:rPr lang="en-US" altLang="en-US" dirty="0" smtClean="0"/>
              <a:t>REPs Registered @ SMT		108 (+1)</a:t>
            </a:r>
          </a:p>
          <a:p>
            <a:r>
              <a:rPr lang="en-US" altLang="en-US" dirty="0" smtClean="0"/>
              <a:t>On Demand Reads</a:t>
            </a:r>
          </a:p>
          <a:p>
            <a:pPr lvl="1"/>
            <a:r>
              <a:rPr lang="en-US" altLang="en-US" dirty="0" smtClean="0"/>
              <a:t>Customer				4,780</a:t>
            </a:r>
          </a:p>
          <a:p>
            <a:pPr lvl="1"/>
            <a:r>
              <a:rPr lang="en-US" altLang="en-US" dirty="0" smtClean="0"/>
              <a:t>REP					16</a:t>
            </a:r>
          </a:p>
          <a:p>
            <a:pPr lvl="1"/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					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February Stats –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44962"/>
          </a:xfrm>
        </p:spPr>
        <p:txBody>
          <a:bodyPr/>
          <a:lstStyle/>
          <a:p>
            <a:pPr marL="109537" indent="0" algn="ctr" eaLnBrk="1" hangingPunct="1">
              <a:buNone/>
            </a:pPr>
            <a:r>
              <a:rPr lang="en-US" altLang="en-US" sz="3600" b="1" dirty="0" smtClean="0"/>
              <a:t>April 26,  9:30 – 3:30</a:t>
            </a:r>
          </a:p>
          <a:p>
            <a:pPr marL="109537" indent="0" algn="ctr" eaLnBrk="1" hangingPunct="1">
              <a:buNone/>
            </a:pPr>
            <a:endParaRPr lang="en-US" altLang="en-US" sz="3200" b="1" dirty="0"/>
          </a:p>
          <a:p>
            <a:pPr marL="109537" indent="0" algn="ctr" eaLnBrk="1" hangingPunct="1">
              <a:buNone/>
            </a:pPr>
            <a:r>
              <a:rPr lang="en-US" altLang="en-US" sz="3600" b="1" dirty="0" smtClean="0"/>
              <a:t>WebEx Only</a:t>
            </a:r>
          </a:p>
          <a:p>
            <a:pPr marL="109537" indent="0" algn="ctr" eaLnBrk="1" hangingPunct="1">
              <a:buNone/>
            </a:pPr>
            <a:endParaRPr lang="en-US" altLang="en-US" sz="2800" b="1" dirty="0"/>
          </a:p>
          <a:p>
            <a:pPr marL="109537" indent="0" eaLnBrk="1" hangingPunct="1">
              <a:buNone/>
            </a:pPr>
            <a:endParaRPr lang="en-US" altLang="en-US" sz="2400" dirty="0"/>
          </a:p>
          <a:p>
            <a:pPr marL="109537" indent="0" eaLnBrk="1" hangingPunct="1">
              <a:buNone/>
            </a:pPr>
            <a:endParaRPr lang="en-US" altLang="en-US" sz="2000" dirty="0" smtClean="0"/>
          </a:p>
          <a:p>
            <a:pPr marL="109537" indent="0" eaLnBrk="1" hangingPunct="1">
              <a:buNone/>
            </a:pPr>
            <a:endParaRPr lang="en-US" altLang="en-US" sz="2000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7" name="Picture 3" descr="C:\Users\iv3i\AppData\Local\Microsoft\Windows\Temporary Internet Files\Content.IE5\AAWN31BQ\question-mark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5486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5398</TotalTime>
  <Words>281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Concourse</vt:lpstr>
      <vt:lpstr>S&amp;C-2010</vt:lpstr>
      <vt:lpstr>Advanced Metering Working Group (AMWG)</vt:lpstr>
      <vt:lpstr>Noteworthy March Meeting Items</vt:lpstr>
      <vt:lpstr>March Meeting Items, cont.</vt:lpstr>
      <vt:lpstr>March Meeting Items, cont.</vt:lpstr>
      <vt:lpstr>Selected SMT Statistics - February</vt:lpstr>
      <vt:lpstr>February Stats – Cont.</vt:lpstr>
      <vt:lpstr>Next Meeting</vt:lpstr>
      <vt:lpstr>Questions?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 021616</cp:lastModifiedBy>
  <cp:revision>174</cp:revision>
  <cp:lastPrinted>2016-02-19T18:51:30Z</cp:lastPrinted>
  <dcterms:created xsi:type="dcterms:W3CDTF">2014-12-16T20:53:10Z</dcterms:created>
  <dcterms:modified xsi:type="dcterms:W3CDTF">2016-03-25T20:11:57Z</dcterms:modified>
</cp:coreProperties>
</file>