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260" r:id="rId2"/>
    <p:sldId id="274" r:id="rId3"/>
    <p:sldId id="267" r:id="rId4"/>
    <p:sldId id="298" r:id="rId5"/>
    <p:sldId id="288" r:id="rId6"/>
    <p:sldId id="295" r:id="rId7"/>
    <p:sldId id="285" r:id="rId8"/>
    <p:sldId id="279" r:id="rId9"/>
    <p:sldId id="297" r:id="rId10"/>
    <p:sldId id="272" r:id="rId11"/>
    <p:sldId id="273" r:id="rId12"/>
    <p:sldId id="265" r:id="rId13"/>
    <p:sldId id="299" r:id="rId14"/>
    <p:sldId id="287" r:id="rId15"/>
    <p:sldId id="292" r:id="rId16"/>
    <p:sldId id="266" r:id="rId17"/>
    <p:sldId id="293" r:id="rId18"/>
    <p:sldId id="284"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Isenhower" initials="RI" lastIdx="6"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82642"/>
    <a:srgbClr val="00B5CC"/>
    <a:srgbClr val="002D56"/>
    <a:srgbClr val="022C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330" autoAdjust="0"/>
    <p:restoredTop sz="87901" autoAdjust="0"/>
  </p:normalViewPr>
  <p:slideViewPr>
    <p:cSldViewPr snapToGrid="0" snapToObjects="1">
      <p:cViewPr varScale="1">
        <p:scale>
          <a:sx n="65" d="100"/>
          <a:sy n="65" d="100"/>
        </p:scale>
        <p:origin x="342" y="78"/>
      </p:cViewPr>
      <p:guideLst>
        <p:guide orient="horz" pos="2160"/>
        <p:guide pos="2880"/>
      </p:guideLst>
    </p:cSldViewPr>
  </p:slideViewPr>
  <p:notesTextViewPr>
    <p:cViewPr>
      <p:scale>
        <a:sx n="100" d="100"/>
        <a:sy n="100" d="100"/>
      </p:scale>
      <p:origin x="0" y="0"/>
    </p:cViewPr>
  </p:notesTextViewPr>
  <p:sorterViewPr>
    <p:cViewPr>
      <p:scale>
        <a:sx n="141" d="100"/>
        <a:sy n="141"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3B3AC2-1899-1E47-8EBD-CCFD41383774}" type="datetimeFigureOut">
              <a:rPr lang="en-US" smtClean="0"/>
              <a:pPr/>
              <a:t>3/24/2016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52193D0-CDD0-4B4C-8A02-85872EB9CED2}" type="slidenum">
              <a:rPr lang="en-US" smtClean="0"/>
              <a:pPr/>
              <a:t>‹#›</a:t>
            </a:fld>
            <a:endParaRPr lang="en-US"/>
          </a:p>
        </p:txBody>
      </p:sp>
    </p:spTree>
    <p:extLst>
      <p:ext uri="{BB962C8B-B14F-4D97-AF65-F5344CB8AC3E}">
        <p14:creationId xmlns:p14="http://schemas.microsoft.com/office/powerpoint/2010/main" val="36693582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F851ED-CDA2-FA41-BE80-0F86AC96A3A4}" type="datetimeFigureOut">
              <a:rPr lang="en-US" smtClean="0"/>
              <a:pPr/>
              <a:t>3/24/2016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954A41-59D6-2548-9629-8018E9C95A3F}" type="slidenum">
              <a:rPr lang="en-US" smtClean="0"/>
              <a:pPr/>
              <a:t>‹#›</a:t>
            </a:fld>
            <a:endParaRPr lang="en-US"/>
          </a:p>
        </p:txBody>
      </p:sp>
    </p:spTree>
    <p:extLst>
      <p:ext uri="{BB962C8B-B14F-4D97-AF65-F5344CB8AC3E}">
        <p14:creationId xmlns:p14="http://schemas.microsoft.com/office/powerpoint/2010/main" val="10415269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dirty="0" smtClean="0"/>
              <a:t>FLOW NOTES:</a:t>
            </a:r>
          </a:p>
          <a:p>
            <a:r>
              <a:rPr lang="en-US" sz="1000" dirty="0" smtClean="0"/>
              <a:t>Vision: A way over the problem</a:t>
            </a:r>
          </a:p>
          <a:p>
            <a:pPr lvl="1"/>
            <a:r>
              <a:rPr lang="en-US" sz="1000" dirty="0" smtClean="0"/>
              <a:t>Quick History</a:t>
            </a:r>
          </a:p>
          <a:p>
            <a:pPr lvl="2"/>
            <a:r>
              <a:rPr lang="en-US" sz="1000" dirty="0" smtClean="0"/>
              <a:t>Global to Tactical detection and scale</a:t>
            </a:r>
          </a:p>
          <a:p>
            <a:pPr lvl="1"/>
            <a:r>
              <a:rPr lang="en-US" sz="1000" dirty="0" smtClean="0"/>
              <a:t>Capabilities</a:t>
            </a:r>
          </a:p>
          <a:p>
            <a:pPr lvl="2"/>
            <a:r>
              <a:rPr lang="en-US" sz="1000" dirty="0" smtClean="0"/>
              <a:t>Classifiers</a:t>
            </a:r>
          </a:p>
          <a:p>
            <a:pPr lvl="2"/>
            <a:r>
              <a:rPr lang="en-US" sz="1000" dirty="0" smtClean="0"/>
              <a:t>Algorithms</a:t>
            </a:r>
          </a:p>
          <a:p>
            <a:pPr lvl="2"/>
            <a:r>
              <a:rPr lang="en-US" sz="1000" dirty="0" smtClean="0"/>
              <a:t>Seismographic pictures</a:t>
            </a:r>
          </a:p>
          <a:p>
            <a:pPr lvl="1"/>
            <a:r>
              <a:rPr lang="en-US" sz="1000" dirty="0" smtClean="0"/>
              <a:t>Detection / Implementation</a:t>
            </a:r>
          </a:p>
          <a:p>
            <a:pPr lvl="2"/>
            <a:r>
              <a:rPr lang="en-US" sz="1000" dirty="0" smtClean="0"/>
              <a:t>Active Deterrent</a:t>
            </a:r>
          </a:p>
          <a:p>
            <a:pPr lvl="2"/>
            <a:r>
              <a:rPr lang="en-US" sz="1000" dirty="0" smtClean="0"/>
              <a:t>Gunshot detection with intrusion detection – one system</a:t>
            </a:r>
          </a:p>
          <a:p>
            <a:pPr lvl="2"/>
            <a:r>
              <a:rPr lang="en-US" sz="1000" dirty="0" smtClean="0"/>
              <a:t>Screen shot of UI</a:t>
            </a:r>
          </a:p>
          <a:p>
            <a:pPr lvl="1"/>
            <a:r>
              <a:rPr lang="en-US" sz="1000" dirty="0" smtClean="0"/>
              <a:t>Reporting Up – Reporting Out</a:t>
            </a:r>
          </a:p>
          <a:p>
            <a:pPr lvl="2"/>
            <a:r>
              <a:rPr lang="en-US" sz="1000" dirty="0" smtClean="0"/>
              <a:t>Infernally rerouting service teams upon intrusion/gunshot detection</a:t>
            </a:r>
          </a:p>
          <a:p>
            <a:pPr lvl="2"/>
            <a:r>
              <a:rPr lang="en-US" sz="1000" dirty="0" smtClean="0"/>
              <a:t>System Security Response Group (SSRG)</a:t>
            </a:r>
          </a:p>
          <a:p>
            <a:pPr lvl="1"/>
            <a:r>
              <a:rPr lang="en-US" sz="1000" dirty="0" smtClean="0"/>
              <a:t>Reactive to Prediction – Pattern of Life</a:t>
            </a:r>
          </a:p>
          <a:p>
            <a:pPr lvl="2"/>
            <a:r>
              <a:rPr lang="en-US" sz="1000" dirty="0" smtClean="0"/>
              <a:t>Anomalies </a:t>
            </a:r>
          </a:p>
          <a:p>
            <a:pPr lvl="2"/>
            <a:r>
              <a:rPr lang="en-US" sz="1000" dirty="0" smtClean="0"/>
              <a:t>Get out in Front instead of Reacting</a:t>
            </a:r>
          </a:p>
          <a:p>
            <a:pPr lvl="2"/>
            <a:r>
              <a:rPr lang="en-US" sz="1000" dirty="0" err="1" smtClean="0"/>
              <a:t>IoT</a:t>
            </a:r>
            <a:r>
              <a:rPr lang="en-US" sz="1000" dirty="0" smtClean="0"/>
              <a:t> – internet of Things</a:t>
            </a:r>
          </a:p>
          <a:p>
            <a:endParaRPr lang="en-US" dirty="0"/>
          </a:p>
        </p:txBody>
      </p:sp>
      <p:sp>
        <p:nvSpPr>
          <p:cNvPr id="4" name="Slide Number Placeholder 3"/>
          <p:cNvSpPr>
            <a:spLocks noGrp="1"/>
          </p:cNvSpPr>
          <p:nvPr>
            <p:ph type="sldNum" sz="quarter" idx="10"/>
          </p:nvPr>
        </p:nvSpPr>
        <p:spPr/>
        <p:txBody>
          <a:bodyPr/>
          <a:lstStyle/>
          <a:p>
            <a:fld id="{9C954A41-59D6-2548-9629-8018E9C95A3F}" type="slidenum">
              <a:rPr lang="en-US" smtClean="0"/>
              <a:pPr/>
              <a:t>1</a:t>
            </a:fld>
            <a:endParaRPr lang="en-US"/>
          </a:p>
        </p:txBody>
      </p:sp>
    </p:spTree>
    <p:extLst>
      <p:ext uri="{BB962C8B-B14F-4D97-AF65-F5344CB8AC3E}">
        <p14:creationId xmlns:p14="http://schemas.microsoft.com/office/powerpoint/2010/main" val="2047315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we discovered something remarkable.</a:t>
            </a:r>
          </a:p>
          <a:p>
            <a:endParaRPr lang="en-US" dirty="0" smtClean="0"/>
          </a:p>
          <a:p>
            <a:r>
              <a:rPr lang="en-US" dirty="0" smtClean="0"/>
              <a:t>We discovered the earth is brimming with information. Vast amounts of it going this way and that way and through hills and under buildings, and not just footsteps, but shovels and even neater, things that hum like  generators and electricity and air conditioning units. and the beating heart off a pipeline. And then things that hum and move, like cars and trucks, and trains, Even crazier, it is also grabbing energy out of the air and water and making it its own. Yes, boats and airplanes and rockets.</a:t>
            </a:r>
          </a:p>
          <a:p>
            <a:endParaRPr lang="en-US" dirty="0"/>
          </a:p>
        </p:txBody>
      </p:sp>
      <p:sp>
        <p:nvSpPr>
          <p:cNvPr id="4" name="Slide Number Placeholder 3"/>
          <p:cNvSpPr>
            <a:spLocks noGrp="1"/>
          </p:cNvSpPr>
          <p:nvPr>
            <p:ph type="sldNum" sz="quarter" idx="10"/>
          </p:nvPr>
        </p:nvSpPr>
        <p:spPr/>
        <p:txBody>
          <a:bodyPr/>
          <a:lstStyle/>
          <a:p>
            <a:fld id="{72BEEB9B-8DD9-4A76-9B2F-EB2A04498A52}" type="slidenum">
              <a:rPr lang="en-US" smtClean="0"/>
              <a:pPr/>
              <a:t>10</a:t>
            </a:fld>
            <a:endParaRPr lang="en-US"/>
          </a:p>
        </p:txBody>
      </p:sp>
    </p:spTree>
    <p:extLst>
      <p:ext uri="{BB962C8B-B14F-4D97-AF65-F5344CB8AC3E}">
        <p14:creationId xmlns:p14="http://schemas.microsoft.com/office/powerpoint/2010/main" val="3440706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r>
              <a:rPr lang="en-US" smtClean="0"/>
              <a:t>7/8/2014</a:t>
            </a:r>
            <a:endParaRPr lang="en-US"/>
          </a:p>
        </p:txBody>
      </p:sp>
      <p:sp>
        <p:nvSpPr>
          <p:cNvPr id="5" name="Slide Number Placeholder 4"/>
          <p:cNvSpPr>
            <a:spLocks noGrp="1"/>
          </p:cNvSpPr>
          <p:nvPr>
            <p:ph type="sldNum" sz="quarter" idx="11"/>
          </p:nvPr>
        </p:nvSpPr>
        <p:spPr/>
        <p:txBody>
          <a:bodyPr/>
          <a:lstStyle/>
          <a:p>
            <a:fld id="{A257E7C6-2D93-49B3-89CB-46767FFF6537}" type="slidenum">
              <a:rPr lang="en-US" smtClean="0"/>
              <a:pPr/>
              <a:t>11</a:t>
            </a:fld>
            <a:endParaRPr lang="en-US"/>
          </a:p>
        </p:txBody>
      </p:sp>
    </p:spTree>
    <p:extLst>
      <p:ext uri="{BB962C8B-B14F-4D97-AF65-F5344CB8AC3E}">
        <p14:creationId xmlns:p14="http://schemas.microsoft.com/office/powerpoint/2010/main" val="2255889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FLOW NOTES:</a:t>
            </a:r>
          </a:p>
          <a:p>
            <a:r>
              <a:rPr lang="en-US" sz="1000" dirty="0" smtClean="0"/>
              <a:t>Kicker – Oh By the Way</a:t>
            </a:r>
          </a:p>
          <a:p>
            <a:r>
              <a:rPr lang="en-US" sz="1000" dirty="0" smtClean="0"/>
              <a:t>We’re leaning more about what we can see and do…</a:t>
            </a:r>
          </a:p>
          <a:p>
            <a:endParaRPr lang="en-US" sz="10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solidFill>
                  <a:srgbClr val="FF0000"/>
                </a:solidFill>
              </a:rPr>
              <a:t>INSERT WINDOWS/QUESTIONS…  do you find this interesting?  What would they do with this </a:t>
            </a:r>
            <a:r>
              <a:rPr lang="en-US" sz="1000" dirty="0" err="1" smtClean="0">
                <a:solidFill>
                  <a:srgbClr val="FF0000"/>
                </a:solidFill>
              </a:rPr>
              <a:t>typei</a:t>
            </a:r>
            <a:r>
              <a:rPr lang="en-US" sz="1000" dirty="0" smtClean="0">
                <a:solidFill>
                  <a:srgbClr val="FF0000"/>
                </a:solidFill>
              </a:rPr>
              <a:t> of information… applicable to existing reporting or tools – how could we use it to improve?</a:t>
            </a:r>
          </a:p>
          <a:p>
            <a:endParaRPr lang="en-US" sz="1000" dirty="0" smtClean="0"/>
          </a:p>
          <a:p>
            <a:r>
              <a:rPr lang="en-US" sz="1000" dirty="0" smtClean="0"/>
              <a:t>Additional Hook – Power Line Harmonics</a:t>
            </a:r>
          </a:p>
          <a:p>
            <a:pPr lvl="1"/>
            <a:r>
              <a:rPr lang="en-US" sz="1000" dirty="0" smtClean="0"/>
              <a:t>Power Line Seismograph</a:t>
            </a:r>
          </a:p>
          <a:p>
            <a:pPr lvl="1"/>
            <a:r>
              <a:rPr lang="en-US" sz="1000" dirty="0" smtClean="0"/>
              <a:t>NASPI - </a:t>
            </a:r>
            <a:r>
              <a:rPr lang="en-US" sz="1000" dirty="0" err="1" smtClean="0"/>
              <a:t>Synchrophasor</a:t>
            </a:r>
            <a:r>
              <a:rPr lang="en-US" sz="1000" dirty="0" smtClean="0"/>
              <a:t> – enhance/augment data collected?</a:t>
            </a:r>
          </a:p>
          <a:p>
            <a:pPr lvl="1"/>
            <a:r>
              <a:rPr lang="en-US" sz="1000" dirty="0" smtClean="0"/>
              <a:t>Faults Traveling Waves / Arch Flash Protection / Lightning </a:t>
            </a:r>
            <a:r>
              <a:rPr lang="en-US" sz="1000" dirty="0" err="1" smtClean="0"/>
              <a:t>Detectin</a:t>
            </a:r>
            <a:r>
              <a:rPr lang="en-US" sz="1000" dirty="0" smtClean="0"/>
              <a:t> &amp; Location / Line Protection</a:t>
            </a:r>
          </a:p>
          <a:p>
            <a:pPr lvl="1"/>
            <a:r>
              <a:rPr lang="en-US" sz="1000" dirty="0" smtClean="0"/>
              <a:t>Help with other operational harmonics – renewables/turbines/equip failure</a:t>
            </a:r>
          </a:p>
          <a:p>
            <a:pPr lvl="1"/>
            <a:r>
              <a:rPr lang="en-US" sz="1000" dirty="0" smtClean="0"/>
              <a:t>Impact to Operational Improvements</a:t>
            </a:r>
          </a:p>
          <a:p>
            <a:pPr lvl="1"/>
            <a:endParaRPr lang="en-US" sz="1000" dirty="0" smtClean="0"/>
          </a:p>
          <a:p>
            <a:pPr lvl="1"/>
            <a:r>
              <a:rPr lang="en-US" sz="1000" dirty="0" smtClean="0"/>
              <a:t>NASPI – </a:t>
            </a:r>
            <a:r>
              <a:rPr lang="en-US" sz="1000" dirty="0" err="1" smtClean="0"/>
              <a:t>Synchrophasor</a:t>
            </a:r>
            <a:r>
              <a:rPr lang="en-US" sz="1000" dirty="0" smtClean="0"/>
              <a:t> – Harmonics – EMP - Lightning</a:t>
            </a:r>
          </a:p>
          <a:p>
            <a:endParaRPr lang="en-US" sz="1000" dirty="0" smtClean="0"/>
          </a:p>
          <a:p>
            <a:endParaRPr lang="en-US" dirty="0"/>
          </a:p>
        </p:txBody>
      </p:sp>
      <p:sp>
        <p:nvSpPr>
          <p:cNvPr id="4" name="Slide Number Placeholder 3"/>
          <p:cNvSpPr>
            <a:spLocks noGrp="1"/>
          </p:cNvSpPr>
          <p:nvPr>
            <p:ph type="sldNum" sz="quarter" idx="10"/>
          </p:nvPr>
        </p:nvSpPr>
        <p:spPr/>
        <p:txBody>
          <a:bodyPr/>
          <a:lstStyle/>
          <a:p>
            <a:fld id="{9C954A41-59D6-2548-9629-8018E9C95A3F}" type="slidenum">
              <a:rPr lang="en-US" smtClean="0"/>
              <a:pPr/>
              <a:t>12</a:t>
            </a:fld>
            <a:endParaRPr lang="en-US"/>
          </a:p>
        </p:txBody>
      </p:sp>
    </p:spTree>
    <p:extLst>
      <p:ext uri="{BB962C8B-B14F-4D97-AF65-F5344CB8AC3E}">
        <p14:creationId xmlns:p14="http://schemas.microsoft.com/office/powerpoint/2010/main" val="2764910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954A41-59D6-2548-9629-8018E9C95A3F}" type="slidenum">
              <a:rPr lang="en-US" smtClean="0"/>
              <a:pPr/>
              <a:t>14</a:t>
            </a:fld>
            <a:endParaRPr lang="en-US"/>
          </a:p>
        </p:txBody>
      </p:sp>
    </p:spTree>
    <p:extLst>
      <p:ext uri="{BB962C8B-B14F-4D97-AF65-F5344CB8AC3E}">
        <p14:creationId xmlns:p14="http://schemas.microsoft.com/office/powerpoint/2010/main" val="3559393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Guttenberg</a:t>
            </a:r>
            <a:endParaRPr lang="en-US" dirty="0"/>
          </a:p>
        </p:txBody>
      </p:sp>
      <p:sp>
        <p:nvSpPr>
          <p:cNvPr id="4" name="Slide Number Placeholder 3"/>
          <p:cNvSpPr>
            <a:spLocks noGrp="1"/>
          </p:cNvSpPr>
          <p:nvPr>
            <p:ph type="sldNum" sz="quarter" idx="10"/>
          </p:nvPr>
        </p:nvSpPr>
        <p:spPr/>
        <p:txBody>
          <a:bodyPr/>
          <a:lstStyle/>
          <a:p>
            <a:fld id="{A257E7C6-2D93-49B3-89CB-46767FFF6537}" type="slidenum">
              <a:rPr lang="en-US" smtClean="0"/>
              <a:pPr/>
              <a:t>15</a:t>
            </a:fld>
            <a:endParaRPr lang="en-US"/>
          </a:p>
        </p:txBody>
      </p:sp>
    </p:spTree>
    <p:extLst>
      <p:ext uri="{BB962C8B-B14F-4D97-AF65-F5344CB8AC3E}">
        <p14:creationId xmlns:p14="http://schemas.microsoft.com/office/powerpoint/2010/main" val="1540793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$49 Billion Valuation – 2% =&gt; $980,000,000  // .05% =&gt;</a:t>
            </a:r>
            <a:r>
              <a:rPr lang="en-US" baseline="0" dirty="0" smtClean="0"/>
              <a:t> $245,000,000</a:t>
            </a:r>
            <a:endParaRPr lang="en-US" dirty="0"/>
          </a:p>
        </p:txBody>
      </p:sp>
      <p:sp>
        <p:nvSpPr>
          <p:cNvPr id="4" name="Slide Number Placeholder 3"/>
          <p:cNvSpPr>
            <a:spLocks noGrp="1"/>
          </p:cNvSpPr>
          <p:nvPr>
            <p:ph type="sldNum" sz="quarter" idx="10"/>
          </p:nvPr>
        </p:nvSpPr>
        <p:spPr/>
        <p:txBody>
          <a:bodyPr/>
          <a:lstStyle/>
          <a:p>
            <a:fld id="{9C954A41-59D6-2548-9629-8018E9C95A3F}" type="slidenum">
              <a:rPr lang="en-US" smtClean="0"/>
              <a:pPr/>
              <a:t>17</a:t>
            </a:fld>
            <a:endParaRPr lang="en-US"/>
          </a:p>
        </p:txBody>
      </p:sp>
    </p:spTree>
    <p:extLst>
      <p:ext uri="{BB962C8B-B14F-4D97-AF65-F5344CB8AC3E}">
        <p14:creationId xmlns:p14="http://schemas.microsoft.com/office/powerpoint/2010/main" val="2646282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smtClean="0"/>
              <a:t>Economic Benefits of Increasing Electric Grid Resilience to Weather Outages</a:t>
            </a:r>
            <a:r>
              <a:rPr lang="en-US" sz="1200" dirty="0" smtClean="0"/>
              <a:t>, 2013</a:t>
            </a:r>
          </a:p>
          <a:p>
            <a:r>
              <a:rPr lang="en-US" sz="1200" i="1" dirty="0" smtClean="0"/>
              <a:t>Electric Disturbance Events (OE-417) Annual Summaries</a:t>
            </a:r>
            <a:r>
              <a:rPr lang="en-US" sz="1200" dirty="0" smtClean="0"/>
              <a:t>, 2015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legacy.wcnc.com</a:t>
            </a:r>
            <a:r>
              <a:rPr lang="en-US" dirty="0" smtClean="0"/>
              <a:t>/story/news/crime/2015/04/01/5-charged-for-copper-theft-at-local-substations/70760678/</a:t>
            </a:r>
          </a:p>
          <a:p>
            <a:endParaRPr lang="en-US" sz="1200" dirty="0" smtClean="0"/>
          </a:p>
          <a:p>
            <a:endParaRPr lang="en-US" sz="1200" dirty="0" smtClean="0"/>
          </a:p>
          <a:p>
            <a:r>
              <a:rPr lang="en-US" sz="1200" dirty="0" smtClean="0"/>
              <a:t>FLOW NOTES:</a:t>
            </a:r>
          </a:p>
          <a:p>
            <a:r>
              <a:rPr lang="en-US" sz="1200" dirty="0" smtClean="0"/>
              <a:t>Many events, many teams, different tools</a:t>
            </a:r>
          </a:p>
          <a:p>
            <a:r>
              <a:rPr lang="en-US" sz="1200" dirty="0" smtClean="0"/>
              <a:t>Weather cannot be controlled; we can mitigate man-made events</a:t>
            </a:r>
          </a:p>
          <a:p>
            <a:pPr marL="285750" indent="-285750">
              <a:buFont typeface="Arial"/>
              <a:buChar char="•"/>
            </a:pPr>
            <a:r>
              <a:rPr lang="en-US" sz="1200" dirty="0" smtClean="0"/>
              <a:t>Metcalf – showed vulnerability, but black swan… so Compliance is important but its one factor</a:t>
            </a:r>
          </a:p>
          <a:p>
            <a:pPr marL="285750" indent="-285750">
              <a:buFont typeface="Arial"/>
              <a:buChar char="•"/>
            </a:pPr>
            <a:r>
              <a:rPr lang="en-US" sz="1200" dirty="0" smtClean="0"/>
              <a:t>Day -to-Day Reality of manmade events – copper theft, civilian and employee safety-litigation, gunshot damage</a:t>
            </a:r>
          </a:p>
          <a:p>
            <a:pPr marL="285750" indent="-285750">
              <a:buFont typeface="Arial"/>
              <a:buChar char="•"/>
            </a:pPr>
            <a:r>
              <a:rPr lang="en-US" sz="1200" dirty="0" smtClean="0"/>
              <a:t>Some of these sites are remote and consumes a lot of man power</a:t>
            </a:r>
          </a:p>
          <a:p>
            <a:pPr marL="285750" indent="-285750">
              <a:buFont typeface="Arial"/>
              <a:buChar char="•"/>
            </a:pPr>
            <a:r>
              <a:rPr lang="en-US" sz="1200" dirty="0" smtClean="0">
                <a:solidFill>
                  <a:srgbClr val="FF0000"/>
                </a:solidFill>
              </a:rPr>
              <a:t>Disparate technology, high costs</a:t>
            </a:r>
          </a:p>
          <a:p>
            <a:endParaRPr lang="en-US" sz="1200" dirty="0" smtClean="0"/>
          </a:p>
          <a:p>
            <a:r>
              <a:rPr lang="en-US" dirty="0" smtClean="0"/>
              <a:t>Quietly unreported – approximately</a:t>
            </a:r>
            <a:r>
              <a:rPr lang="en-US" baseline="0" dirty="0" smtClean="0"/>
              <a:t> 16 gunshot attacks in US to various degrees- no serious outages</a:t>
            </a:r>
          </a:p>
          <a:p>
            <a:endParaRPr lang="en-US" dirty="0" smtClean="0"/>
          </a:p>
          <a:p>
            <a:r>
              <a:rPr lang="en-US" dirty="0" smtClean="0"/>
              <a:t>Height of Copper Theft – 360</a:t>
            </a:r>
            <a:r>
              <a:rPr lang="en-US" baseline="0" dirty="0" smtClean="0"/>
              <a:t> incidents between 2011 and 2014 – Still a  nuisance and at $30-$100k for replacement, damages, crew costs – that’1 $10 to $36m – plus the inconvenience to customers.</a:t>
            </a:r>
          </a:p>
          <a:p>
            <a:endParaRPr lang="en-US" baseline="0" dirty="0" smtClean="0"/>
          </a:p>
          <a:p>
            <a:r>
              <a:rPr lang="en-US" baseline="0" dirty="0" smtClean="0"/>
              <a:t>Employee LTD or Civilian Wrongful death litigation – on average $150k to $1.25 million per case</a:t>
            </a:r>
          </a:p>
          <a:p>
            <a:endParaRPr lang="en-US" baseline="0" dirty="0" smtClean="0"/>
          </a:p>
          <a:p>
            <a:r>
              <a:rPr lang="en-US" baseline="0" dirty="0" smtClean="0"/>
              <a:t>Estimated some $33-$70 billion per year in economic losses due to power loss in the BES.</a:t>
            </a:r>
            <a:endParaRPr lang="en-US" dirty="0"/>
          </a:p>
        </p:txBody>
      </p:sp>
      <p:sp>
        <p:nvSpPr>
          <p:cNvPr id="4" name="Slide Number Placeholder 3"/>
          <p:cNvSpPr>
            <a:spLocks noGrp="1"/>
          </p:cNvSpPr>
          <p:nvPr>
            <p:ph type="sldNum" sz="quarter" idx="10"/>
          </p:nvPr>
        </p:nvSpPr>
        <p:spPr/>
        <p:txBody>
          <a:bodyPr/>
          <a:lstStyle/>
          <a:p>
            <a:fld id="{9C954A41-59D6-2548-9629-8018E9C95A3F}" type="slidenum">
              <a:rPr lang="en-US" smtClean="0"/>
              <a:pPr/>
              <a:t>2</a:t>
            </a:fld>
            <a:endParaRPr lang="en-US"/>
          </a:p>
        </p:txBody>
      </p:sp>
    </p:spTree>
    <p:extLst>
      <p:ext uri="{BB962C8B-B14F-4D97-AF65-F5344CB8AC3E}">
        <p14:creationId xmlns:p14="http://schemas.microsoft.com/office/powerpoint/2010/main" val="3988804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FLOW NOTES:</a:t>
            </a:r>
          </a:p>
          <a:p>
            <a:r>
              <a:rPr lang="en-US" sz="1200" dirty="0" smtClean="0"/>
              <a:t>Hurdle We Face</a:t>
            </a:r>
          </a:p>
          <a:p>
            <a:r>
              <a:rPr lang="en-US" sz="1200" dirty="0" smtClean="0"/>
              <a:t>Industry is still  by and large Reactive, however, we want to Become more Predictive</a:t>
            </a:r>
          </a:p>
          <a:p>
            <a:r>
              <a:rPr lang="en-US" sz="1200" dirty="0" smtClean="0"/>
              <a:t>Security &amp; Ops collaboration – moving from reaction and now preventative to predictive</a:t>
            </a:r>
          </a:p>
          <a:p>
            <a:r>
              <a:rPr lang="en-US" sz="1200" dirty="0" smtClean="0"/>
              <a:t>Be more Collaborative – supply chain security as well as peer-to-peer</a:t>
            </a:r>
          </a:p>
          <a:p>
            <a:r>
              <a:rPr lang="en-US" sz="1200" dirty="0" smtClean="0"/>
              <a:t>Deter negative events from happening</a:t>
            </a:r>
          </a:p>
          <a:p>
            <a:r>
              <a:rPr lang="en-US" sz="1200" dirty="0" smtClean="0"/>
              <a:t>Drive the business forward with scarce resources - ROI</a:t>
            </a:r>
          </a:p>
          <a:p>
            <a:endParaRPr lang="en-US" dirty="0" smtClean="0"/>
          </a:p>
          <a:p>
            <a:r>
              <a:rPr lang="en-US" dirty="0" smtClean="0"/>
              <a:t>Competitive Advantage?  Yes, Intelligence can be used as a risk mitigation to reduce exposure,</a:t>
            </a:r>
            <a:r>
              <a:rPr lang="en-US" baseline="0" dirty="0" smtClean="0"/>
              <a:t> risk of failure; lower cost of operation – allow the enterprise to penetrate, secure and operate in high-risk areas more effectively than competition – AFRICA/ASIA</a:t>
            </a:r>
          </a:p>
          <a:p>
            <a:endParaRPr lang="en-US" sz="1200" b="1" cap="all" dirty="0" smtClean="0">
              <a:solidFill>
                <a:srgbClr val="062343"/>
              </a:solidFill>
              <a:latin typeface="Century Gothic"/>
              <a:cs typeface="Century Gothic"/>
            </a:endParaRPr>
          </a:p>
          <a:p>
            <a:r>
              <a:rPr lang="en-US" sz="1200" b="1" cap="all" dirty="0" smtClean="0">
                <a:solidFill>
                  <a:srgbClr val="062343"/>
                </a:solidFill>
                <a:latin typeface="Century Gothic"/>
                <a:cs typeface="Century Gothic"/>
              </a:rPr>
              <a:t>CSO’s C-Suite Role Elevating</a:t>
            </a:r>
          </a:p>
          <a:p>
            <a:pPr marL="285750" indent="-285750">
              <a:buFont typeface="Arial"/>
              <a:buChar char="•"/>
            </a:pPr>
            <a:r>
              <a:rPr lang="en-US" sz="1200" dirty="0" smtClean="0">
                <a:solidFill>
                  <a:srgbClr val="062343"/>
                </a:solidFill>
                <a:latin typeface="Century Gothic"/>
                <a:cs typeface="Century Gothic"/>
              </a:rPr>
              <a:t>Security is becoming an ally in securing the enterprise’s goals and objectives</a:t>
            </a:r>
          </a:p>
          <a:p>
            <a:pPr marL="285750" indent="-285750">
              <a:buFont typeface="Arial"/>
              <a:buChar char="•"/>
            </a:pPr>
            <a:r>
              <a:rPr lang="en-US" sz="1200" dirty="0" smtClean="0">
                <a:solidFill>
                  <a:srgbClr val="062343"/>
                </a:solidFill>
                <a:latin typeface="Century Gothic"/>
                <a:cs typeface="Century Gothic"/>
              </a:rPr>
              <a:t>Operational/Physical Security is no longer an island or a “necessary expense”</a:t>
            </a:r>
          </a:p>
          <a:p>
            <a:pPr marL="285750" indent="-285750">
              <a:buFont typeface="Arial"/>
              <a:buChar char="•"/>
            </a:pPr>
            <a:r>
              <a:rPr lang="en-US" sz="1200" dirty="0" smtClean="0">
                <a:solidFill>
                  <a:srgbClr val="062343"/>
                </a:solidFill>
                <a:latin typeface="Century Gothic"/>
                <a:cs typeface="Century Gothic"/>
              </a:rPr>
              <a:t>Security as a growth accelerator in new/emerging/insecure markets provides advantages over competitors who can’t safely enter a geographic region</a:t>
            </a:r>
          </a:p>
          <a:p>
            <a:endParaRPr lang="en-US" dirty="0"/>
          </a:p>
        </p:txBody>
      </p:sp>
      <p:sp>
        <p:nvSpPr>
          <p:cNvPr id="4" name="Slide Number Placeholder 3"/>
          <p:cNvSpPr>
            <a:spLocks noGrp="1"/>
          </p:cNvSpPr>
          <p:nvPr>
            <p:ph type="sldNum" sz="quarter" idx="10"/>
          </p:nvPr>
        </p:nvSpPr>
        <p:spPr/>
        <p:txBody>
          <a:bodyPr/>
          <a:lstStyle/>
          <a:p>
            <a:fld id="{9C954A41-59D6-2548-9629-8018E9C95A3F}" type="slidenum">
              <a:rPr lang="en-US" smtClean="0"/>
              <a:pPr/>
              <a:t>3</a:t>
            </a:fld>
            <a:endParaRPr lang="en-US"/>
          </a:p>
        </p:txBody>
      </p:sp>
    </p:spTree>
    <p:extLst>
      <p:ext uri="{BB962C8B-B14F-4D97-AF65-F5344CB8AC3E}">
        <p14:creationId xmlns:p14="http://schemas.microsoft.com/office/powerpoint/2010/main" val="343436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FLOW NOTES:</a:t>
            </a:r>
          </a:p>
          <a:p>
            <a:r>
              <a:rPr lang="en-US" sz="1200" dirty="0" smtClean="0"/>
              <a:t>Pictorially, the Desired </a:t>
            </a:r>
            <a:r>
              <a:rPr lang="en-US" sz="1200" dirty="0" err="1" smtClean="0"/>
              <a:t>Outcme</a:t>
            </a:r>
            <a:r>
              <a:rPr lang="en-US" sz="1200" dirty="0" smtClean="0"/>
              <a:t> align here…</a:t>
            </a:r>
          </a:p>
          <a:p>
            <a:endParaRPr lang="en-US" sz="1200" dirty="0" smtClean="0"/>
          </a:p>
          <a:p>
            <a:r>
              <a:rPr lang="en-US" sz="1200" dirty="0" smtClean="0"/>
              <a:t>Use just Icons and black text to create the Key, and talk to them…</a:t>
            </a:r>
          </a:p>
          <a:p>
            <a:endParaRPr lang="en-US" sz="1200" dirty="0" smtClean="0"/>
          </a:p>
          <a:p>
            <a:r>
              <a:rPr lang="en-US" sz="1200" dirty="0" smtClean="0"/>
              <a:t>BREAK APART the Key from the three circles…</a:t>
            </a:r>
          </a:p>
          <a:p>
            <a:pPr marL="0" indent="0" algn="l">
              <a:buNone/>
            </a:pPr>
            <a:endParaRPr lang="en-US" sz="1200" dirty="0" smtClean="0">
              <a:solidFill>
                <a:srgbClr val="7F7F7F"/>
              </a:solidFill>
            </a:endParaRPr>
          </a:p>
          <a:p>
            <a:pPr marL="0" indent="0" algn="l">
              <a:buNone/>
            </a:pPr>
            <a:r>
              <a:rPr lang="en-US" sz="1200" dirty="0" smtClean="0">
                <a:solidFill>
                  <a:srgbClr val="7F7F7F"/>
                </a:solidFill>
              </a:rPr>
              <a:t>Remember, it is not our job to just secure the asset or just secure the network… </a:t>
            </a:r>
          </a:p>
          <a:p>
            <a:pPr marL="0" indent="0" algn="l">
              <a:buNone/>
            </a:pPr>
            <a:r>
              <a:rPr lang="en-US" sz="1200" dirty="0" smtClean="0">
                <a:solidFill>
                  <a:srgbClr val="7F7F7F"/>
                </a:solidFill>
              </a:rPr>
              <a:t>– </a:t>
            </a:r>
            <a:br>
              <a:rPr lang="en-US" sz="1200" dirty="0" smtClean="0">
                <a:solidFill>
                  <a:srgbClr val="7F7F7F"/>
                </a:solidFill>
              </a:rPr>
            </a:br>
            <a:r>
              <a:rPr lang="en-US" sz="1200" dirty="0" smtClean="0">
                <a:solidFill>
                  <a:srgbClr val="7F7F7F"/>
                </a:solidFill>
              </a:rPr>
              <a:t>Our job is to secure the business!</a:t>
            </a:r>
          </a:p>
          <a:p>
            <a:pPr marL="171450" indent="-171450" algn="l">
              <a:buFont typeface="Arial"/>
              <a:buChar char="•"/>
            </a:pPr>
            <a:endParaRPr lang="en-US" sz="1200" dirty="0" smtClean="0">
              <a:solidFill>
                <a:srgbClr val="7F7F7F"/>
              </a:solidFill>
            </a:endParaRPr>
          </a:p>
          <a:p>
            <a:pPr marL="171450" indent="-171450" algn="l">
              <a:buFont typeface="Arial"/>
              <a:buChar char="•"/>
            </a:pPr>
            <a:r>
              <a:rPr lang="en-US" sz="1200" dirty="0" smtClean="0">
                <a:solidFill>
                  <a:srgbClr val="48B6CD"/>
                </a:solidFill>
                <a:latin typeface="Century Gothic"/>
                <a:cs typeface="Century Gothic"/>
              </a:rPr>
              <a:t>Reduce repairs, service interruptions, and other resource consuming tasks.  Improve prosecutions and reputation management</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dirty="0" smtClean="0">
                <a:solidFill>
                  <a:srgbClr val="00B5CC"/>
                </a:solidFill>
                <a:latin typeface="Century Gothic"/>
                <a:cs typeface="Century Gothic"/>
              </a:rPr>
              <a:t>Information sooner and with greater accuracy establishes confidence, the confidence to act, and this builds a better defense.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dirty="0" smtClean="0">
                <a:solidFill>
                  <a:srgbClr val="48B6CD"/>
                </a:solidFill>
                <a:latin typeface="Century Gothic"/>
                <a:cs typeface="Century Gothic"/>
              </a:rPr>
              <a:t>Enhancing situational awareness reduces a host of risk elements resulting in improved safety.</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dirty="0" smtClean="0">
                <a:solidFill>
                  <a:srgbClr val="48B6CD"/>
                </a:solidFill>
                <a:latin typeface="Century Gothic"/>
                <a:cs typeface="Century Gothic"/>
              </a:rPr>
              <a:t>Ultimately, the goal is to deliver security and operational tools to improve and grow the overall business.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48B6CD"/>
              </a:solidFill>
              <a:latin typeface="Century Gothic"/>
              <a:cs typeface="Century Gothic"/>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00B5CC"/>
              </a:solidFill>
              <a:latin typeface="Century Gothic"/>
              <a:cs typeface="Century Gothic"/>
            </a:endParaRPr>
          </a:p>
          <a:p>
            <a:pPr marL="0" indent="0" algn="l">
              <a:buNone/>
            </a:pPr>
            <a:endParaRPr lang="en-US" sz="1200" dirty="0" smtClean="0">
              <a:solidFill>
                <a:srgbClr val="7F7F7F"/>
              </a:solidFill>
            </a:endParaRPr>
          </a:p>
          <a:p>
            <a:endParaRPr lang="en-US" dirty="0"/>
          </a:p>
        </p:txBody>
      </p:sp>
      <p:sp>
        <p:nvSpPr>
          <p:cNvPr id="4" name="Slide Number Placeholder 3"/>
          <p:cNvSpPr>
            <a:spLocks noGrp="1"/>
          </p:cNvSpPr>
          <p:nvPr>
            <p:ph type="sldNum" sz="quarter" idx="10"/>
          </p:nvPr>
        </p:nvSpPr>
        <p:spPr/>
        <p:txBody>
          <a:bodyPr/>
          <a:lstStyle/>
          <a:p>
            <a:fld id="{9C954A41-59D6-2548-9629-8018E9C95A3F}" type="slidenum">
              <a:rPr lang="en-US" smtClean="0"/>
              <a:pPr/>
              <a:t>4</a:t>
            </a:fld>
            <a:endParaRPr lang="en-US"/>
          </a:p>
        </p:txBody>
      </p:sp>
    </p:spTree>
    <p:extLst>
      <p:ext uri="{BB962C8B-B14F-4D97-AF65-F5344CB8AC3E}">
        <p14:creationId xmlns:p14="http://schemas.microsoft.com/office/powerpoint/2010/main" val="410664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FLOW NOTES:</a:t>
            </a:r>
          </a:p>
          <a:p>
            <a:r>
              <a:rPr lang="en-US" sz="1200" dirty="0" smtClean="0"/>
              <a:t>Discuss Patterns of Life in Context of Site and it’s Importance</a:t>
            </a:r>
          </a:p>
          <a:p>
            <a:pPr marL="171450" indent="-171450">
              <a:buFont typeface="Arial"/>
              <a:buChar char="•"/>
            </a:pPr>
            <a:r>
              <a:rPr lang="en-US" sz="1200" dirty="0" smtClean="0"/>
              <a:t>Bad Actors will “scope” out a site long before they move on it…</a:t>
            </a:r>
          </a:p>
          <a:p>
            <a:pPr marL="171450" indent="-171450">
              <a:buFont typeface="Arial"/>
              <a:buChar char="•"/>
            </a:pPr>
            <a:r>
              <a:rPr lang="en-US" sz="1200" dirty="0" smtClean="0"/>
              <a:t>Hunters move through all the time</a:t>
            </a:r>
          </a:p>
          <a:p>
            <a:pPr marL="171450" indent="-171450">
              <a:buFont typeface="Arial"/>
              <a:buChar char="•"/>
            </a:pPr>
            <a:r>
              <a:rPr lang="en-US" sz="1200" dirty="0" smtClean="0"/>
              <a:t>Gunshots may be “harmless”</a:t>
            </a:r>
          </a:p>
          <a:p>
            <a:endParaRPr lang="en-US" sz="1200" dirty="0" smtClean="0"/>
          </a:p>
          <a:p>
            <a:r>
              <a:rPr lang="en-US" sz="1200" dirty="0" smtClean="0"/>
              <a:t>The challenge is determining what is normal, what is acceptable with what is out of the ordinary?</a:t>
            </a:r>
          </a:p>
          <a:p>
            <a:endParaRPr lang="en-US" sz="1200" dirty="0" smtClean="0"/>
          </a:p>
          <a:p>
            <a:r>
              <a:rPr lang="en-US" sz="1200" dirty="0" smtClean="0"/>
              <a:t>Need a Pattern of Life and Detection system capable of discriminating and reporting </a:t>
            </a:r>
          </a:p>
          <a:p>
            <a:endParaRPr lang="en-US" dirty="0"/>
          </a:p>
        </p:txBody>
      </p:sp>
      <p:sp>
        <p:nvSpPr>
          <p:cNvPr id="4" name="Slide Number Placeholder 3"/>
          <p:cNvSpPr>
            <a:spLocks noGrp="1"/>
          </p:cNvSpPr>
          <p:nvPr>
            <p:ph type="sldNum" sz="quarter" idx="10"/>
          </p:nvPr>
        </p:nvSpPr>
        <p:spPr/>
        <p:txBody>
          <a:bodyPr/>
          <a:lstStyle/>
          <a:p>
            <a:fld id="{9C954A41-59D6-2548-9629-8018E9C95A3F}" type="slidenum">
              <a:rPr lang="en-US" smtClean="0"/>
              <a:pPr/>
              <a:t>5</a:t>
            </a:fld>
            <a:endParaRPr lang="en-US"/>
          </a:p>
        </p:txBody>
      </p:sp>
    </p:spTree>
    <p:extLst>
      <p:ext uri="{BB962C8B-B14F-4D97-AF65-F5344CB8AC3E}">
        <p14:creationId xmlns:p14="http://schemas.microsoft.com/office/powerpoint/2010/main" val="3976986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FF0000"/>
                </a:solidFill>
              </a:rPr>
              <a:t>FLOW NOTES:  Tailor to </a:t>
            </a:r>
            <a:r>
              <a:rPr lang="en-US" sz="1200" dirty="0" err="1" smtClean="0">
                <a:solidFill>
                  <a:srgbClr val="FF0000"/>
                </a:solidFill>
              </a:rPr>
              <a:t>Ped</a:t>
            </a:r>
            <a:r>
              <a:rPr lang="en-US" sz="1200" dirty="0" smtClean="0">
                <a:solidFill>
                  <a:srgbClr val="FF0000"/>
                </a:solidFill>
              </a:rPr>
              <a:t>/Vehicles</a:t>
            </a:r>
          </a:p>
          <a:p>
            <a:r>
              <a:rPr lang="en-US" sz="1200" dirty="0" smtClean="0"/>
              <a:t>Discuss Patterns of Life in Context of Site and it’s Importance</a:t>
            </a:r>
          </a:p>
          <a:p>
            <a:pPr marL="171450" indent="-171450">
              <a:buFont typeface="Arial"/>
              <a:buChar char="•"/>
            </a:pPr>
            <a:r>
              <a:rPr lang="en-US" sz="1200" dirty="0" smtClean="0"/>
              <a:t>Bad Actors will “scope” out a site long before they move on it…</a:t>
            </a:r>
          </a:p>
          <a:p>
            <a:pPr marL="171450" indent="-171450">
              <a:buFont typeface="Arial"/>
              <a:buChar char="•"/>
            </a:pPr>
            <a:r>
              <a:rPr lang="en-US" sz="1200" dirty="0" smtClean="0"/>
              <a:t>Hunters move through all the time</a:t>
            </a:r>
          </a:p>
          <a:p>
            <a:pPr marL="171450" indent="-171450">
              <a:buFont typeface="Arial"/>
              <a:buChar char="•"/>
            </a:pPr>
            <a:r>
              <a:rPr lang="en-US" sz="1200" dirty="0" smtClean="0"/>
              <a:t>Gunshots may be “harmless”</a:t>
            </a:r>
          </a:p>
          <a:p>
            <a:endParaRPr lang="en-US" sz="1200" dirty="0" smtClean="0"/>
          </a:p>
          <a:p>
            <a:r>
              <a:rPr lang="en-US" sz="1200" dirty="0" smtClean="0"/>
              <a:t>The challenge is determining what is normal, what is acceptable with what is out of the ordinary?</a:t>
            </a:r>
          </a:p>
          <a:p>
            <a:endParaRPr lang="en-US" sz="1200" dirty="0" smtClean="0"/>
          </a:p>
          <a:p>
            <a:r>
              <a:rPr lang="en-US" sz="1200" dirty="0" smtClean="0"/>
              <a:t>Need a Pattern of Life and Detection system capable of discriminating and reporting </a:t>
            </a:r>
          </a:p>
          <a:p>
            <a:endParaRPr lang="en-US" dirty="0"/>
          </a:p>
        </p:txBody>
      </p:sp>
      <p:sp>
        <p:nvSpPr>
          <p:cNvPr id="4" name="Slide Number Placeholder 3"/>
          <p:cNvSpPr>
            <a:spLocks noGrp="1"/>
          </p:cNvSpPr>
          <p:nvPr>
            <p:ph type="sldNum" sz="quarter" idx="10"/>
          </p:nvPr>
        </p:nvSpPr>
        <p:spPr/>
        <p:txBody>
          <a:bodyPr/>
          <a:lstStyle/>
          <a:p>
            <a:fld id="{9C954A41-59D6-2548-9629-8018E9C95A3F}" type="slidenum">
              <a:rPr lang="en-US" smtClean="0"/>
              <a:pPr/>
              <a:t>6</a:t>
            </a:fld>
            <a:endParaRPr lang="en-US"/>
          </a:p>
        </p:txBody>
      </p:sp>
    </p:spTree>
    <p:extLst>
      <p:ext uri="{BB962C8B-B14F-4D97-AF65-F5344CB8AC3E}">
        <p14:creationId xmlns:p14="http://schemas.microsoft.com/office/powerpoint/2010/main" val="4038598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FLOW NOTES:  </a:t>
            </a:r>
            <a:r>
              <a:rPr lang="en-US" sz="1200" dirty="0" smtClean="0">
                <a:solidFill>
                  <a:srgbClr val="FF0000"/>
                </a:solidFill>
              </a:rPr>
              <a:t>Tailor to Gunshots</a:t>
            </a:r>
          </a:p>
          <a:p>
            <a:r>
              <a:rPr lang="en-US" sz="1200" dirty="0" smtClean="0"/>
              <a:t>Discuss Patterns of Life in Context of Site and it’s Importance</a:t>
            </a:r>
          </a:p>
          <a:p>
            <a:pPr marL="171450" indent="-171450">
              <a:buFont typeface="Arial"/>
              <a:buChar char="•"/>
            </a:pPr>
            <a:r>
              <a:rPr lang="en-US" sz="1200" dirty="0" smtClean="0"/>
              <a:t>Bad Actors will “scope” out a site long before they move on it…</a:t>
            </a:r>
          </a:p>
          <a:p>
            <a:pPr marL="171450" indent="-171450">
              <a:buFont typeface="Arial"/>
              <a:buChar char="•"/>
            </a:pPr>
            <a:r>
              <a:rPr lang="en-US" sz="1200" dirty="0" smtClean="0"/>
              <a:t>Hunters move through all the time</a:t>
            </a:r>
          </a:p>
          <a:p>
            <a:pPr marL="171450" indent="-171450">
              <a:buFont typeface="Arial"/>
              <a:buChar char="•"/>
            </a:pPr>
            <a:r>
              <a:rPr lang="en-US" sz="1200" dirty="0" smtClean="0"/>
              <a:t>Gunshots may be “harmless”</a:t>
            </a:r>
          </a:p>
          <a:p>
            <a:endParaRPr lang="en-US" sz="1200" dirty="0" smtClean="0"/>
          </a:p>
          <a:p>
            <a:r>
              <a:rPr lang="en-US" sz="1200" dirty="0" smtClean="0"/>
              <a:t>The challenge is determining what is normal, what is acceptable with what is out of the ordinary?</a:t>
            </a:r>
          </a:p>
          <a:p>
            <a:endParaRPr lang="en-US" sz="1200" dirty="0" smtClean="0"/>
          </a:p>
          <a:p>
            <a:r>
              <a:rPr lang="en-US" sz="1200" dirty="0" smtClean="0"/>
              <a:t>Need a Pattern of Life and Detection system capable of discriminating and reporting </a:t>
            </a:r>
          </a:p>
          <a:p>
            <a:endParaRPr lang="en-US" dirty="0"/>
          </a:p>
        </p:txBody>
      </p:sp>
      <p:sp>
        <p:nvSpPr>
          <p:cNvPr id="4" name="Slide Number Placeholder 3"/>
          <p:cNvSpPr>
            <a:spLocks noGrp="1"/>
          </p:cNvSpPr>
          <p:nvPr>
            <p:ph type="sldNum" sz="quarter" idx="10"/>
          </p:nvPr>
        </p:nvSpPr>
        <p:spPr/>
        <p:txBody>
          <a:bodyPr/>
          <a:lstStyle/>
          <a:p>
            <a:fld id="{9C954A41-59D6-2548-9629-8018E9C95A3F}" type="slidenum">
              <a:rPr lang="en-US" smtClean="0"/>
              <a:pPr/>
              <a:t>7</a:t>
            </a:fld>
            <a:endParaRPr lang="en-US"/>
          </a:p>
        </p:txBody>
      </p:sp>
    </p:spTree>
    <p:extLst>
      <p:ext uri="{BB962C8B-B14F-4D97-AF65-F5344CB8AC3E}">
        <p14:creationId xmlns:p14="http://schemas.microsoft.com/office/powerpoint/2010/main" val="638362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FLOW NOTES:</a:t>
            </a:r>
          </a:p>
          <a:p>
            <a:r>
              <a:rPr lang="en-US" sz="1200" dirty="0" smtClean="0"/>
              <a:t>Discuss Patterns of Life in Context of Site and it’s Importance</a:t>
            </a:r>
          </a:p>
          <a:p>
            <a:pPr marL="171450" indent="-171450">
              <a:buFont typeface="Arial"/>
              <a:buChar char="•"/>
            </a:pPr>
            <a:r>
              <a:rPr lang="en-US" sz="1200" dirty="0" smtClean="0"/>
              <a:t>Bad Actors will “scope” out a site long before they move on it…</a:t>
            </a:r>
          </a:p>
          <a:p>
            <a:pPr marL="171450" indent="-171450">
              <a:buFont typeface="Arial"/>
              <a:buChar char="•"/>
            </a:pPr>
            <a:r>
              <a:rPr lang="en-US" sz="1200" dirty="0" smtClean="0"/>
              <a:t>Hunters move through all the time</a:t>
            </a:r>
          </a:p>
          <a:p>
            <a:pPr marL="171450" indent="-171450">
              <a:buFont typeface="Arial"/>
              <a:buChar char="•"/>
            </a:pPr>
            <a:r>
              <a:rPr lang="en-US" sz="1200" dirty="0" smtClean="0"/>
              <a:t>Gunshots may be “harmless”</a:t>
            </a:r>
          </a:p>
          <a:p>
            <a:endParaRPr lang="en-US" sz="1200" dirty="0" smtClean="0"/>
          </a:p>
          <a:p>
            <a:r>
              <a:rPr lang="en-US" sz="1200" dirty="0" smtClean="0"/>
              <a:t>The challenge is determining what is normal, what is acceptable with what is out of the ordinary?</a:t>
            </a:r>
          </a:p>
          <a:p>
            <a:endParaRPr lang="en-US" sz="1200" dirty="0" smtClean="0"/>
          </a:p>
          <a:p>
            <a:r>
              <a:rPr lang="en-US" sz="1200" dirty="0" smtClean="0"/>
              <a:t>Need a Pattern of Life and Detection system capable of discriminating and reporting </a:t>
            </a:r>
          </a:p>
          <a:p>
            <a:endParaRPr lang="en-US" dirty="0"/>
          </a:p>
        </p:txBody>
      </p:sp>
      <p:sp>
        <p:nvSpPr>
          <p:cNvPr id="4" name="Slide Number Placeholder 3"/>
          <p:cNvSpPr>
            <a:spLocks noGrp="1"/>
          </p:cNvSpPr>
          <p:nvPr>
            <p:ph type="sldNum" sz="quarter" idx="10"/>
          </p:nvPr>
        </p:nvSpPr>
        <p:spPr/>
        <p:txBody>
          <a:bodyPr/>
          <a:lstStyle/>
          <a:p>
            <a:fld id="{9C954A41-59D6-2548-9629-8018E9C95A3F}" type="slidenum">
              <a:rPr lang="en-US" smtClean="0"/>
              <a:pPr/>
              <a:t>8</a:t>
            </a:fld>
            <a:endParaRPr lang="en-US"/>
          </a:p>
        </p:txBody>
      </p:sp>
    </p:spTree>
    <p:extLst>
      <p:ext uri="{BB962C8B-B14F-4D97-AF65-F5344CB8AC3E}">
        <p14:creationId xmlns:p14="http://schemas.microsoft.com/office/powerpoint/2010/main" val="4153058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FLOW NOTES:</a:t>
            </a:r>
          </a:p>
          <a:p>
            <a:r>
              <a:rPr lang="en-US" sz="1000" dirty="0" smtClean="0"/>
              <a:t>Vision: A way over the problem</a:t>
            </a:r>
          </a:p>
          <a:p>
            <a:pPr lvl="1"/>
            <a:r>
              <a:rPr lang="en-US" sz="1000" dirty="0" smtClean="0"/>
              <a:t>Quick History</a:t>
            </a:r>
          </a:p>
          <a:p>
            <a:pPr lvl="2"/>
            <a:r>
              <a:rPr lang="en-US" sz="1000" dirty="0" smtClean="0"/>
              <a:t>Global to Tactical detection and scale</a:t>
            </a:r>
          </a:p>
          <a:p>
            <a:pPr lvl="1"/>
            <a:r>
              <a:rPr lang="en-US" sz="1000" dirty="0" smtClean="0"/>
              <a:t>Capabilities</a:t>
            </a:r>
          </a:p>
          <a:p>
            <a:pPr lvl="2"/>
            <a:r>
              <a:rPr lang="en-US" sz="1000" dirty="0" smtClean="0"/>
              <a:t>Classifiers</a:t>
            </a:r>
          </a:p>
          <a:p>
            <a:pPr lvl="2"/>
            <a:r>
              <a:rPr lang="en-US" sz="1000" dirty="0" smtClean="0"/>
              <a:t>Algorithms</a:t>
            </a:r>
          </a:p>
          <a:p>
            <a:pPr lvl="2"/>
            <a:r>
              <a:rPr lang="en-US" sz="1000" dirty="0" smtClean="0"/>
              <a:t>Seismographic pictures</a:t>
            </a:r>
          </a:p>
          <a:p>
            <a:pPr lvl="1"/>
            <a:r>
              <a:rPr lang="en-US" sz="1000" dirty="0" smtClean="0"/>
              <a:t>Detection / Implementation</a:t>
            </a:r>
          </a:p>
          <a:p>
            <a:pPr lvl="2"/>
            <a:r>
              <a:rPr lang="en-US" sz="1000" dirty="0" smtClean="0"/>
              <a:t>Active Deterrent</a:t>
            </a:r>
          </a:p>
          <a:p>
            <a:pPr lvl="2"/>
            <a:r>
              <a:rPr lang="en-US" sz="1000" dirty="0" smtClean="0"/>
              <a:t>Gunshot detection with intrusion detection – one system</a:t>
            </a:r>
          </a:p>
          <a:p>
            <a:pPr lvl="2"/>
            <a:r>
              <a:rPr lang="en-US" sz="1000" dirty="0" smtClean="0"/>
              <a:t>Screen shot of UI</a:t>
            </a:r>
          </a:p>
          <a:p>
            <a:pPr lvl="1"/>
            <a:r>
              <a:rPr lang="en-US" sz="1000" dirty="0" smtClean="0"/>
              <a:t>Reporting Up – Reporting Out</a:t>
            </a:r>
          </a:p>
          <a:p>
            <a:pPr lvl="2"/>
            <a:r>
              <a:rPr lang="en-US" sz="1000" dirty="0" smtClean="0"/>
              <a:t>Infernally rerouting service teams upon intrusion/gunshot detection</a:t>
            </a:r>
          </a:p>
          <a:p>
            <a:pPr lvl="2"/>
            <a:r>
              <a:rPr lang="en-US" sz="1000" dirty="0" smtClean="0"/>
              <a:t>System Security Response Group (SSRG)</a:t>
            </a:r>
          </a:p>
          <a:p>
            <a:pPr lvl="1"/>
            <a:r>
              <a:rPr lang="en-US" sz="1000" dirty="0" smtClean="0"/>
              <a:t>Reactive to Prediction – Pattern of Life</a:t>
            </a:r>
          </a:p>
          <a:p>
            <a:pPr lvl="2"/>
            <a:r>
              <a:rPr lang="en-US" sz="1000" dirty="0" smtClean="0"/>
              <a:t>Anomalies </a:t>
            </a:r>
          </a:p>
          <a:p>
            <a:pPr lvl="2"/>
            <a:r>
              <a:rPr lang="en-US" sz="1000" dirty="0" smtClean="0"/>
              <a:t>Get out in Front instead of Reacting</a:t>
            </a:r>
          </a:p>
          <a:p>
            <a:pPr lvl="2"/>
            <a:r>
              <a:rPr lang="en-US" sz="1000" dirty="0" err="1" smtClean="0"/>
              <a:t>IoT</a:t>
            </a:r>
            <a:r>
              <a:rPr lang="en-US" sz="1000" dirty="0" smtClean="0"/>
              <a:t> – internet of Things</a:t>
            </a:r>
          </a:p>
          <a:p>
            <a:endParaRPr lang="en-US" dirty="0"/>
          </a:p>
        </p:txBody>
      </p:sp>
      <p:sp>
        <p:nvSpPr>
          <p:cNvPr id="4" name="Slide Number Placeholder 3"/>
          <p:cNvSpPr>
            <a:spLocks noGrp="1"/>
          </p:cNvSpPr>
          <p:nvPr>
            <p:ph type="sldNum" sz="quarter" idx="10"/>
          </p:nvPr>
        </p:nvSpPr>
        <p:spPr/>
        <p:txBody>
          <a:bodyPr/>
          <a:lstStyle/>
          <a:p>
            <a:fld id="{9C954A41-59D6-2548-9629-8018E9C95A3F}" type="slidenum">
              <a:rPr lang="en-US" smtClean="0"/>
              <a:pPr/>
              <a:t>9</a:t>
            </a:fld>
            <a:endParaRPr lang="en-US"/>
          </a:p>
        </p:txBody>
      </p:sp>
    </p:spTree>
    <p:extLst>
      <p:ext uri="{BB962C8B-B14F-4D97-AF65-F5344CB8AC3E}">
        <p14:creationId xmlns:p14="http://schemas.microsoft.com/office/powerpoint/2010/main" val="3663640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4898E9-7F73-C04F-A931-D07636FAF3A4}" type="datetimeFigureOut">
              <a:rPr lang="en-US" smtClean="0"/>
              <a:pPr/>
              <a:t>3/24/2016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36D12-5B7C-1A49-B59B-1001D96A529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350000" cy="60589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4898E9-7F73-C04F-A931-D07636FAF3A4}" type="datetimeFigureOut">
              <a:rPr lang="en-US" smtClean="0"/>
              <a:pPr/>
              <a:t>3/24/2016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36D12-5B7C-1A49-B59B-1001D96A529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4898E9-7F73-C04F-A931-D07636FAF3A4}" type="datetimeFigureOut">
              <a:rPr lang="en-US" smtClean="0"/>
              <a:pPr/>
              <a:t>3/24/2016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36D12-5B7C-1A49-B59B-1001D96A529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11138"/>
            <a:ext cx="6350000" cy="60589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4898E9-7F73-C04F-A931-D07636FAF3A4}" type="datetimeFigureOut">
              <a:rPr lang="en-US" smtClean="0"/>
              <a:pPr/>
              <a:t>3/24/2016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36D12-5B7C-1A49-B59B-1001D96A529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4898E9-7F73-C04F-A931-D07636FAF3A4}" type="datetimeFigureOut">
              <a:rPr lang="en-US" smtClean="0"/>
              <a:pPr/>
              <a:t>3/24/2016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36D12-5B7C-1A49-B59B-1001D96A529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85738"/>
            <a:ext cx="6350000" cy="60589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4898E9-7F73-C04F-A931-D07636FAF3A4}" type="datetimeFigureOut">
              <a:rPr lang="en-US" smtClean="0"/>
              <a:pPr/>
              <a:t>3/24/2016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336D12-5B7C-1A49-B59B-1001D96A529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350000" cy="605895"/>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4898E9-7F73-C04F-A931-D07636FAF3A4}" type="datetimeFigureOut">
              <a:rPr lang="en-US" smtClean="0"/>
              <a:pPr/>
              <a:t>3/24/2016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336D12-5B7C-1A49-B59B-1001D96A529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85738"/>
            <a:ext cx="6350000" cy="605895"/>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4898E9-7F73-C04F-A931-D07636FAF3A4}" type="datetimeFigureOut">
              <a:rPr lang="en-US" smtClean="0"/>
              <a:pPr/>
              <a:t>3/24/2016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336D12-5B7C-1A49-B59B-1001D96A529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898E9-7F73-C04F-A931-D07636FAF3A4}" type="datetimeFigureOut">
              <a:rPr lang="en-US" smtClean="0"/>
              <a:pPr/>
              <a:t>3/24/2016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336D12-5B7C-1A49-B59B-1001D96A529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4898E9-7F73-C04F-A931-D07636FAF3A4}" type="datetimeFigureOut">
              <a:rPr lang="en-US" smtClean="0"/>
              <a:pPr/>
              <a:t>3/24/2016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336D12-5B7C-1A49-B59B-1001D96A529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4898E9-7F73-C04F-A931-D07636FAF3A4}" type="datetimeFigureOut">
              <a:rPr lang="en-US" smtClean="0"/>
              <a:pPr/>
              <a:t>3/24/2016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336D12-5B7C-1A49-B59B-1001D96A529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898E9-7F73-C04F-A931-D07636FAF3A4}" type="datetimeFigureOut">
              <a:rPr lang="en-US" smtClean="0"/>
              <a:pPr/>
              <a:t>3/24/2016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336D12-5B7C-1A49-B59B-1001D96A5291}" type="slidenum">
              <a:rPr lang="en-US" smtClean="0"/>
              <a:pPr/>
              <a:t>‹#›</a:t>
            </a:fld>
            <a:endParaRPr lang="en-US"/>
          </a:p>
        </p:txBody>
      </p:sp>
      <p:sp>
        <p:nvSpPr>
          <p:cNvPr id="9" name="Title Placeholder 1"/>
          <p:cNvSpPr>
            <a:spLocks noGrp="1"/>
          </p:cNvSpPr>
          <p:nvPr>
            <p:ph type="title"/>
          </p:nvPr>
        </p:nvSpPr>
        <p:spPr>
          <a:xfrm>
            <a:off x="457200" y="76200"/>
            <a:ext cx="6350000" cy="605895"/>
          </a:xfrm>
          <a:prstGeom prst="rect">
            <a:avLst/>
          </a:prstGeom>
        </p:spPr>
        <p:txBody>
          <a:bodyPr vert="horz" lIns="91440" tIns="45720" rIns="91440" bIns="45720" rtlCol="0" anchor="ctr">
            <a:normAutofit/>
          </a:bodyPr>
          <a:lstStyle/>
          <a:p>
            <a:r>
              <a:rPr lang="en-US" smtClean="0"/>
              <a:t>Click to edit Master title style</a:t>
            </a:r>
            <a:endParaRPr lang="en-US" dirty="0"/>
          </a:p>
        </p:txBody>
      </p:sp>
      <p:pic>
        <p:nvPicPr>
          <p:cNvPr id="12" name="Picture 11" descr="PowerPoint_Template.png"/>
          <p:cNvPicPr>
            <a:picLocks noChangeAspect="1"/>
          </p:cNvPicPr>
          <p:nvPr/>
        </p:nvPicPr>
        <p:blipFill>
          <a:blip r:embed="rId13"/>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000" kern="1200" cap="all" spc="300">
          <a:solidFill>
            <a:srgbClr val="002D56"/>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2400" kern="1200">
          <a:solidFill>
            <a:srgbClr val="002D56"/>
          </a:solidFill>
          <a:latin typeface="Century Gothic"/>
          <a:ea typeface="+mn-ea"/>
          <a:cs typeface="Century Gothic"/>
        </a:defRPr>
      </a:lvl1pPr>
      <a:lvl2pPr marL="742950" indent="-285750" algn="l" defTabSz="457200" rtl="0" eaLnBrk="1" latinLnBrk="0" hangingPunct="1">
        <a:spcBef>
          <a:spcPct val="20000"/>
        </a:spcBef>
        <a:buFont typeface="Arial"/>
        <a:buChar char="–"/>
        <a:defRPr sz="2000" kern="1200">
          <a:solidFill>
            <a:srgbClr val="002D56"/>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rgbClr val="002D56"/>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rgbClr val="002D56"/>
          </a:solidFill>
          <a:latin typeface="Century Gothic"/>
          <a:ea typeface="+mn-ea"/>
          <a:cs typeface="Century Gothic"/>
        </a:defRPr>
      </a:lvl4pPr>
      <a:lvl5pPr marL="2057400" indent="-228600" algn="l" defTabSz="457200" rtl="0" eaLnBrk="1" latinLnBrk="0" hangingPunct="1">
        <a:spcBef>
          <a:spcPct val="20000"/>
        </a:spcBef>
        <a:buFont typeface="Arial"/>
        <a:buChar char="»"/>
        <a:defRPr sz="1200" kern="1200">
          <a:solidFill>
            <a:srgbClr val="002D56"/>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mailto:kmikalsen@qsti.com"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hyperlink" Target="http://www.qtsi.com/ERCOT"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 Id="rId5" Type="http://schemas.openxmlformats.org/officeDocument/2006/relationships/image" Target="../media/image30.jp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680" y="2094865"/>
            <a:ext cx="8676640" cy="1470025"/>
          </a:xfrm>
        </p:spPr>
        <p:txBody>
          <a:bodyPr/>
          <a:lstStyle/>
          <a:p>
            <a:r>
              <a:rPr lang="en-US" b="1" dirty="0" smtClean="0"/>
              <a:t>Vector Series</a:t>
            </a:r>
            <a:br>
              <a:rPr lang="en-US" b="1" dirty="0" smtClean="0"/>
            </a:br>
            <a:r>
              <a:rPr lang="en-US" dirty="0" smtClean="0">
                <a:solidFill>
                  <a:srgbClr val="00B5CC"/>
                </a:solidFill>
              </a:rPr>
              <a:t>Security &amp; Operations Events Viewed in Context</a:t>
            </a:r>
            <a:endParaRPr lang="en-US" dirty="0">
              <a:solidFill>
                <a:srgbClr val="00B5CC"/>
              </a:solidFill>
            </a:endParaRPr>
          </a:p>
        </p:txBody>
      </p:sp>
      <p:sp>
        <p:nvSpPr>
          <p:cNvPr id="4" name="Subtitle 3"/>
          <p:cNvSpPr>
            <a:spLocks noGrp="1"/>
          </p:cNvSpPr>
          <p:nvPr>
            <p:ph type="subTitle" idx="1"/>
          </p:nvPr>
        </p:nvSpPr>
        <p:spPr>
          <a:xfrm>
            <a:off x="727088" y="3791426"/>
            <a:ext cx="8162911" cy="2075973"/>
          </a:xfrm>
        </p:spPr>
        <p:txBody>
          <a:bodyPr>
            <a:normAutofit/>
          </a:bodyPr>
          <a:lstStyle/>
          <a:p>
            <a:pPr algn="l"/>
            <a:r>
              <a:rPr lang="en-US" sz="1600" dirty="0" smtClean="0"/>
              <a:t>24 March 2016</a:t>
            </a:r>
            <a:endParaRPr lang="en-US" sz="1600" dirty="0"/>
          </a:p>
          <a:p>
            <a:pPr algn="l"/>
            <a:endParaRPr lang="en-US" sz="1600" dirty="0"/>
          </a:p>
          <a:p>
            <a:pPr algn="l"/>
            <a:r>
              <a:rPr lang="en-US" sz="1600" dirty="0" smtClean="0"/>
              <a:t>ERCOT </a:t>
            </a:r>
            <a:r>
              <a:rPr lang="en-US" sz="1600" dirty="0"/>
              <a:t>Reliability and Operations </a:t>
            </a:r>
            <a:r>
              <a:rPr lang="en-US" sz="1600" dirty="0" smtClean="0"/>
              <a:t>Subcommittee - Operations </a:t>
            </a:r>
            <a:r>
              <a:rPr lang="en-US" sz="1600" dirty="0"/>
              <a:t>Working Group</a:t>
            </a:r>
          </a:p>
          <a:p>
            <a:pPr algn="l"/>
            <a:r>
              <a:rPr lang="en-US" sz="1600" dirty="0" smtClean="0"/>
              <a:t/>
            </a:r>
            <a:br>
              <a:rPr lang="en-US" sz="1600" dirty="0" smtClean="0"/>
            </a:br>
            <a:r>
              <a:rPr lang="en-US" sz="1600" dirty="0" smtClean="0"/>
              <a:t>Kevin Mikalsen – Quantum Technology Sciences</a:t>
            </a:r>
          </a:p>
        </p:txBody>
      </p:sp>
      <p:sp>
        <p:nvSpPr>
          <p:cNvPr id="6" name="Title 1"/>
          <p:cNvSpPr txBox="1">
            <a:spLocks/>
          </p:cNvSpPr>
          <p:nvPr/>
        </p:nvSpPr>
        <p:spPr>
          <a:xfrm>
            <a:off x="67020" y="6405563"/>
            <a:ext cx="9076980" cy="47627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kern="1200" cap="all" spc="300">
                <a:solidFill>
                  <a:srgbClr val="002D56"/>
                </a:solidFill>
                <a:latin typeface="Century Gothic"/>
                <a:ea typeface="+mj-ea"/>
                <a:cs typeface="Century Gothic"/>
              </a:defRPr>
            </a:lvl1pPr>
          </a:lstStyle>
          <a:p>
            <a:pPr algn="ctr"/>
            <a:r>
              <a:rPr lang="en-US" sz="1100" dirty="0" smtClean="0">
                <a:solidFill>
                  <a:schemeClr val="bg1"/>
                </a:solidFill>
              </a:rPr>
              <a:t>Proprietary: quantum Technology Sciences</a:t>
            </a:r>
            <a:endParaRPr lang="en-US" sz="1100" dirty="0">
              <a:solidFill>
                <a:schemeClr val="bg1"/>
              </a:solidFill>
            </a:endParaRPr>
          </a:p>
        </p:txBody>
      </p:sp>
    </p:spTree>
    <p:extLst>
      <p:ext uri="{BB962C8B-B14F-4D97-AF65-F5344CB8AC3E}">
        <p14:creationId xmlns:p14="http://schemas.microsoft.com/office/powerpoint/2010/main" val="6922191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p:nvPr/>
        </p:nvGrpSpPr>
        <p:grpSpPr>
          <a:xfrm>
            <a:off x="288021" y="3966631"/>
            <a:ext cx="3129056" cy="2105036"/>
            <a:chOff x="288021" y="4055531"/>
            <a:chExt cx="3129056" cy="2105036"/>
          </a:xfrm>
        </p:grpSpPr>
        <p:pic>
          <p:nvPicPr>
            <p:cNvPr id="90131" name="Picture 16" descr="light_truck"/>
            <p:cNvPicPr>
              <a:picLocks noChangeAspect="1" noChangeArrowheads="1"/>
            </p:cNvPicPr>
            <p:nvPr/>
          </p:nvPicPr>
          <p:blipFill>
            <a:blip r:embed="rId3" cstate="screen"/>
            <a:srcRect/>
            <a:stretch>
              <a:fillRect/>
            </a:stretch>
          </p:blipFill>
          <p:spPr bwMode="auto">
            <a:xfrm>
              <a:off x="571511" y="4360332"/>
              <a:ext cx="2845566" cy="1552127"/>
            </a:xfrm>
            <a:prstGeom prst="rect">
              <a:avLst/>
            </a:prstGeom>
            <a:noFill/>
            <a:ln w="9525">
              <a:noFill/>
              <a:miter lim="800000"/>
              <a:headEnd/>
              <a:tailEnd/>
            </a:ln>
          </p:spPr>
        </p:pic>
        <p:sp>
          <p:nvSpPr>
            <p:cNvPr id="90133" name="Text Box 6"/>
            <p:cNvSpPr txBox="1">
              <a:spLocks noChangeArrowheads="1"/>
            </p:cNvSpPr>
            <p:nvPr/>
          </p:nvSpPr>
          <p:spPr bwMode="auto">
            <a:xfrm>
              <a:off x="1104915" y="4055531"/>
              <a:ext cx="1390864" cy="276981"/>
            </a:xfrm>
            <a:prstGeom prst="rect">
              <a:avLst/>
            </a:prstGeom>
            <a:noFill/>
            <a:ln w="9525">
              <a:noFill/>
              <a:miter lim="800000"/>
              <a:headEnd/>
              <a:tailEnd/>
            </a:ln>
          </p:spPr>
          <p:txBody>
            <a:bodyPr wrap="none" lIns="91422" tIns="45711" rIns="91422" bIns="45711">
              <a:spAutoFit/>
            </a:bodyPr>
            <a:lstStyle/>
            <a:p>
              <a:r>
                <a:rPr lang="en-US" sz="1200" dirty="0">
                  <a:latin typeface="Century Gothic"/>
                  <a:cs typeface="Century Gothic"/>
                </a:rPr>
                <a:t>Emergent Signal</a:t>
              </a:r>
            </a:p>
          </p:txBody>
        </p:sp>
        <p:sp>
          <p:nvSpPr>
            <p:cNvPr id="38" name="TextBox 37"/>
            <p:cNvSpPr txBox="1"/>
            <p:nvPr/>
          </p:nvSpPr>
          <p:spPr>
            <a:xfrm>
              <a:off x="1662544" y="5883568"/>
              <a:ext cx="541059" cy="276999"/>
            </a:xfrm>
            <a:prstGeom prst="rect">
              <a:avLst/>
            </a:prstGeom>
            <a:noFill/>
          </p:spPr>
          <p:txBody>
            <a:bodyPr wrap="none" rtlCol="0">
              <a:spAutoFit/>
            </a:bodyPr>
            <a:lstStyle/>
            <a:p>
              <a:r>
                <a:rPr lang="en-US" sz="1200" dirty="0" smtClean="0">
                  <a:latin typeface="Century Gothic"/>
                  <a:cs typeface="Century Gothic"/>
                </a:rPr>
                <a:t>Time</a:t>
              </a:r>
              <a:endParaRPr lang="en-US" sz="1200" dirty="0">
                <a:latin typeface="Century Gothic"/>
                <a:cs typeface="Century Gothic"/>
              </a:endParaRPr>
            </a:p>
          </p:txBody>
        </p:sp>
        <p:sp>
          <p:nvSpPr>
            <p:cNvPr id="42" name="TextBox 41"/>
            <p:cNvSpPr txBox="1"/>
            <p:nvPr/>
          </p:nvSpPr>
          <p:spPr>
            <a:xfrm rot="16200000">
              <a:off x="-63357" y="5029204"/>
              <a:ext cx="979755" cy="276999"/>
            </a:xfrm>
            <a:prstGeom prst="rect">
              <a:avLst/>
            </a:prstGeom>
            <a:noFill/>
          </p:spPr>
          <p:txBody>
            <a:bodyPr wrap="none" rtlCol="0">
              <a:spAutoFit/>
            </a:bodyPr>
            <a:lstStyle/>
            <a:p>
              <a:r>
                <a:rPr lang="en-US" sz="1200" dirty="0" smtClean="0">
                  <a:latin typeface="Century Gothic"/>
                  <a:cs typeface="Century Gothic"/>
                </a:rPr>
                <a:t>Frequency</a:t>
              </a:r>
              <a:endParaRPr lang="en-US" sz="1200" dirty="0">
                <a:latin typeface="Century Gothic"/>
                <a:cs typeface="Century Gothic"/>
              </a:endParaRPr>
            </a:p>
          </p:txBody>
        </p:sp>
      </p:grpSp>
      <p:sp>
        <p:nvSpPr>
          <p:cNvPr id="90143" name="Rectangle 31"/>
          <p:cNvSpPr>
            <a:spLocks noGrp="1" noChangeArrowheads="1"/>
          </p:cNvSpPr>
          <p:nvPr>
            <p:ph type="title"/>
          </p:nvPr>
        </p:nvSpPr>
        <p:spPr>
          <a:xfrm>
            <a:off x="457200" y="185738"/>
            <a:ext cx="8255000" cy="605895"/>
          </a:xfrm>
        </p:spPr>
        <p:txBody>
          <a:bodyPr>
            <a:noAutofit/>
          </a:bodyPr>
          <a:lstStyle/>
          <a:p>
            <a:r>
              <a:rPr lang="en-US" dirty="0">
                <a:solidFill>
                  <a:srgbClr val="062343"/>
                </a:solidFill>
              </a:rPr>
              <a:t>VOICE RECOGNITION FOR THE EARTH</a:t>
            </a:r>
            <a:endParaRPr lang="en-US" dirty="0"/>
          </a:p>
        </p:txBody>
      </p:sp>
      <p:pic>
        <p:nvPicPr>
          <p:cNvPr id="90115" name="Picture 2"/>
          <p:cNvPicPr>
            <a:picLocks noChangeAspect="1" noChangeArrowheads="1"/>
          </p:cNvPicPr>
          <p:nvPr/>
        </p:nvPicPr>
        <p:blipFill>
          <a:blip r:embed="rId4" cstate="print"/>
          <a:srcRect/>
          <a:stretch>
            <a:fillRect/>
          </a:stretch>
        </p:blipFill>
        <p:spPr bwMode="auto">
          <a:xfrm>
            <a:off x="556273" y="1581569"/>
            <a:ext cx="2845565" cy="2062316"/>
          </a:xfrm>
          <a:prstGeom prst="rect">
            <a:avLst/>
          </a:prstGeom>
          <a:noFill/>
          <a:ln w="9525">
            <a:noFill/>
            <a:miter lim="800000"/>
            <a:headEnd/>
            <a:tailEnd/>
          </a:ln>
        </p:spPr>
      </p:pic>
      <p:grpSp>
        <p:nvGrpSpPr>
          <p:cNvPr id="3" name="Group 49"/>
          <p:cNvGrpSpPr/>
          <p:nvPr/>
        </p:nvGrpSpPr>
        <p:grpSpPr>
          <a:xfrm>
            <a:off x="735545" y="1854419"/>
            <a:ext cx="2098098" cy="660439"/>
            <a:chOff x="735545" y="1943319"/>
            <a:chExt cx="2098098" cy="660439"/>
          </a:xfrm>
        </p:grpSpPr>
        <p:sp>
          <p:nvSpPr>
            <p:cNvPr id="90119" name="Text Box 12"/>
            <p:cNvSpPr txBox="1">
              <a:spLocks noChangeArrowheads="1"/>
            </p:cNvSpPr>
            <p:nvPr/>
          </p:nvSpPr>
          <p:spPr bwMode="auto">
            <a:xfrm>
              <a:off x="735545" y="2326777"/>
              <a:ext cx="781698" cy="276981"/>
            </a:xfrm>
            <a:prstGeom prst="rect">
              <a:avLst/>
            </a:prstGeom>
            <a:noFill/>
            <a:ln w="9525" algn="ctr">
              <a:noFill/>
              <a:miter lim="800000"/>
              <a:headEnd/>
              <a:tailEnd/>
            </a:ln>
          </p:spPr>
          <p:txBody>
            <a:bodyPr wrap="none" lIns="91422" tIns="45711" rIns="91422" bIns="45711">
              <a:spAutoFit/>
            </a:bodyPr>
            <a:lstStyle/>
            <a:p>
              <a:pPr algn="ctr"/>
              <a:r>
                <a:rPr lang="en-US" sz="1200" dirty="0">
                  <a:solidFill>
                    <a:schemeClr val="bg1"/>
                  </a:solidFill>
                  <a:latin typeface="Century Gothic"/>
                  <a:cs typeface="Century Gothic"/>
                </a:rPr>
                <a:t>Walking</a:t>
              </a:r>
            </a:p>
          </p:txBody>
        </p:sp>
        <p:sp>
          <p:nvSpPr>
            <p:cNvPr id="90120" name="Text Box 13"/>
            <p:cNvSpPr txBox="1">
              <a:spLocks noChangeArrowheads="1"/>
            </p:cNvSpPr>
            <p:nvPr/>
          </p:nvSpPr>
          <p:spPr bwMode="auto">
            <a:xfrm>
              <a:off x="2068401" y="1943319"/>
              <a:ext cx="765242" cy="276981"/>
            </a:xfrm>
            <a:prstGeom prst="rect">
              <a:avLst/>
            </a:prstGeom>
            <a:noFill/>
            <a:ln w="9525" algn="ctr">
              <a:noFill/>
              <a:miter lim="800000"/>
              <a:headEnd/>
              <a:tailEnd/>
            </a:ln>
          </p:spPr>
          <p:txBody>
            <a:bodyPr wrap="none" lIns="91422" tIns="45711" rIns="91422" bIns="45711">
              <a:spAutoFit/>
            </a:bodyPr>
            <a:lstStyle/>
            <a:p>
              <a:pPr algn="ctr"/>
              <a:r>
                <a:rPr lang="en-US" sz="1200" dirty="0">
                  <a:solidFill>
                    <a:schemeClr val="bg1"/>
                  </a:solidFill>
                  <a:latin typeface="Century Gothic"/>
                  <a:cs typeface="Century Gothic"/>
                </a:rPr>
                <a:t>Digging</a:t>
              </a:r>
            </a:p>
          </p:txBody>
        </p:sp>
      </p:grpSp>
      <p:sp>
        <p:nvSpPr>
          <p:cNvPr id="90130" name="Text Box 6"/>
          <p:cNvSpPr txBox="1">
            <a:spLocks noChangeArrowheads="1"/>
          </p:cNvSpPr>
          <p:nvPr/>
        </p:nvSpPr>
        <p:spPr bwMode="auto">
          <a:xfrm>
            <a:off x="1001931" y="1249057"/>
            <a:ext cx="1614032" cy="276981"/>
          </a:xfrm>
          <a:prstGeom prst="rect">
            <a:avLst/>
          </a:prstGeom>
          <a:noFill/>
          <a:ln w="9525">
            <a:noFill/>
            <a:miter lim="800000"/>
            <a:headEnd/>
            <a:tailEnd/>
          </a:ln>
        </p:spPr>
        <p:txBody>
          <a:bodyPr wrap="none" lIns="91422" tIns="45711" rIns="91422" bIns="45711">
            <a:spAutoFit/>
          </a:bodyPr>
          <a:lstStyle/>
          <a:p>
            <a:r>
              <a:rPr lang="en-US" sz="1200" dirty="0">
                <a:latin typeface="Century Gothic"/>
                <a:cs typeface="Century Gothic"/>
              </a:rPr>
              <a:t>Impulsive Transients</a:t>
            </a:r>
          </a:p>
        </p:txBody>
      </p:sp>
      <p:sp>
        <p:nvSpPr>
          <p:cNvPr id="90132" name="Text Box 17"/>
          <p:cNvSpPr txBox="1">
            <a:spLocks noChangeArrowheads="1"/>
          </p:cNvSpPr>
          <p:nvPr/>
        </p:nvSpPr>
        <p:spPr bwMode="auto">
          <a:xfrm>
            <a:off x="723911" y="4347633"/>
            <a:ext cx="1001372" cy="276225"/>
          </a:xfrm>
          <a:prstGeom prst="rect">
            <a:avLst/>
          </a:prstGeom>
          <a:noFill/>
          <a:ln w="9525">
            <a:noFill/>
            <a:miter lim="800000"/>
            <a:headEnd/>
            <a:tailEnd/>
          </a:ln>
        </p:spPr>
        <p:txBody>
          <a:bodyPr wrap="square" lIns="91422" tIns="45711" rIns="91422" bIns="45711">
            <a:spAutoFit/>
          </a:bodyPr>
          <a:lstStyle/>
          <a:p>
            <a:r>
              <a:rPr lang="en-US" sz="1200" dirty="0">
                <a:solidFill>
                  <a:schemeClr val="bg1"/>
                </a:solidFill>
                <a:latin typeface="Century Gothic"/>
                <a:cs typeface="Century Gothic"/>
              </a:rPr>
              <a:t>Light Truck </a:t>
            </a:r>
          </a:p>
        </p:txBody>
      </p:sp>
      <p:grpSp>
        <p:nvGrpSpPr>
          <p:cNvPr id="4" name="Group 60"/>
          <p:cNvGrpSpPr/>
          <p:nvPr/>
        </p:nvGrpSpPr>
        <p:grpSpPr>
          <a:xfrm>
            <a:off x="3606315" y="1218299"/>
            <a:ext cx="4958231" cy="4867223"/>
            <a:chOff x="3606315" y="1307199"/>
            <a:chExt cx="4958231" cy="4867223"/>
          </a:xfrm>
        </p:grpSpPr>
        <p:grpSp>
          <p:nvGrpSpPr>
            <p:cNvPr id="5" name="Group 54"/>
            <p:cNvGrpSpPr/>
            <p:nvPr/>
          </p:nvGrpSpPr>
          <p:grpSpPr>
            <a:xfrm>
              <a:off x="3606315" y="1674078"/>
              <a:ext cx="4958231" cy="4500344"/>
              <a:chOff x="3606315" y="1674078"/>
              <a:chExt cx="4958231" cy="4500344"/>
            </a:xfrm>
          </p:grpSpPr>
          <p:pic>
            <p:nvPicPr>
              <p:cNvPr id="2050" name="Picture 2" descr="C:\Documents and Settings\mtinker\Desktop\CD_336_1.jpeg"/>
              <p:cNvPicPr>
                <a:picLocks noChangeAspect="1" noChangeArrowheads="1"/>
              </p:cNvPicPr>
              <p:nvPr/>
            </p:nvPicPr>
            <p:blipFill>
              <a:blip r:embed="rId5" cstate="print"/>
              <a:srcRect/>
              <a:stretch>
                <a:fillRect/>
              </a:stretch>
            </p:blipFill>
            <p:spPr bwMode="auto">
              <a:xfrm>
                <a:off x="3893551" y="1674078"/>
                <a:ext cx="4670995" cy="4257446"/>
              </a:xfrm>
              <a:prstGeom prst="rect">
                <a:avLst/>
              </a:prstGeom>
              <a:noFill/>
            </p:spPr>
          </p:pic>
          <p:sp>
            <p:nvSpPr>
              <p:cNvPr id="41" name="TextBox 40"/>
              <p:cNvSpPr txBox="1"/>
              <p:nvPr/>
            </p:nvSpPr>
            <p:spPr>
              <a:xfrm>
                <a:off x="6035962" y="5897423"/>
                <a:ext cx="530088" cy="276999"/>
              </a:xfrm>
              <a:prstGeom prst="rect">
                <a:avLst/>
              </a:prstGeom>
              <a:noFill/>
            </p:spPr>
            <p:txBody>
              <a:bodyPr wrap="none" rtlCol="0">
                <a:spAutoFit/>
              </a:bodyPr>
              <a:lstStyle/>
              <a:p>
                <a:r>
                  <a:rPr lang="en-US" sz="1200" dirty="0" smtClean="0">
                    <a:latin typeface="Century Gothic"/>
                    <a:cs typeface="Century Gothic"/>
                  </a:rPr>
                  <a:t>Time</a:t>
                </a:r>
                <a:endParaRPr lang="en-US" sz="1200" dirty="0">
                  <a:latin typeface="Century Gothic"/>
                  <a:cs typeface="Century Gothic"/>
                </a:endParaRPr>
              </a:p>
            </p:txBody>
          </p:sp>
          <p:sp>
            <p:nvSpPr>
              <p:cNvPr id="52" name="TextBox 51"/>
              <p:cNvSpPr txBox="1"/>
              <p:nvPr/>
            </p:nvSpPr>
            <p:spPr>
              <a:xfrm rot="16200000">
                <a:off x="3254937" y="3525332"/>
                <a:ext cx="979755" cy="276999"/>
              </a:xfrm>
              <a:prstGeom prst="rect">
                <a:avLst/>
              </a:prstGeom>
              <a:noFill/>
            </p:spPr>
            <p:txBody>
              <a:bodyPr wrap="none" rtlCol="0">
                <a:spAutoFit/>
              </a:bodyPr>
              <a:lstStyle/>
              <a:p>
                <a:r>
                  <a:rPr lang="en-US" sz="1200" dirty="0" smtClean="0">
                    <a:latin typeface="Century Gothic"/>
                    <a:cs typeface="Century Gothic"/>
                  </a:rPr>
                  <a:t>Frequency</a:t>
                </a:r>
                <a:endParaRPr lang="en-US" sz="1200" dirty="0">
                  <a:latin typeface="Century Gothic"/>
                  <a:cs typeface="Century Gothic"/>
                </a:endParaRPr>
              </a:p>
            </p:txBody>
          </p:sp>
        </p:grpSp>
        <p:sp>
          <p:nvSpPr>
            <p:cNvPr id="90134" name="Text Box 6"/>
            <p:cNvSpPr txBox="1">
              <a:spLocks noChangeArrowheads="1"/>
            </p:cNvSpPr>
            <p:nvPr/>
          </p:nvSpPr>
          <p:spPr bwMode="auto">
            <a:xfrm>
              <a:off x="4287732" y="1307199"/>
              <a:ext cx="3873139" cy="276981"/>
            </a:xfrm>
            <a:prstGeom prst="rect">
              <a:avLst/>
            </a:prstGeom>
            <a:noFill/>
            <a:ln w="9525">
              <a:noFill/>
              <a:miter lim="800000"/>
              <a:headEnd/>
              <a:tailEnd/>
            </a:ln>
          </p:spPr>
          <p:txBody>
            <a:bodyPr wrap="none" lIns="91422" tIns="45711" rIns="91422" bIns="45711">
              <a:spAutoFit/>
            </a:bodyPr>
            <a:lstStyle/>
            <a:p>
              <a:r>
                <a:rPr lang="en-US" sz="1200" dirty="0">
                  <a:latin typeface="Century Gothic"/>
                  <a:cs typeface="Century Gothic"/>
                </a:rPr>
                <a:t>Frequency Modulated  &amp; Continuous Wave Tones</a:t>
              </a:r>
            </a:p>
          </p:txBody>
        </p:sp>
      </p:grpSp>
      <p:grpSp>
        <p:nvGrpSpPr>
          <p:cNvPr id="6" name="Group 55"/>
          <p:cNvGrpSpPr/>
          <p:nvPr/>
        </p:nvGrpSpPr>
        <p:grpSpPr>
          <a:xfrm>
            <a:off x="4113421" y="1892631"/>
            <a:ext cx="933517" cy="437752"/>
            <a:chOff x="4113421" y="1981531"/>
            <a:chExt cx="933517" cy="437752"/>
          </a:xfrm>
        </p:grpSpPr>
        <p:sp>
          <p:nvSpPr>
            <p:cNvPr id="34" name="Text Box 14"/>
            <p:cNvSpPr txBox="1">
              <a:spLocks noChangeArrowheads="1"/>
            </p:cNvSpPr>
            <p:nvPr/>
          </p:nvSpPr>
          <p:spPr bwMode="auto">
            <a:xfrm>
              <a:off x="4113421" y="1981531"/>
              <a:ext cx="933517" cy="276981"/>
            </a:xfrm>
            <a:prstGeom prst="rect">
              <a:avLst/>
            </a:prstGeom>
            <a:noFill/>
            <a:ln w="9525">
              <a:noFill/>
              <a:miter lim="800000"/>
              <a:headEnd/>
              <a:tailEnd/>
            </a:ln>
          </p:spPr>
          <p:txBody>
            <a:bodyPr wrap="square" lIns="91422" tIns="45711" rIns="91422" bIns="45711">
              <a:spAutoFit/>
            </a:bodyPr>
            <a:lstStyle/>
            <a:p>
              <a:r>
                <a:rPr lang="en-US" sz="1200" dirty="0" smtClean="0">
                  <a:solidFill>
                    <a:schemeClr val="bg1"/>
                  </a:solidFill>
                  <a:latin typeface="Century Gothic"/>
                  <a:cs typeface="Century Gothic"/>
                </a:rPr>
                <a:t>Aircraft</a:t>
              </a:r>
              <a:endParaRPr lang="en-US" sz="1200" dirty="0">
                <a:solidFill>
                  <a:schemeClr val="bg1"/>
                </a:solidFill>
                <a:latin typeface="Century Gothic"/>
                <a:cs typeface="Century Gothic"/>
              </a:endParaRPr>
            </a:p>
          </p:txBody>
        </p:sp>
        <p:sp>
          <p:nvSpPr>
            <p:cNvPr id="35" name="Line 15"/>
            <p:cNvSpPr>
              <a:spLocks noChangeShapeType="1"/>
            </p:cNvSpPr>
            <p:nvPr/>
          </p:nvSpPr>
          <p:spPr bwMode="auto">
            <a:xfrm flipH="1">
              <a:off x="4235946" y="2229249"/>
              <a:ext cx="176440" cy="190034"/>
            </a:xfrm>
            <a:prstGeom prst="line">
              <a:avLst/>
            </a:prstGeom>
            <a:noFill/>
            <a:ln w="28575">
              <a:solidFill>
                <a:schemeClr val="bg1"/>
              </a:solidFill>
              <a:round/>
              <a:headEnd/>
              <a:tailEnd type="triangle" w="med" len="med"/>
            </a:ln>
          </p:spPr>
          <p:txBody>
            <a:bodyPr lIns="91422" tIns="45711" rIns="91422" bIns="45711"/>
            <a:lstStyle/>
            <a:p>
              <a:endParaRPr lang="en-US">
                <a:latin typeface="Century Gothic"/>
                <a:cs typeface="Century Gothic"/>
              </a:endParaRPr>
            </a:p>
          </p:txBody>
        </p:sp>
      </p:grpSp>
      <p:grpSp>
        <p:nvGrpSpPr>
          <p:cNvPr id="7" name="Group 57"/>
          <p:cNvGrpSpPr/>
          <p:nvPr/>
        </p:nvGrpSpPr>
        <p:grpSpPr>
          <a:xfrm>
            <a:off x="4990930" y="3931856"/>
            <a:ext cx="909559" cy="373527"/>
            <a:chOff x="4990930" y="4020756"/>
            <a:chExt cx="909559" cy="373527"/>
          </a:xfrm>
        </p:grpSpPr>
        <p:sp>
          <p:nvSpPr>
            <p:cNvPr id="39" name="Text Box 12"/>
            <p:cNvSpPr txBox="1">
              <a:spLocks noChangeArrowheads="1"/>
            </p:cNvSpPr>
            <p:nvPr/>
          </p:nvSpPr>
          <p:spPr bwMode="auto">
            <a:xfrm>
              <a:off x="4990930" y="4020756"/>
              <a:ext cx="909559" cy="276981"/>
            </a:xfrm>
            <a:prstGeom prst="rect">
              <a:avLst/>
            </a:prstGeom>
            <a:noFill/>
            <a:ln w="9525">
              <a:noFill/>
              <a:miter lim="800000"/>
              <a:headEnd/>
              <a:tailEnd/>
            </a:ln>
          </p:spPr>
          <p:txBody>
            <a:bodyPr wrap="square" lIns="91422" tIns="45711" rIns="91422" bIns="45711">
              <a:spAutoFit/>
            </a:bodyPr>
            <a:lstStyle/>
            <a:p>
              <a:r>
                <a:rPr lang="en-US" sz="1200" dirty="0" smtClean="0">
                  <a:solidFill>
                    <a:schemeClr val="bg1"/>
                  </a:solidFill>
                  <a:latin typeface="Century Gothic"/>
                  <a:cs typeface="Century Gothic"/>
                </a:rPr>
                <a:t>Boat 1</a:t>
              </a:r>
              <a:endParaRPr lang="en-US" sz="1200" dirty="0">
                <a:solidFill>
                  <a:schemeClr val="bg1"/>
                </a:solidFill>
                <a:latin typeface="Century Gothic"/>
                <a:cs typeface="Century Gothic"/>
              </a:endParaRPr>
            </a:p>
          </p:txBody>
        </p:sp>
        <p:sp>
          <p:nvSpPr>
            <p:cNvPr id="40" name="Line 15"/>
            <p:cNvSpPr>
              <a:spLocks noChangeShapeType="1"/>
            </p:cNvSpPr>
            <p:nvPr/>
          </p:nvSpPr>
          <p:spPr bwMode="auto">
            <a:xfrm>
              <a:off x="5595176" y="4238183"/>
              <a:ext cx="130695" cy="156100"/>
            </a:xfrm>
            <a:prstGeom prst="line">
              <a:avLst/>
            </a:prstGeom>
            <a:noFill/>
            <a:ln w="28575">
              <a:solidFill>
                <a:schemeClr val="bg1"/>
              </a:solidFill>
              <a:round/>
              <a:headEnd/>
              <a:tailEnd type="triangle" w="med" len="med"/>
            </a:ln>
          </p:spPr>
          <p:txBody>
            <a:bodyPr lIns="91422" tIns="45711" rIns="91422" bIns="45711"/>
            <a:lstStyle/>
            <a:p>
              <a:endParaRPr lang="en-US">
                <a:latin typeface="Century Gothic"/>
                <a:cs typeface="Century Gothic"/>
              </a:endParaRPr>
            </a:p>
          </p:txBody>
        </p:sp>
      </p:grpSp>
      <p:grpSp>
        <p:nvGrpSpPr>
          <p:cNvPr id="8" name="Group 56"/>
          <p:cNvGrpSpPr/>
          <p:nvPr/>
        </p:nvGrpSpPr>
        <p:grpSpPr>
          <a:xfrm>
            <a:off x="3935927" y="2945023"/>
            <a:ext cx="1358725" cy="444123"/>
            <a:chOff x="3935927" y="3033923"/>
            <a:chExt cx="1358725" cy="444123"/>
          </a:xfrm>
        </p:grpSpPr>
        <p:sp>
          <p:nvSpPr>
            <p:cNvPr id="43" name="Text Box 12"/>
            <p:cNvSpPr txBox="1">
              <a:spLocks noChangeArrowheads="1"/>
            </p:cNvSpPr>
            <p:nvPr/>
          </p:nvSpPr>
          <p:spPr bwMode="auto">
            <a:xfrm>
              <a:off x="3935927" y="3033923"/>
              <a:ext cx="1358725" cy="276981"/>
            </a:xfrm>
            <a:prstGeom prst="rect">
              <a:avLst/>
            </a:prstGeom>
            <a:noFill/>
            <a:ln w="9525">
              <a:noFill/>
              <a:miter lim="800000"/>
              <a:headEnd/>
              <a:tailEnd/>
            </a:ln>
          </p:spPr>
          <p:txBody>
            <a:bodyPr wrap="square" lIns="91422" tIns="45711" rIns="91422" bIns="45711">
              <a:spAutoFit/>
            </a:bodyPr>
            <a:lstStyle/>
            <a:p>
              <a:r>
                <a:rPr lang="en-US" sz="1200" dirty="0" smtClean="0">
                  <a:solidFill>
                    <a:schemeClr val="bg1"/>
                  </a:solidFill>
                  <a:latin typeface="Century Gothic"/>
                  <a:cs typeface="Century Gothic"/>
                </a:rPr>
                <a:t>60Hz Electricity</a:t>
              </a:r>
              <a:endParaRPr lang="en-US" sz="1200" dirty="0">
                <a:solidFill>
                  <a:schemeClr val="bg1"/>
                </a:solidFill>
                <a:latin typeface="Century Gothic"/>
                <a:cs typeface="Century Gothic"/>
              </a:endParaRPr>
            </a:p>
          </p:txBody>
        </p:sp>
        <p:sp>
          <p:nvSpPr>
            <p:cNvPr id="44" name="Line 15"/>
            <p:cNvSpPr>
              <a:spLocks noChangeShapeType="1"/>
            </p:cNvSpPr>
            <p:nvPr/>
          </p:nvSpPr>
          <p:spPr bwMode="auto">
            <a:xfrm>
              <a:off x="5046938" y="3321946"/>
              <a:ext cx="130695" cy="156100"/>
            </a:xfrm>
            <a:prstGeom prst="line">
              <a:avLst/>
            </a:prstGeom>
            <a:noFill/>
            <a:ln w="28575">
              <a:solidFill>
                <a:schemeClr val="bg1"/>
              </a:solidFill>
              <a:round/>
              <a:headEnd/>
              <a:tailEnd type="triangle" w="med" len="med"/>
            </a:ln>
          </p:spPr>
          <p:txBody>
            <a:bodyPr lIns="91422" tIns="45711" rIns="91422" bIns="45711"/>
            <a:lstStyle/>
            <a:p>
              <a:endParaRPr lang="en-US">
                <a:latin typeface="Century Gothic"/>
                <a:cs typeface="Century Gothic"/>
              </a:endParaRPr>
            </a:p>
          </p:txBody>
        </p:sp>
      </p:grpSp>
      <p:grpSp>
        <p:nvGrpSpPr>
          <p:cNvPr id="9" name="Group 58"/>
          <p:cNvGrpSpPr/>
          <p:nvPr/>
        </p:nvGrpSpPr>
        <p:grpSpPr>
          <a:xfrm>
            <a:off x="3911070" y="4554376"/>
            <a:ext cx="1135868" cy="391015"/>
            <a:chOff x="3911070" y="4643276"/>
            <a:chExt cx="1135868" cy="391015"/>
          </a:xfrm>
        </p:grpSpPr>
        <p:sp>
          <p:nvSpPr>
            <p:cNvPr id="45" name="Text Box 12"/>
            <p:cNvSpPr txBox="1">
              <a:spLocks noChangeArrowheads="1"/>
            </p:cNvSpPr>
            <p:nvPr/>
          </p:nvSpPr>
          <p:spPr bwMode="auto">
            <a:xfrm>
              <a:off x="3911070" y="4643276"/>
              <a:ext cx="1135868" cy="276981"/>
            </a:xfrm>
            <a:prstGeom prst="rect">
              <a:avLst/>
            </a:prstGeom>
            <a:noFill/>
            <a:ln w="9525">
              <a:noFill/>
              <a:miter lim="800000"/>
              <a:headEnd/>
              <a:tailEnd/>
            </a:ln>
          </p:spPr>
          <p:txBody>
            <a:bodyPr wrap="square" lIns="91422" tIns="45711" rIns="91422" bIns="45711">
              <a:spAutoFit/>
            </a:bodyPr>
            <a:lstStyle/>
            <a:p>
              <a:r>
                <a:rPr lang="en-US" sz="1200" dirty="0" smtClean="0">
                  <a:solidFill>
                    <a:schemeClr val="bg1"/>
                  </a:solidFill>
                  <a:latin typeface="Century Gothic"/>
                  <a:cs typeface="Century Gothic"/>
                </a:rPr>
                <a:t>Generator</a:t>
              </a:r>
              <a:endParaRPr lang="en-US" sz="1200" dirty="0">
                <a:solidFill>
                  <a:schemeClr val="bg1"/>
                </a:solidFill>
                <a:latin typeface="Century Gothic"/>
                <a:cs typeface="Century Gothic"/>
              </a:endParaRPr>
            </a:p>
          </p:txBody>
        </p:sp>
        <p:sp>
          <p:nvSpPr>
            <p:cNvPr id="46" name="Line 15"/>
            <p:cNvSpPr>
              <a:spLocks noChangeShapeType="1"/>
            </p:cNvSpPr>
            <p:nvPr/>
          </p:nvSpPr>
          <p:spPr bwMode="auto">
            <a:xfrm>
              <a:off x="4359506" y="4878191"/>
              <a:ext cx="130695" cy="156100"/>
            </a:xfrm>
            <a:prstGeom prst="line">
              <a:avLst/>
            </a:prstGeom>
            <a:noFill/>
            <a:ln w="28575">
              <a:solidFill>
                <a:schemeClr val="bg1"/>
              </a:solidFill>
              <a:round/>
              <a:headEnd/>
              <a:tailEnd type="triangle" w="med" len="med"/>
            </a:ln>
          </p:spPr>
          <p:txBody>
            <a:bodyPr lIns="91422" tIns="45711" rIns="91422" bIns="45711"/>
            <a:lstStyle/>
            <a:p>
              <a:endParaRPr lang="en-US">
                <a:latin typeface="Century Gothic"/>
                <a:cs typeface="Century Gothic"/>
              </a:endParaRPr>
            </a:p>
          </p:txBody>
        </p:sp>
      </p:grpSp>
      <p:grpSp>
        <p:nvGrpSpPr>
          <p:cNvPr id="10" name="Group 31"/>
          <p:cNvGrpSpPr/>
          <p:nvPr/>
        </p:nvGrpSpPr>
        <p:grpSpPr>
          <a:xfrm>
            <a:off x="573442" y="6078198"/>
            <a:ext cx="7312747" cy="369296"/>
            <a:chOff x="521684" y="6202822"/>
            <a:chExt cx="7312747" cy="369296"/>
          </a:xfrm>
        </p:grpSpPr>
        <p:grpSp>
          <p:nvGrpSpPr>
            <p:cNvPr id="11" name="Group 33"/>
            <p:cNvGrpSpPr/>
            <p:nvPr/>
          </p:nvGrpSpPr>
          <p:grpSpPr>
            <a:xfrm>
              <a:off x="521684" y="6202822"/>
              <a:ext cx="2856271" cy="369296"/>
              <a:chOff x="2089355" y="11078719"/>
              <a:chExt cx="5029200" cy="738588"/>
            </a:xfrm>
          </p:grpSpPr>
          <p:sp>
            <p:nvSpPr>
              <p:cNvPr id="90118" name="Text Box 9"/>
              <p:cNvSpPr txBox="1">
                <a:spLocks noChangeArrowheads="1"/>
              </p:cNvSpPr>
              <p:nvPr/>
            </p:nvSpPr>
            <p:spPr bwMode="auto">
              <a:xfrm>
                <a:off x="3256660" y="11078719"/>
                <a:ext cx="2115578" cy="738588"/>
              </a:xfrm>
              <a:prstGeom prst="rect">
                <a:avLst/>
              </a:prstGeom>
              <a:noFill/>
              <a:ln w="9525">
                <a:noFill/>
                <a:miter lim="800000"/>
                <a:headEnd/>
                <a:tailEnd/>
              </a:ln>
            </p:spPr>
            <p:txBody>
              <a:bodyPr wrap="none" lIns="182843" tIns="91422" rIns="182843" bIns="91422">
                <a:spAutoFit/>
              </a:bodyPr>
              <a:lstStyle/>
              <a:p>
                <a:r>
                  <a:rPr lang="en-US" sz="1200" dirty="0">
                    <a:latin typeface="Century Gothic"/>
                    <a:cs typeface="Century Gothic"/>
                  </a:rPr>
                  <a:t>45 seconds</a:t>
                </a:r>
              </a:p>
            </p:txBody>
          </p:sp>
          <p:cxnSp>
            <p:nvCxnSpPr>
              <p:cNvPr id="15" name="Straight Arrow Connector 14"/>
              <p:cNvCxnSpPr/>
              <p:nvPr/>
            </p:nvCxnSpPr>
            <p:spPr>
              <a:xfrm>
                <a:off x="5131978" y="11503742"/>
                <a:ext cx="1986577" cy="8092"/>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089355" y="11508658"/>
                <a:ext cx="1371600" cy="3176"/>
              </a:xfrm>
              <a:prstGeom prst="straightConnector1">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31" name="Straight Arrow Connector 30"/>
            <p:cNvCxnSpPr/>
            <p:nvPr/>
          </p:nvCxnSpPr>
          <p:spPr>
            <a:xfrm flipV="1">
              <a:off x="4557196" y="6409823"/>
              <a:ext cx="3277235" cy="6096"/>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ext Box 9"/>
            <p:cNvSpPr txBox="1">
              <a:spLocks noChangeArrowheads="1"/>
            </p:cNvSpPr>
            <p:nvPr/>
          </p:nvSpPr>
          <p:spPr bwMode="auto">
            <a:xfrm>
              <a:off x="5730103" y="6303604"/>
              <a:ext cx="887007" cy="184666"/>
            </a:xfrm>
            <a:prstGeom prst="rect">
              <a:avLst/>
            </a:prstGeom>
            <a:solidFill>
              <a:schemeClr val="bg1"/>
            </a:solidFill>
            <a:ln w="9525">
              <a:noFill/>
              <a:miter lim="800000"/>
              <a:headEnd/>
              <a:tailEnd/>
            </a:ln>
          </p:spPr>
          <p:txBody>
            <a:bodyPr wrap="none" lIns="91440" tIns="0" rIns="91440" bIns="0">
              <a:spAutoFit/>
            </a:bodyPr>
            <a:lstStyle/>
            <a:p>
              <a:r>
                <a:rPr lang="en-US" sz="1200" dirty="0" smtClean="0">
                  <a:latin typeface="Century Gothic"/>
                  <a:cs typeface="Century Gothic"/>
                </a:rPr>
                <a:t>5 minutes</a:t>
              </a:r>
              <a:endParaRPr lang="en-US" sz="1200" dirty="0">
                <a:latin typeface="Century Gothic"/>
                <a:cs typeface="Century Gothic"/>
              </a:endParaRPr>
            </a:p>
          </p:txBody>
        </p:sp>
      </p:grpSp>
      <p:grpSp>
        <p:nvGrpSpPr>
          <p:cNvPr id="12" name="Group 59"/>
          <p:cNvGrpSpPr/>
          <p:nvPr/>
        </p:nvGrpSpPr>
        <p:grpSpPr>
          <a:xfrm>
            <a:off x="4257445" y="5531542"/>
            <a:ext cx="971159" cy="276981"/>
            <a:chOff x="4162559" y="5568686"/>
            <a:chExt cx="971159" cy="276981"/>
          </a:xfrm>
        </p:grpSpPr>
        <p:sp>
          <p:nvSpPr>
            <p:cNvPr id="36" name="Text Box 12"/>
            <p:cNvSpPr txBox="1">
              <a:spLocks noChangeArrowheads="1"/>
            </p:cNvSpPr>
            <p:nvPr/>
          </p:nvSpPr>
          <p:spPr bwMode="auto">
            <a:xfrm>
              <a:off x="4162559" y="5568686"/>
              <a:ext cx="868957" cy="276981"/>
            </a:xfrm>
            <a:prstGeom prst="rect">
              <a:avLst/>
            </a:prstGeom>
            <a:noFill/>
            <a:ln w="9525">
              <a:noFill/>
              <a:miter lim="800000"/>
              <a:headEnd/>
              <a:tailEnd/>
            </a:ln>
          </p:spPr>
          <p:txBody>
            <a:bodyPr wrap="square" lIns="91422" tIns="45711" rIns="91422" bIns="45711">
              <a:spAutoFit/>
            </a:bodyPr>
            <a:lstStyle/>
            <a:p>
              <a:r>
                <a:rPr lang="en-US" sz="1200" b="1" dirty="0" smtClean="0">
                  <a:solidFill>
                    <a:schemeClr val="bg1"/>
                  </a:solidFill>
                  <a:latin typeface="Century Gothic"/>
                  <a:cs typeface="Century Gothic"/>
                </a:rPr>
                <a:t>Boat 2</a:t>
              </a:r>
              <a:endParaRPr lang="en-US" sz="1200" b="1" dirty="0">
                <a:solidFill>
                  <a:schemeClr val="bg1"/>
                </a:solidFill>
                <a:latin typeface="Century Gothic"/>
                <a:cs typeface="Century Gothic"/>
              </a:endParaRPr>
            </a:p>
          </p:txBody>
        </p:sp>
        <p:sp>
          <p:nvSpPr>
            <p:cNvPr id="37" name="Line 15"/>
            <p:cNvSpPr>
              <a:spLocks noChangeShapeType="1"/>
            </p:cNvSpPr>
            <p:nvPr/>
          </p:nvSpPr>
          <p:spPr bwMode="auto">
            <a:xfrm flipV="1">
              <a:off x="4972784" y="5578106"/>
              <a:ext cx="160934" cy="175564"/>
            </a:xfrm>
            <a:prstGeom prst="line">
              <a:avLst/>
            </a:prstGeom>
            <a:noFill/>
            <a:ln w="28575">
              <a:solidFill>
                <a:schemeClr val="bg1"/>
              </a:solidFill>
              <a:round/>
              <a:headEnd/>
              <a:tailEnd type="triangle" w="med" len="med"/>
            </a:ln>
          </p:spPr>
          <p:txBody>
            <a:bodyPr lIns="91422" tIns="45711" rIns="91422" bIns="45711"/>
            <a:lstStyle/>
            <a:p>
              <a:endParaRPr lang="en-US">
                <a:latin typeface="Century Gothic"/>
                <a:cs typeface="Century Gothic"/>
              </a:endParaRPr>
            </a:p>
          </p:txBody>
        </p:sp>
      </p:grpSp>
      <p:grpSp>
        <p:nvGrpSpPr>
          <p:cNvPr id="13" name="Group 53"/>
          <p:cNvGrpSpPr/>
          <p:nvPr/>
        </p:nvGrpSpPr>
        <p:grpSpPr>
          <a:xfrm>
            <a:off x="283403" y="2192090"/>
            <a:ext cx="1871848" cy="1685592"/>
            <a:chOff x="283403" y="2280990"/>
            <a:chExt cx="1871848" cy="1685592"/>
          </a:xfrm>
        </p:grpSpPr>
        <p:sp>
          <p:nvSpPr>
            <p:cNvPr id="47" name="TextBox 46"/>
            <p:cNvSpPr txBox="1"/>
            <p:nvPr/>
          </p:nvSpPr>
          <p:spPr>
            <a:xfrm rot="16200000">
              <a:off x="-67975" y="2632368"/>
              <a:ext cx="979755" cy="276999"/>
            </a:xfrm>
            <a:prstGeom prst="rect">
              <a:avLst/>
            </a:prstGeom>
            <a:noFill/>
          </p:spPr>
          <p:txBody>
            <a:bodyPr wrap="none" rtlCol="0">
              <a:spAutoFit/>
            </a:bodyPr>
            <a:lstStyle/>
            <a:p>
              <a:r>
                <a:rPr lang="en-US" sz="1200" dirty="0" smtClean="0">
                  <a:latin typeface="Century Gothic"/>
                  <a:cs typeface="Century Gothic"/>
                </a:rPr>
                <a:t>Frequency</a:t>
              </a:r>
              <a:endParaRPr lang="en-US" sz="1200" dirty="0">
                <a:latin typeface="Century Gothic"/>
                <a:cs typeface="Century Gothic"/>
              </a:endParaRPr>
            </a:p>
          </p:txBody>
        </p:sp>
        <p:sp>
          <p:nvSpPr>
            <p:cNvPr id="51" name="TextBox 50"/>
            <p:cNvSpPr txBox="1"/>
            <p:nvPr/>
          </p:nvSpPr>
          <p:spPr>
            <a:xfrm>
              <a:off x="1625163" y="3689583"/>
              <a:ext cx="530088" cy="276999"/>
            </a:xfrm>
            <a:prstGeom prst="rect">
              <a:avLst/>
            </a:prstGeom>
            <a:noFill/>
          </p:spPr>
          <p:txBody>
            <a:bodyPr wrap="none" rtlCol="0">
              <a:spAutoFit/>
            </a:bodyPr>
            <a:lstStyle/>
            <a:p>
              <a:r>
                <a:rPr lang="en-US" sz="1200" dirty="0" smtClean="0">
                  <a:latin typeface="Century Gothic"/>
                  <a:cs typeface="Century Gothic"/>
                </a:rPr>
                <a:t>Time</a:t>
              </a:r>
              <a:endParaRPr lang="en-US" sz="1200" dirty="0">
                <a:latin typeface="Century Gothic"/>
                <a:cs typeface="Century Gothic"/>
              </a:endParaRPr>
            </a:p>
          </p:txBody>
        </p:sp>
      </p:grpSp>
      <p:sp>
        <p:nvSpPr>
          <p:cNvPr id="53" name="Title 1"/>
          <p:cNvSpPr txBox="1">
            <a:spLocks/>
          </p:cNvSpPr>
          <p:nvPr/>
        </p:nvSpPr>
        <p:spPr>
          <a:xfrm>
            <a:off x="67020" y="6405563"/>
            <a:ext cx="6350000" cy="47627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kern="1200" cap="all" spc="300">
                <a:solidFill>
                  <a:srgbClr val="002D56"/>
                </a:solidFill>
                <a:latin typeface="Century Gothic"/>
                <a:ea typeface="+mj-ea"/>
                <a:cs typeface="Century Gothic"/>
              </a:defRPr>
            </a:lvl1pPr>
          </a:lstStyle>
          <a:p>
            <a:r>
              <a:rPr lang="en-US" sz="1100" dirty="0" smtClean="0">
                <a:solidFill>
                  <a:schemeClr val="bg1"/>
                </a:solidFill>
              </a:rPr>
              <a:t>quantum Technology Sciences | Classifiers</a:t>
            </a:r>
            <a:endParaRPr lang="en-US" sz="1100" dirty="0">
              <a:solidFill>
                <a:schemeClr val="bg1"/>
              </a:solidFill>
            </a:endParaRPr>
          </a:p>
        </p:txBody>
      </p:sp>
    </p:spTree>
    <p:extLst>
      <p:ext uri="{BB962C8B-B14F-4D97-AF65-F5344CB8AC3E}">
        <p14:creationId xmlns:p14="http://schemas.microsoft.com/office/powerpoint/2010/main" val="27179387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Gunshot information</a:t>
            </a:r>
            <a:endParaRPr lang="en-US" dirty="0"/>
          </a:p>
        </p:txBody>
      </p:sp>
      <p:sp>
        <p:nvSpPr>
          <p:cNvPr id="6" name="Slide Number Placeholder 5"/>
          <p:cNvSpPr>
            <a:spLocks noGrp="1"/>
          </p:cNvSpPr>
          <p:nvPr>
            <p:ph type="sldNum" sz="quarter" idx="12"/>
          </p:nvPr>
        </p:nvSpPr>
        <p:spPr/>
        <p:txBody>
          <a:bodyPr/>
          <a:lstStyle/>
          <a:p>
            <a:r>
              <a:rPr lang="en-US" dirty="0" smtClean="0"/>
              <a:t>  Page </a:t>
            </a:r>
            <a:fld id="{F55021E3-973F-0046-9F1E-1D102E532D0A}" type="slidenum">
              <a:rPr lang="en-US" smtClean="0"/>
              <a:pPr/>
              <a:t>11</a:t>
            </a:fld>
            <a:endParaRPr lang="en-US" dirty="0"/>
          </a:p>
        </p:txBody>
      </p:sp>
      <p:pic>
        <p:nvPicPr>
          <p:cNvPr id="4" name="Picture 3" descr="20141015_pipeline1_308_hit_spectrogram.jpeg"/>
          <p:cNvPicPr>
            <a:picLocks noChangeAspect="1"/>
          </p:cNvPicPr>
          <p:nvPr/>
        </p:nvPicPr>
        <p:blipFill>
          <a:blip r:embed="rId3"/>
          <a:stretch>
            <a:fillRect/>
          </a:stretch>
        </p:blipFill>
        <p:spPr>
          <a:xfrm>
            <a:off x="188259" y="992094"/>
            <a:ext cx="8677835" cy="5414682"/>
          </a:xfrm>
          <a:prstGeom prst="rect">
            <a:avLst/>
          </a:prstGeom>
        </p:spPr>
      </p:pic>
      <p:sp>
        <p:nvSpPr>
          <p:cNvPr id="5" name="TextBox 4"/>
          <p:cNvSpPr txBox="1"/>
          <p:nvPr/>
        </p:nvSpPr>
        <p:spPr>
          <a:xfrm>
            <a:off x="1262742" y="2714170"/>
            <a:ext cx="1038581" cy="600164"/>
          </a:xfrm>
          <a:prstGeom prst="rect">
            <a:avLst/>
          </a:prstGeom>
          <a:noFill/>
        </p:spPr>
        <p:txBody>
          <a:bodyPr wrap="square" rtlCol="0">
            <a:spAutoFit/>
          </a:bodyPr>
          <a:lstStyle/>
          <a:p>
            <a:pPr algn="r"/>
            <a:r>
              <a:rPr lang="en-US" sz="1100" b="1" dirty="0" smtClean="0">
                <a:solidFill>
                  <a:schemeClr val="bg1"/>
                </a:solidFill>
              </a:rPr>
              <a:t>N-wave</a:t>
            </a:r>
            <a:r>
              <a:rPr lang="en-US" sz="1100" dirty="0" smtClean="0">
                <a:solidFill>
                  <a:schemeClr val="bg1"/>
                </a:solidFill>
              </a:rPr>
              <a:t> or Shockwave of passing bullet</a:t>
            </a:r>
            <a:endParaRPr lang="en-US" sz="1100" dirty="0">
              <a:solidFill>
                <a:schemeClr val="bg1"/>
              </a:solidFill>
            </a:endParaRPr>
          </a:p>
        </p:txBody>
      </p:sp>
      <p:sp>
        <p:nvSpPr>
          <p:cNvPr id="7" name="TextBox 6"/>
          <p:cNvSpPr txBox="1"/>
          <p:nvPr/>
        </p:nvSpPr>
        <p:spPr>
          <a:xfrm>
            <a:off x="3084285" y="2852056"/>
            <a:ext cx="1038581" cy="261610"/>
          </a:xfrm>
          <a:prstGeom prst="rect">
            <a:avLst/>
          </a:prstGeom>
          <a:noFill/>
        </p:spPr>
        <p:txBody>
          <a:bodyPr wrap="square" rtlCol="0">
            <a:spAutoFit/>
          </a:bodyPr>
          <a:lstStyle/>
          <a:p>
            <a:pPr algn="r"/>
            <a:r>
              <a:rPr lang="en-US" sz="1100" dirty="0" smtClean="0">
                <a:solidFill>
                  <a:schemeClr val="bg1"/>
                </a:solidFill>
              </a:rPr>
              <a:t>Muzzle Blast</a:t>
            </a:r>
            <a:endParaRPr lang="en-US" sz="1100" dirty="0">
              <a:solidFill>
                <a:schemeClr val="bg1"/>
              </a:solidFill>
            </a:endParaRPr>
          </a:p>
        </p:txBody>
      </p:sp>
      <p:sp>
        <p:nvSpPr>
          <p:cNvPr id="8" name="TextBox 7"/>
          <p:cNvSpPr txBox="1"/>
          <p:nvPr/>
        </p:nvSpPr>
        <p:spPr>
          <a:xfrm>
            <a:off x="6183085" y="3737427"/>
            <a:ext cx="1038581" cy="261610"/>
          </a:xfrm>
          <a:prstGeom prst="rect">
            <a:avLst/>
          </a:prstGeom>
          <a:noFill/>
        </p:spPr>
        <p:txBody>
          <a:bodyPr wrap="square" rtlCol="0">
            <a:spAutoFit/>
          </a:bodyPr>
          <a:lstStyle/>
          <a:p>
            <a:pPr algn="r"/>
            <a:r>
              <a:rPr lang="en-US" sz="1100" dirty="0" smtClean="0">
                <a:solidFill>
                  <a:schemeClr val="bg1"/>
                </a:solidFill>
              </a:rPr>
              <a:t>Target Impact</a:t>
            </a:r>
            <a:endParaRPr lang="en-US" sz="1100" dirty="0">
              <a:solidFill>
                <a:schemeClr val="bg1"/>
              </a:solidFill>
            </a:endParaRPr>
          </a:p>
        </p:txBody>
      </p:sp>
      <p:sp>
        <p:nvSpPr>
          <p:cNvPr id="9" name="Title 1"/>
          <p:cNvSpPr txBox="1">
            <a:spLocks/>
          </p:cNvSpPr>
          <p:nvPr/>
        </p:nvSpPr>
        <p:spPr>
          <a:xfrm>
            <a:off x="67020" y="6405563"/>
            <a:ext cx="6350000" cy="47627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kern="1200" cap="all" spc="300">
                <a:solidFill>
                  <a:srgbClr val="002D56"/>
                </a:solidFill>
                <a:latin typeface="Century Gothic"/>
                <a:ea typeface="+mj-ea"/>
                <a:cs typeface="Century Gothic"/>
              </a:defRPr>
            </a:lvl1pPr>
          </a:lstStyle>
          <a:p>
            <a:r>
              <a:rPr lang="en-US" sz="1100" dirty="0" smtClean="0">
                <a:solidFill>
                  <a:schemeClr val="bg1"/>
                </a:solidFill>
              </a:rPr>
              <a:t>quantum Technology Sciences | Classifiers</a:t>
            </a:r>
            <a:endParaRPr lang="en-US" sz="1100" dirty="0">
              <a:solidFill>
                <a:schemeClr val="bg1"/>
              </a:solidFill>
            </a:endParaRPr>
          </a:p>
        </p:txBody>
      </p:sp>
    </p:spTree>
    <p:extLst>
      <p:ext uri="{BB962C8B-B14F-4D97-AF65-F5344CB8AC3E}">
        <p14:creationId xmlns:p14="http://schemas.microsoft.com/office/powerpoint/2010/main" val="11163074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Energy from Power lines</a:t>
            </a:r>
            <a:endParaRPr lang="en-US" dirty="0"/>
          </a:p>
        </p:txBody>
      </p:sp>
      <p:sp>
        <p:nvSpPr>
          <p:cNvPr id="4" name="Title 1"/>
          <p:cNvSpPr txBox="1">
            <a:spLocks/>
          </p:cNvSpPr>
          <p:nvPr/>
        </p:nvSpPr>
        <p:spPr>
          <a:xfrm>
            <a:off x="67020" y="6405563"/>
            <a:ext cx="6350000" cy="47627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kern="1200" cap="all" spc="300">
                <a:solidFill>
                  <a:srgbClr val="002D56"/>
                </a:solidFill>
                <a:latin typeface="Century Gothic"/>
                <a:ea typeface="+mj-ea"/>
                <a:cs typeface="Century Gothic"/>
              </a:defRPr>
            </a:lvl1pPr>
          </a:lstStyle>
          <a:p>
            <a:r>
              <a:rPr lang="en-US" sz="1100" dirty="0" smtClean="0">
                <a:solidFill>
                  <a:schemeClr val="bg1"/>
                </a:solidFill>
              </a:rPr>
              <a:t>Proprietary: quantum Technology Sciences</a:t>
            </a:r>
            <a:endParaRPr lang="en-US" sz="1100" dirty="0">
              <a:solidFill>
                <a:schemeClr val="bg1"/>
              </a:solidFill>
            </a:endParaRPr>
          </a:p>
        </p:txBody>
      </p:sp>
      <p:pic>
        <p:nvPicPr>
          <p:cNvPr id="5" name="Picture 4" descr="N25_raw.png"/>
          <p:cNvPicPr>
            <a:picLocks noChangeAspect="1"/>
          </p:cNvPicPr>
          <p:nvPr/>
        </p:nvPicPr>
        <p:blipFill>
          <a:blip r:embed="rId3" cstate="screen"/>
          <a:srcRect/>
          <a:stretch>
            <a:fillRect/>
          </a:stretch>
        </p:blipFill>
        <p:spPr>
          <a:xfrm>
            <a:off x="152400" y="2272836"/>
            <a:ext cx="8839200" cy="4038600"/>
          </a:xfrm>
          <a:prstGeom prst="rect">
            <a:avLst/>
          </a:prstGeom>
        </p:spPr>
      </p:pic>
      <p:sp>
        <p:nvSpPr>
          <p:cNvPr id="7" name="Slide Number Placeholder 5"/>
          <p:cNvSpPr>
            <a:spLocks noGrp="1"/>
          </p:cNvSpPr>
          <p:nvPr>
            <p:ph type="sldNum" sz="quarter" idx="12"/>
          </p:nvPr>
        </p:nvSpPr>
        <p:spPr>
          <a:xfrm>
            <a:off x="6553200" y="5962186"/>
            <a:ext cx="2133600" cy="365125"/>
          </a:xfrm>
        </p:spPr>
        <p:txBody>
          <a:bodyPr/>
          <a:lstStyle/>
          <a:p>
            <a:fld id="{7327649C-603E-4D7F-A83E-CA18B6EBB82A}" type="slidenum">
              <a:rPr lang="en-US" smtClean="0"/>
              <a:pPr/>
              <a:t>12</a:t>
            </a:fld>
            <a:endParaRPr lang="en-US"/>
          </a:p>
        </p:txBody>
      </p:sp>
      <p:sp>
        <p:nvSpPr>
          <p:cNvPr id="8" name="TextBox 7"/>
          <p:cNvSpPr txBox="1"/>
          <p:nvPr/>
        </p:nvSpPr>
        <p:spPr>
          <a:xfrm>
            <a:off x="1905000" y="2272836"/>
            <a:ext cx="854721" cy="246221"/>
          </a:xfrm>
          <a:prstGeom prst="rect">
            <a:avLst/>
          </a:prstGeom>
          <a:noFill/>
        </p:spPr>
        <p:txBody>
          <a:bodyPr wrap="none" rtlCol="0">
            <a:spAutoFit/>
          </a:bodyPr>
          <a:lstStyle/>
          <a:p>
            <a:r>
              <a:rPr lang="en-US" sz="1000" dirty="0" smtClean="0"/>
              <a:t>4:00pm local</a:t>
            </a:r>
            <a:endParaRPr lang="en-US" sz="1000" dirty="0"/>
          </a:p>
        </p:txBody>
      </p:sp>
      <p:sp>
        <p:nvSpPr>
          <p:cNvPr id="9" name="TextBox 8"/>
          <p:cNvSpPr txBox="1"/>
          <p:nvPr/>
        </p:nvSpPr>
        <p:spPr>
          <a:xfrm>
            <a:off x="4572000" y="2501436"/>
            <a:ext cx="651140" cy="246221"/>
          </a:xfrm>
          <a:prstGeom prst="rect">
            <a:avLst/>
          </a:prstGeom>
          <a:noFill/>
        </p:spPr>
        <p:txBody>
          <a:bodyPr wrap="none" rtlCol="0">
            <a:spAutoFit/>
          </a:bodyPr>
          <a:lstStyle/>
          <a:p>
            <a:r>
              <a:rPr lang="en-US" sz="1000" dirty="0" smtClean="0"/>
              <a:t>midnight</a:t>
            </a:r>
            <a:endParaRPr lang="en-US" sz="1000" dirty="0"/>
          </a:p>
        </p:txBody>
      </p:sp>
      <p:sp>
        <p:nvSpPr>
          <p:cNvPr id="10" name="TextBox 9"/>
          <p:cNvSpPr txBox="1"/>
          <p:nvPr/>
        </p:nvSpPr>
        <p:spPr>
          <a:xfrm>
            <a:off x="7620000" y="2653836"/>
            <a:ext cx="877163" cy="246221"/>
          </a:xfrm>
          <a:prstGeom prst="rect">
            <a:avLst/>
          </a:prstGeom>
          <a:noFill/>
        </p:spPr>
        <p:txBody>
          <a:bodyPr wrap="none" rtlCol="0">
            <a:spAutoFit/>
          </a:bodyPr>
          <a:lstStyle/>
          <a:p>
            <a:r>
              <a:rPr lang="en-US" sz="1000" dirty="0" smtClean="0"/>
              <a:t>8:00 am local</a:t>
            </a:r>
            <a:endParaRPr lang="en-US" sz="1000" dirty="0"/>
          </a:p>
        </p:txBody>
      </p:sp>
      <p:sp>
        <p:nvSpPr>
          <p:cNvPr id="11" name="TextBox 10"/>
          <p:cNvSpPr txBox="1"/>
          <p:nvPr/>
        </p:nvSpPr>
        <p:spPr>
          <a:xfrm>
            <a:off x="2515839" y="1243096"/>
            <a:ext cx="4112322" cy="584776"/>
          </a:xfrm>
          <a:prstGeom prst="rect">
            <a:avLst/>
          </a:prstGeom>
          <a:solidFill>
            <a:schemeClr val="accent5">
              <a:lumMod val="20000"/>
              <a:lumOff val="80000"/>
            </a:schemeClr>
          </a:solidFill>
          <a:ln>
            <a:solidFill>
              <a:srgbClr val="7F7F7F"/>
            </a:solidFill>
          </a:ln>
        </p:spPr>
        <p:txBody>
          <a:bodyPr wrap="square" rtlCol="0" anchor="ctr" anchorCtr="0">
            <a:spAutoFit/>
          </a:bodyPr>
          <a:lstStyle/>
          <a:p>
            <a:pPr algn="ctr"/>
            <a:r>
              <a:rPr lang="en-US" sz="1600" dirty="0" smtClean="0">
                <a:solidFill>
                  <a:schemeClr val="tx1">
                    <a:lumMod val="50000"/>
                    <a:lumOff val="50000"/>
                  </a:schemeClr>
                </a:solidFill>
                <a:latin typeface="Century Gothic"/>
                <a:cs typeface="Century Gothic"/>
              </a:rPr>
              <a:t>This is signal from the 500 kV lines as recorded on a Vector QM-100 system</a:t>
            </a:r>
            <a:endParaRPr lang="en-US" sz="1600" dirty="0">
              <a:solidFill>
                <a:schemeClr val="tx1">
                  <a:lumMod val="50000"/>
                  <a:lumOff val="50000"/>
                </a:schemeClr>
              </a:solidFill>
              <a:latin typeface="Century Gothic"/>
              <a:cs typeface="Century Gothic"/>
            </a:endParaRPr>
          </a:p>
        </p:txBody>
      </p:sp>
      <p:sp>
        <p:nvSpPr>
          <p:cNvPr id="12" name="TextBox 11"/>
          <p:cNvSpPr txBox="1"/>
          <p:nvPr/>
        </p:nvSpPr>
        <p:spPr>
          <a:xfrm>
            <a:off x="2515839" y="4702102"/>
            <a:ext cx="4112322" cy="507831"/>
          </a:xfrm>
          <a:prstGeom prst="rect">
            <a:avLst/>
          </a:prstGeom>
          <a:solidFill>
            <a:schemeClr val="accent5">
              <a:lumMod val="20000"/>
              <a:lumOff val="80000"/>
            </a:schemeClr>
          </a:solidFill>
          <a:ln>
            <a:solidFill>
              <a:srgbClr val="7F7F7F"/>
            </a:solidFill>
          </a:ln>
        </p:spPr>
        <p:txBody>
          <a:bodyPr wrap="square" rtlCol="0" anchor="ctr" anchorCtr="0">
            <a:spAutoFit/>
          </a:bodyPr>
          <a:lstStyle/>
          <a:p>
            <a:pPr algn="ctr"/>
            <a:r>
              <a:rPr lang="en-US" sz="1600" dirty="0" smtClean="0">
                <a:solidFill>
                  <a:schemeClr val="tx1">
                    <a:lumMod val="50000"/>
                    <a:lumOff val="50000"/>
                  </a:schemeClr>
                </a:solidFill>
                <a:latin typeface="Century Gothic"/>
                <a:cs typeface="Century Gothic"/>
              </a:rPr>
              <a:t>24 Hour Period, Raw Data</a:t>
            </a:r>
            <a:br>
              <a:rPr lang="en-US" sz="1600" dirty="0" smtClean="0">
                <a:solidFill>
                  <a:schemeClr val="tx1">
                    <a:lumMod val="50000"/>
                    <a:lumOff val="50000"/>
                  </a:schemeClr>
                </a:solidFill>
                <a:latin typeface="Century Gothic"/>
                <a:cs typeface="Century Gothic"/>
              </a:rPr>
            </a:br>
            <a:r>
              <a:rPr lang="en-US" sz="1100" dirty="0" smtClean="0">
                <a:solidFill>
                  <a:schemeClr val="tx1">
                    <a:lumMod val="50000"/>
                    <a:lumOff val="50000"/>
                  </a:schemeClr>
                </a:solidFill>
                <a:latin typeface="Century Gothic"/>
                <a:cs typeface="Century Gothic"/>
              </a:rPr>
              <a:t>(combination of mechanical/electromagnetic)</a:t>
            </a:r>
            <a:endParaRPr lang="en-US" sz="1100" dirty="0">
              <a:solidFill>
                <a:schemeClr val="tx1">
                  <a:lumMod val="50000"/>
                  <a:lumOff val="50000"/>
                </a:schemeClr>
              </a:solidFill>
              <a:latin typeface="Century Gothic"/>
              <a:cs typeface="Century Gothic"/>
            </a:endParaRPr>
          </a:p>
        </p:txBody>
      </p:sp>
      <p:sp>
        <p:nvSpPr>
          <p:cNvPr id="14"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6336D12-5B7C-1A49-B59B-1001D96A5291}" type="slidenum">
              <a:rPr lang="en-US" smtClean="0"/>
              <a:pPr/>
              <a:t>12</a:t>
            </a:fld>
            <a:endParaRPr lang="en-US" dirty="0"/>
          </a:p>
        </p:txBody>
      </p:sp>
    </p:spTree>
    <p:extLst>
      <p:ext uri="{BB962C8B-B14F-4D97-AF65-F5344CB8AC3E}">
        <p14:creationId xmlns:p14="http://schemas.microsoft.com/office/powerpoint/2010/main" val="14657863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6-03-21 at 2.40.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3227" y="1257376"/>
            <a:ext cx="5260773" cy="4889424"/>
          </a:xfrm>
          <a:prstGeom prst="rect">
            <a:avLst/>
          </a:prstGeom>
        </p:spPr>
      </p:pic>
      <p:sp>
        <p:nvSpPr>
          <p:cNvPr id="2" name="Title 1"/>
          <p:cNvSpPr>
            <a:spLocks noGrp="1"/>
          </p:cNvSpPr>
          <p:nvPr>
            <p:ph type="title"/>
          </p:nvPr>
        </p:nvSpPr>
        <p:spPr/>
        <p:txBody>
          <a:bodyPr/>
          <a:lstStyle/>
          <a:p>
            <a:r>
              <a:rPr lang="en-US" dirty="0" smtClean="0"/>
              <a:t>Unifying Operations &amp; Security</a:t>
            </a:r>
            <a:endParaRPr lang="en-US" dirty="0"/>
          </a:p>
        </p:txBody>
      </p:sp>
      <p:sp>
        <p:nvSpPr>
          <p:cNvPr id="7" name="Content Placeholder 6"/>
          <p:cNvSpPr>
            <a:spLocks noGrp="1"/>
          </p:cNvSpPr>
          <p:nvPr>
            <p:ph sz="half" idx="1"/>
          </p:nvPr>
        </p:nvSpPr>
        <p:spPr/>
        <p:txBody>
          <a:bodyPr>
            <a:normAutofit fontScale="85000" lnSpcReduction="10000"/>
          </a:bodyPr>
          <a:lstStyle/>
          <a:p>
            <a:pPr marL="0" indent="0">
              <a:buNone/>
            </a:pPr>
            <a:r>
              <a:rPr lang="en-US" dirty="0" smtClean="0"/>
              <a:t>Operational Efficiency</a:t>
            </a:r>
          </a:p>
          <a:p>
            <a:r>
              <a:rPr lang="en-US" dirty="0" smtClean="0"/>
              <a:t>Scheduling &amp; reporting</a:t>
            </a:r>
          </a:p>
          <a:p>
            <a:r>
              <a:rPr lang="en-US" dirty="0" smtClean="0"/>
              <a:t>Improve efficiency</a:t>
            </a:r>
          </a:p>
          <a:p>
            <a:endParaRPr lang="en-US" dirty="0" smtClean="0"/>
          </a:p>
          <a:p>
            <a:pPr marL="0" indent="0">
              <a:buNone/>
            </a:pPr>
            <a:r>
              <a:rPr lang="en-US" dirty="0" smtClean="0"/>
              <a:t>Security Posture</a:t>
            </a:r>
          </a:p>
          <a:p>
            <a:r>
              <a:rPr lang="en-US" dirty="0" smtClean="0"/>
              <a:t>Situational awareness</a:t>
            </a:r>
          </a:p>
          <a:p>
            <a:r>
              <a:rPr lang="en-US" dirty="0" smtClean="0"/>
              <a:t>One step ahead</a:t>
            </a:r>
          </a:p>
          <a:p>
            <a:endParaRPr lang="en-US" dirty="0" smtClean="0"/>
          </a:p>
          <a:p>
            <a:pPr marL="0" indent="0">
              <a:buNone/>
            </a:pPr>
            <a:r>
              <a:rPr lang="en-US" dirty="0" smtClean="0"/>
              <a:t>Mitigate Risk</a:t>
            </a:r>
          </a:p>
          <a:p>
            <a:r>
              <a:rPr lang="en-US" dirty="0" smtClean="0"/>
              <a:t>Meeting compliance</a:t>
            </a:r>
          </a:p>
          <a:p>
            <a:r>
              <a:rPr lang="en-US" dirty="0" smtClean="0"/>
              <a:t>Constrain costs/losses</a:t>
            </a:r>
            <a:endParaRPr lang="en-US" dirty="0"/>
          </a:p>
        </p:txBody>
      </p:sp>
    </p:spTree>
    <p:extLst>
      <p:ext uri="{BB962C8B-B14F-4D97-AF65-F5344CB8AC3E}">
        <p14:creationId xmlns:p14="http://schemas.microsoft.com/office/powerpoint/2010/main" val="41016355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680" y="2094865"/>
            <a:ext cx="8676640" cy="1470025"/>
          </a:xfrm>
        </p:spPr>
        <p:txBody>
          <a:bodyPr/>
          <a:lstStyle/>
          <a:p>
            <a:r>
              <a:rPr lang="en-US" b="1" dirty="0" smtClean="0"/>
              <a:t>Vector Series</a:t>
            </a:r>
            <a:br>
              <a:rPr lang="en-US" b="1" dirty="0" smtClean="0"/>
            </a:br>
            <a:r>
              <a:rPr lang="en-US" dirty="0" smtClean="0">
                <a:solidFill>
                  <a:srgbClr val="00B5CC"/>
                </a:solidFill>
              </a:rPr>
              <a:t>Security &amp; Operations Events Viewed in Context</a:t>
            </a:r>
            <a:endParaRPr lang="en-US" dirty="0">
              <a:solidFill>
                <a:srgbClr val="00B5CC"/>
              </a:solidFill>
            </a:endParaRPr>
          </a:p>
        </p:txBody>
      </p:sp>
      <p:sp>
        <p:nvSpPr>
          <p:cNvPr id="4" name="Subtitle 3"/>
          <p:cNvSpPr>
            <a:spLocks noGrp="1"/>
          </p:cNvSpPr>
          <p:nvPr>
            <p:ph type="subTitle" idx="1"/>
          </p:nvPr>
        </p:nvSpPr>
        <p:spPr>
          <a:xfrm>
            <a:off x="727089" y="4182586"/>
            <a:ext cx="3692512" cy="1491774"/>
          </a:xfrm>
        </p:spPr>
        <p:txBody>
          <a:bodyPr>
            <a:normAutofit/>
          </a:bodyPr>
          <a:lstStyle/>
          <a:p>
            <a:pPr algn="l"/>
            <a:r>
              <a:rPr lang="en-US" sz="1600" dirty="0" smtClean="0"/>
              <a:t>Kevin Mikalsen – Quantum Technology Sciences</a:t>
            </a:r>
          </a:p>
          <a:p>
            <a:pPr algn="l"/>
            <a:r>
              <a:rPr lang="en-US" sz="1600" dirty="0" smtClean="0">
                <a:hlinkClick r:id="rId3"/>
              </a:rPr>
              <a:t>kmikalsen@qsti.com</a:t>
            </a:r>
            <a:r>
              <a:rPr lang="en-US" sz="1600" dirty="0" smtClean="0"/>
              <a:t> </a:t>
            </a:r>
          </a:p>
          <a:p>
            <a:pPr algn="l"/>
            <a:r>
              <a:rPr lang="en-US" sz="1600" dirty="0" smtClean="0"/>
              <a:t>407.448.7159</a:t>
            </a:r>
            <a:endParaRPr lang="en-US" sz="1600" dirty="0"/>
          </a:p>
        </p:txBody>
      </p:sp>
      <p:sp>
        <p:nvSpPr>
          <p:cNvPr id="6" name="Title 1"/>
          <p:cNvSpPr txBox="1">
            <a:spLocks/>
          </p:cNvSpPr>
          <p:nvPr/>
        </p:nvSpPr>
        <p:spPr>
          <a:xfrm>
            <a:off x="67020" y="6405563"/>
            <a:ext cx="9076980" cy="47627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kern="1200" cap="all" spc="300">
                <a:solidFill>
                  <a:srgbClr val="002D56"/>
                </a:solidFill>
                <a:latin typeface="Century Gothic"/>
                <a:ea typeface="+mj-ea"/>
                <a:cs typeface="Century Gothic"/>
              </a:defRPr>
            </a:lvl1pPr>
          </a:lstStyle>
          <a:p>
            <a:pPr algn="ctr"/>
            <a:r>
              <a:rPr lang="en-US" sz="1100" dirty="0" smtClean="0">
                <a:solidFill>
                  <a:schemeClr val="bg1"/>
                </a:solidFill>
              </a:rPr>
              <a:t>Proprietary: quantum Technology Sciences</a:t>
            </a:r>
            <a:endParaRPr lang="en-US" sz="1100" dirty="0">
              <a:solidFill>
                <a:schemeClr val="bg1"/>
              </a:solidFill>
            </a:endParaRPr>
          </a:p>
        </p:txBody>
      </p:sp>
      <p:sp>
        <p:nvSpPr>
          <p:cNvPr id="8" name="Subtitle 3"/>
          <p:cNvSpPr txBox="1">
            <a:spLocks/>
          </p:cNvSpPr>
          <p:nvPr/>
        </p:nvSpPr>
        <p:spPr>
          <a:xfrm>
            <a:off x="4791089" y="3802459"/>
            <a:ext cx="3692512" cy="2252028"/>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2400" kern="1200">
                <a:solidFill>
                  <a:schemeClr val="tx1">
                    <a:tint val="75000"/>
                  </a:schemeClr>
                </a:solidFill>
                <a:latin typeface="Century Gothic"/>
                <a:ea typeface="+mn-ea"/>
                <a:cs typeface="Century Gothic"/>
              </a:defRPr>
            </a:lvl1pPr>
            <a:lvl2pPr marL="457200" indent="0" algn="ctr" defTabSz="457200" rtl="0" eaLnBrk="1" latinLnBrk="0" hangingPunct="1">
              <a:spcBef>
                <a:spcPct val="20000"/>
              </a:spcBef>
              <a:buFont typeface="Arial"/>
              <a:buNone/>
              <a:defRPr sz="2000" kern="1200">
                <a:solidFill>
                  <a:schemeClr val="tx1">
                    <a:tint val="75000"/>
                  </a:schemeClr>
                </a:solidFill>
                <a:latin typeface="Century Gothic"/>
                <a:ea typeface="+mn-ea"/>
                <a:cs typeface="Century Gothic"/>
              </a:defRPr>
            </a:lvl2pPr>
            <a:lvl3pPr marL="914400" indent="0" algn="ctr" defTabSz="457200" rtl="0" eaLnBrk="1" latinLnBrk="0" hangingPunct="1">
              <a:spcBef>
                <a:spcPct val="20000"/>
              </a:spcBef>
              <a:buFont typeface="Arial"/>
              <a:buNone/>
              <a:defRPr sz="1600" kern="1200">
                <a:solidFill>
                  <a:schemeClr val="tx1">
                    <a:tint val="75000"/>
                  </a:schemeClr>
                </a:solidFill>
                <a:latin typeface="Century Gothic"/>
                <a:ea typeface="+mn-ea"/>
                <a:cs typeface="Century Gothic"/>
              </a:defRPr>
            </a:lvl3pPr>
            <a:lvl4pPr marL="1371600" indent="0" algn="ctr" defTabSz="457200" rtl="0" eaLnBrk="1" latinLnBrk="0" hangingPunct="1">
              <a:spcBef>
                <a:spcPct val="20000"/>
              </a:spcBef>
              <a:buFont typeface="Arial"/>
              <a:buNone/>
              <a:defRPr sz="1400" kern="1200">
                <a:solidFill>
                  <a:schemeClr val="tx1">
                    <a:tint val="75000"/>
                  </a:schemeClr>
                </a:solidFill>
                <a:latin typeface="Century Gothic"/>
                <a:ea typeface="+mn-ea"/>
                <a:cs typeface="Century Gothic"/>
              </a:defRPr>
            </a:lvl4pPr>
            <a:lvl5pPr marL="1828800" indent="0" algn="ctr" defTabSz="457200" rtl="0" eaLnBrk="1" latinLnBrk="0" hangingPunct="1">
              <a:spcBef>
                <a:spcPct val="20000"/>
              </a:spcBef>
              <a:buFont typeface="Arial"/>
              <a:buNone/>
              <a:defRPr sz="1200" kern="1200">
                <a:solidFill>
                  <a:schemeClr val="tx1">
                    <a:tint val="75000"/>
                  </a:schemeClr>
                </a:solidFill>
                <a:latin typeface="Century Gothic"/>
                <a:ea typeface="+mn-ea"/>
                <a:cs typeface="Century Gothic"/>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600" dirty="0" smtClean="0"/>
              <a:t>Resources for ERCOT-OWG:</a:t>
            </a:r>
          </a:p>
          <a:p>
            <a:pPr algn="l"/>
            <a:endParaRPr lang="en-US" sz="1600" dirty="0"/>
          </a:p>
          <a:p>
            <a:pPr algn="l"/>
            <a:r>
              <a:rPr lang="en-US" sz="1600" dirty="0" smtClean="0">
                <a:hlinkClick r:id="rId4"/>
              </a:rPr>
              <a:t>www.qtsi.com/ERCOT</a:t>
            </a:r>
            <a:endParaRPr lang="en-US" sz="1600" dirty="0" smtClean="0"/>
          </a:p>
          <a:p>
            <a:pPr algn="l"/>
            <a:endParaRPr lang="en-US" sz="1600" dirty="0"/>
          </a:p>
          <a:p>
            <a:pPr algn="l"/>
            <a:r>
              <a:rPr lang="en-US" sz="1600" dirty="0" smtClean="0"/>
              <a:t>Presentation</a:t>
            </a:r>
          </a:p>
          <a:p>
            <a:pPr algn="l"/>
            <a:r>
              <a:rPr lang="en-US" sz="1600" dirty="0" smtClean="0"/>
              <a:t>Gunshot App Note</a:t>
            </a:r>
          </a:p>
          <a:p>
            <a:pPr algn="l"/>
            <a:r>
              <a:rPr lang="en-US" sz="1600" dirty="0" smtClean="0"/>
              <a:t>Articles</a:t>
            </a:r>
          </a:p>
          <a:p>
            <a:pPr algn="l"/>
            <a:r>
              <a:rPr lang="en-US" sz="1600" dirty="0" smtClean="0"/>
              <a:t>White Papers</a:t>
            </a:r>
            <a:endParaRPr lang="en-US" sz="1600" dirty="0"/>
          </a:p>
        </p:txBody>
      </p:sp>
    </p:spTree>
    <p:extLst>
      <p:ext uri="{BB962C8B-B14F-4D97-AF65-F5344CB8AC3E}">
        <p14:creationId xmlns:p14="http://schemas.microsoft.com/office/powerpoint/2010/main" val="32305398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Shaking to Information</a:t>
            </a:r>
            <a:endParaRPr lang="en-US" dirty="0"/>
          </a:p>
        </p:txBody>
      </p:sp>
      <p:sp>
        <p:nvSpPr>
          <p:cNvPr id="3" name="Slide Number Placeholder 2"/>
          <p:cNvSpPr>
            <a:spLocks noGrp="1"/>
          </p:cNvSpPr>
          <p:nvPr>
            <p:ph type="sldNum" sz="quarter" idx="12"/>
          </p:nvPr>
        </p:nvSpPr>
        <p:spPr/>
        <p:txBody>
          <a:bodyPr/>
          <a:lstStyle/>
          <a:p>
            <a:fld id="{F55021E3-973F-0046-9F1E-1D102E532D0A}" type="slidenum">
              <a:rPr lang="en-US" smtClean="0"/>
              <a:pPr/>
              <a:t>15</a:t>
            </a:fld>
            <a:endParaRPr lang="en-US" dirty="0"/>
          </a:p>
        </p:txBody>
      </p:sp>
      <p:sp>
        <p:nvSpPr>
          <p:cNvPr id="8" name="Title 1"/>
          <p:cNvSpPr txBox="1">
            <a:spLocks/>
          </p:cNvSpPr>
          <p:nvPr/>
        </p:nvSpPr>
        <p:spPr>
          <a:xfrm>
            <a:off x="67020" y="6405563"/>
            <a:ext cx="6350000" cy="47627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kern="1200" cap="all" spc="300">
                <a:solidFill>
                  <a:srgbClr val="002D56"/>
                </a:solidFill>
                <a:latin typeface="Century Gothic"/>
                <a:ea typeface="+mj-ea"/>
                <a:cs typeface="Century Gothic"/>
              </a:defRPr>
            </a:lvl1pPr>
          </a:lstStyle>
          <a:p>
            <a:r>
              <a:rPr lang="en-US" sz="1100" dirty="0" smtClean="0">
                <a:solidFill>
                  <a:schemeClr val="bg1"/>
                </a:solidFill>
              </a:rPr>
              <a:t>quantum Technology Sciences | Historical Background</a:t>
            </a:r>
            <a:endParaRPr lang="en-US" sz="1100" dirty="0">
              <a:solidFill>
                <a:schemeClr val="bg1"/>
              </a:solidFill>
            </a:endParaRPr>
          </a:p>
        </p:txBody>
      </p:sp>
      <p:pic>
        <p:nvPicPr>
          <p:cNvPr id="3075" name="Picture 3" descr="C:\Documents and Settings\mtinker\Desktop\nuke.jpg"/>
          <p:cNvPicPr>
            <a:picLocks noChangeAspect="1" noChangeArrowheads="1"/>
          </p:cNvPicPr>
          <p:nvPr/>
        </p:nvPicPr>
        <p:blipFill>
          <a:blip r:embed="rId3" cstate="print"/>
          <a:srcRect/>
          <a:stretch>
            <a:fillRect/>
          </a:stretch>
        </p:blipFill>
        <p:spPr bwMode="auto">
          <a:xfrm>
            <a:off x="358462" y="1017665"/>
            <a:ext cx="2165363" cy="1730338"/>
          </a:xfrm>
          <a:prstGeom prst="rect">
            <a:avLst/>
          </a:prstGeom>
          <a:noFill/>
        </p:spPr>
      </p:pic>
      <p:pic>
        <p:nvPicPr>
          <p:cNvPr id="1026" name="Picture 2"/>
          <p:cNvPicPr>
            <a:picLocks noChangeAspect="1" noChangeArrowheads="1"/>
          </p:cNvPicPr>
          <p:nvPr/>
        </p:nvPicPr>
        <p:blipFill>
          <a:blip r:embed="rId4" cstate="print"/>
          <a:srcRect/>
          <a:stretch>
            <a:fillRect/>
          </a:stretch>
        </p:blipFill>
        <p:spPr bwMode="auto">
          <a:xfrm>
            <a:off x="5974080" y="1002321"/>
            <a:ext cx="2996903" cy="2520224"/>
          </a:xfrm>
          <a:prstGeom prst="rect">
            <a:avLst/>
          </a:prstGeom>
          <a:noFill/>
          <a:ln w="9525">
            <a:noFill/>
            <a:miter lim="800000"/>
            <a:headEnd/>
            <a:tailEnd/>
          </a:ln>
        </p:spPr>
      </p:pic>
      <p:sp>
        <p:nvSpPr>
          <p:cNvPr id="10" name="TextBox 9"/>
          <p:cNvSpPr txBox="1"/>
          <p:nvPr/>
        </p:nvSpPr>
        <p:spPr>
          <a:xfrm rot="20819297">
            <a:off x="7005268" y="2264166"/>
            <a:ext cx="994183" cy="338554"/>
          </a:xfrm>
          <a:prstGeom prst="rect">
            <a:avLst/>
          </a:prstGeom>
          <a:noFill/>
        </p:spPr>
        <p:txBody>
          <a:bodyPr wrap="none" rtlCol="0">
            <a:spAutoFit/>
          </a:bodyPr>
          <a:lstStyle/>
          <a:p>
            <a:r>
              <a:rPr lang="en-US" sz="1600" b="1" dirty="0" smtClean="0"/>
              <a:t>270 miles</a:t>
            </a:r>
            <a:endParaRPr lang="en-US" sz="1600" b="1" dirty="0"/>
          </a:p>
        </p:txBody>
      </p:sp>
      <p:pic>
        <p:nvPicPr>
          <p:cNvPr id="9" name="Picture 4" descr="C:\My Documents\QTSI\BEG_Talk\Unused Figs\trinityatTUC.jpg"/>
          <p:cNvPicPr>
            <a:picLocks noChangeAspect="1" noChangeArrowheads="1"/>
          </p:cNvPicPr>
          <p:nvPr/>
        </p:nvPicPr>
        <p:blipFill>
          <a:blip r:embed="rId5" cstate="print">
            <a:lum/>
          </a:blip>
          <a:srcRect t="29268"/>
          <a:stretch>
            <a:fillRect/>
          </a:stretch>
        </p:blipFill>
        <p:spPr bwMode="auto">
          <a:xfrm>
            <a:off x="2946400" y="1017665"/>
            <a:ext cx="2733041" cy="1458334"/>
          </a:xfrm>
          <a:prstGeom prst="rect">
            <a:avLst/>
          </a:prstGeom>
          <a:noFill/>
          <a:ln w="9525">
            <a:noFill/>
            <a:miter lim="800000"/>
            <a:headEnd/>
            <a:tailEnd/>
          </a:ln>
        </p:spPr>
      </p:pic>
      <p:pic>
        <p:nvPicPr>
          <p:cNvPr id="11" name="Picture 2"/>
          <p:cNvPicPr>
            <a:picLocks noChangeAspect="1" noChangeArrowheads="1"/>
          </p:cNvPicPr>
          <p:nvPr/>
        </p:nvPicPr>
        <p:blipFill>
          <a:blip r:embed="rId6" cstate="print"/>
          <a:srcRect/>
          <a:stretch>
            <a:fillRect/>
          </a:stretch>
        </p:blipFill>
        <p:spPr bwMode="auto">
          <a:xfrm>
            <a:off x="358462" y="3017520"/>
            <a:ext cx="4790125" cy="3398981"/>
          </a:xfrm>
          <a:prstGeom prst="rect">
            <a:avLst/>
          </a:prstGeom>
          <a:noFill/>
          <a:ln w="9525">
            <a:noFill/>
            <a:miter lim="800000"/>
            <a:headEnd/>
            <a:tailEnd/>
          </a:ln>
        </p:spPr>
      </p:pic>
      <p:grpSp>
        <p:nvGrpSpPr>
          <p:cNvPr id="6" name="Group 5"/>
          <p:cNvGrpSpPr/>
          <p:nvPr/>
        </p:nvGrpSpPr>
        <p:grpSpPr>
          <a:xfrm>
            <a:off x="5436882" y="3666359"/>
            <a:ext cx="3534101" cy="2750142"/>
            <a:chOff x="1702256" y="2434580"/>
            <a:chExt cx="4926395" cy="3610970"/>
          </a:xfrm>
        </p:grpSpPr>
        <p:grpSp>
          <p:nvGrpSpPr>
            <p:cNvPr id="13" name="Group 13"/>
            <p:cNvGrpSpPr/>
            <p:nvPr/>
          </p:nvGrpSpPr>
          <p:grpSpPr>
            <a:xfrm>
              <a:off x="1702256" y="2434580"/>
              <a:ext cx="4926395" cy="3610970"/>
              <a:chOff x="3673296" y="2549055"/>
              <a:chExt cx="5457825" cy="4000500"/>
            </a:xfrm>
            <a:solidFill>
              <a:srgbClr val="FFFFFF"/>
            </a:solidFill>
          </p:grpSpPr>
          <p:pic>
            <p:nvPicPr>
              <p:cNvPr id="14" name="Picture 2" descr="C:\Documents and Settings\mtinker\Desktop\Picture1.jpg"/>
              <p:cNvPicPr>
                <a:picLocks noChangeAspect="1" noChangeArrowheads="1"/>
              </p:cNvPicPr>
              <p:nvPr/>
            </p:nvPicPr>
            <p:blipFill>
              <a:blip r:embed="rId7" cstate="print">
                <a:clrChange>
                  <a:clrFrom>
                    <a:srgbClr val="DDDBFF"/>
                  </a:clrFrom>
                  <a:clrTo>
                    <a:srgbClr val="DDDBFF">
                      <a:alpha val="0"/>
                    </a:srgbClr>
                  </a:clrTo>
                </a:clrChange>
              </a:blip>
              <a:srcRect/>
              <a:stretch>
                <a:fillRect/>
              </a:stretch>
            </p:blipFill>
            <p:spPr bwMode="auto">
              <a:xfrm>
                <a:off x="3673296" y="2549055"/>
                <a:ext cx="5457825" cy="4000500"/>
              </a:xfrm>
              <a:prstGeom prst="rect">
                <a:avLst/>
              </a:prstGeom>
              <a:grpFill/>
              <a:ln w="28575" cmpd="sng">
                <a:solidFill>
                  <a:srgbClr val="4F81BD"/>
                </a:solidFill>
              </a:ln>
            </p:spPr>
          </p:pic>
          <p:sp>
            <p:nvSpPr>
              <p:cNvPr id="15" name="Freeform 14"/>
              <p:cNvSpPr/>
              <p:nvPr/>
            </p:nvSpPr>
            <p:spPr>
              <a:xfrm>
                <a:off x="3673363" y="2614189"/>
                <a:ext cx="1972465" cy="2101921"/>
              </a:xfrm>
              <a:custGeom>
                <a:avLst/>
                <a:gdLst>
                  <a:gd name="connsiteX0" fmla="*/ 2191406 w 2191406"/>
                  <a:gd name="connsiteY0" fmla="*/ 0 h 2617076"/>
                  <a:gd name="connsiteX1" fmla="*/ 1860331 w 2191406"/>
                  <a:gd name="connsiteY1" fmla="*/ 1355835 h 2617076"/>
                  <a:gd name="connsiteX2" fmla="*/ 1828800 w 2191406"/>
                  <a:gd name="connsiteY2" fmla="*/ 1529256 h 2617076"/>
                  <a:gd name="connsiteX3" fmla="*/ 31531 w 2191406"/>
                  <a:gd name="connsiteY3" fmla="*/ 2617076 h 2617076"/>
                  <a:gd name="connsiteX4" fmla="*/ 0 w 2191406"/>
                  <a:gd name="connsiteY4" fmla="*/ 15766 h 2617076"/>
                  <a:gd name="connsiteX5" fmla="*/ 2191406 w 2191406"/>
                  <a:gd name="connsiteY5" fmla="*/ 0 h 2617076"/>
                  <a:gd name="connsiteX0" fmla="*/ 1972465 w 1972465"/>
                  <a:gd name="connsiteY0" fmla="*/ 0 h 2604197"/>
                  <a:gd name="connsiteX1" fmla="*/ 1860331 w 1972465"/>
                  <a:gd name="connsiteY1" fmla="*/ 1342956 h 2604197"/>
                  <a:gd name="connsiteX2" fmla="*/ 1828800 w 1972465"/>
                  <a:gd name="connsiteY2" fmla="*/ 1516377 h 2604197"/>
                  <a:gd name="connsiteX3" fmla="*/ 31531 w 1972465"/>
                  <a:gd name="connsiteY3" fmla="*/ 2604197 h 2604197"/>
                  <a:gd name="connsiteX4" fmla="*/ 0 w 1972465"/>
                  <a:gd name="connsiteY4" fmla="*/ 2887 h 2604197"/>
                  <a:gd name="connsiteX5" fmla="*/ 1972465 w 1972465"/>
                  <a:gd name="connsiteY5" fmla="*/ 0 h 2604197"/>
                  <a:gd name="connsiteX0" fmla="*/ 1972465 w 1972465"/>
                  <a:gd name="connsiteY0" fmla="*/ 0 h 2101921"/>
                  <a:gd name="connsiteX1" fmla="*/ 1860331 w 1972465"/>
                  <a:gd name="connsiteY1" fmla="*/ 1342956 h 2101921"/>
                  <a:gd name="connsiteX2" fmla="*/ 1828800 w 1972465"/>
                  <a:gd name="connsiteY2" fmla="*/ 1516377 h 2101921"/>
                  <a:gd name="connsiteX3" fmla="*/ 70168 w 1972465"/>
                  <a:gd name="connsiteY3" fmla="*/ 2101921 h 2101921"/>
                  <a:gd name="connsiteX4" fmla="*/ 0 w 1972465"/>
                  <a:gd name="connsiteY4" fmla="*/ 2887 h 2101921"/>
                  <a:gd name="connsiteX5" fmla="*/ 1972465 w 1972465"/>
                  <a:gd name="connsiteY5" fmla="*/ 0 h 210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465" h="2101921">
                    <a:moveTo>
                      <a:pt x="1972465" y="0"/>
                    </a:moveTo>
                    <a:lnTo>
                      <a:pt x="1860331" y="1342956"/>
                    </a:lnTo>
                    <a:lnTo>
                      <a:pt x="1828800" y="1516377"/>
                    </a:lnTo>
                    <a:lnTo>
                      <a:pt x="70168" y="2101921"/>
                    </a:lnTo>
                    <a:lnTo>
                      <a:pt x="0" y="2887"/>
                    </a:lnTo>
                    <a:lnTo>
                      <a:pt x="1972465"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6" name="Picture 4" descr="C:\My Documents\QTSI\BEG_Talk\Unused Figs\oscarIIphoto4.jpg"/>
            <p:cNvPicPr>
              <a:picLocks noChangeAspect="1" noChangeArrowheads="1"/>
            </p:cNvPicPr>
            <p:nvPr/>
          </p:nvPicPr>
          <p:blipFill>
            <a:blip r:embed="rId8" cstate="print"/>
            <a:srcRect/>
            <a:stretch>
              <a:fillRect/>
            </a:stretch>
          </p:blipFill>
          <p:spPr bwMode="auto">
            <a:xfrm>
              <a:off x="1702316" y="2434580"/>
              <a:ext cx="1735945" cy="1588119"/>
            </a:xfrm>
            <a:prstGeom prst="rect">
              <a:avLst/>
            </a:prstGeom>
            <a:solidFill>
              <a:srgbClr val="FFFFFF"/>
            </a:solidFill>
            <a:ln w="9525">
              <a:solidFill>
                <a:schemeClr val="tx1">
                  <a:lumMod val="50000"/>
                  <a:lumOff val="50000"/>
                </a:schemeClr>
              </a:solidFill>
              <a:miter lim="800000"/>
              <a:headEnd/>
              <a:tailEnd/>
            </a:ln>
          </p:spPr>
        </p:pic>
      </p:grpSp>
      <p:sp>
        <p:nvSpPr>
          <p:cNvPr id="18" name="TextBox 17"/>
          <p:cNvSpPr txBox="1"/>
          <p:nvPr/>
        </p:nvSpPr>
        <p:spPr>
          <a:xfrm>
            <a:off x="2639002" y="1209753"/>
            <a:ext cx="3602952" cy="400110"/>
          </a:xfrm>
          <a:prstGeom prst="rect">
            <a:avLst/>
          </a:prstGeom>
          <a:solidFill>
            <a:srgbClr val="DBEEF4"/>
          </a:solidFill>
          <a:ln>
            <a:solidFill>
              <a:srgbClr val="7F7F7F"/>
            </a:solidFill>
          </a:ln>
        </p:spPr>
        <p:txBody>
          <a:bodyPr wrap="square" rtlCol="0">
            <a:spAutoFit/>
          </a:bodyPr>
          <a:lstStyle/>
          <a:p>
            <a:r>
              <a:rPr lang="en-US" sz="1000" dirty="0" smtClean="0"/>
              <a:t>FLOW NOTES:</a:t>
            </a:r>
          </a:p>
          <a:p>
            <a:r>
              <a:rPr lang="en-US" sz="1000" dirty="0" smtClean="0"/>
              <a:t>May not need this…</a:t>
            </a:r>
            <a:endParaRPr lang="en-US" sz="1000" dirty="0"/>
          </a:p>
        </p:txBody>
      </p:sp>
    </p:spTree>
    <p:extLst>
      <p:ext uri="{BB962C8B-B14F-4D97-AF65-F5344CB8AC3E}">
        <p14:creationId xmlns:p14="http://schemas.microsoft.com/office/powerpoint/2010/main" val="23203041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Quantasphere</a:t>
            </a:r>
            <a:endParaRPr lang="en-US" dirty="0"/>
          </a:p>
        </p:txBody>
      </p:sp>
      <p:sp>
        <p:nvSpPr>
          <p:cNvPr id="3" name="Slide Number Placeholder 2"/>
          <p:cNvSpPr>
            <a:spLocks noGrp="1"/>
          </p:cNvSpPr>
          <p:nvPr>
            <p:ph type="sldNum" sz="quarter" idx="12"/>
          </p:nvPr>
        </p:nvSpPr>
        <p:spPr>
          <a:xfrm>
            <a:off x="6777983" y="6383372"/>
            <a:ext cx="2133600" cy="365125"/>
          </a:xfrm>
        </p:spPr>
        <p:txBody>
          <a:bodyPr/>
          <a:lstStyle/>
          <a:p>
            <a:fld id="{26336D12-5B7C-1A49-B59B-1001D96A5291}" type="slidenum">
              <a:rPr lang="en-US" smtClean="0"/>
              <a:pPr/>
              <a:t>16</a:t>
            </a:fld>
            <a:endParaRPr lang="en-US" dirty="0"/>
          </a:p>
        </p:txBody>
      </p:sp>
      <p:pic>
        <p:nvPicPr>
          <p:cNvPr id="29" name="Picture 28" descr="SecurityOpsGraphic.jpg"/>
          <p:cNvPicPr>
            <a:picLocks noChangeAspect="1"/>
          </p:cNvPicPr>
          <p:nvPr/>
        </p:nvPicPr>
        <p:blipFill>
          <a:blip r:embed="rId2"/>
          <a:stretch>
            <a:fillRect/>
          </a:stretch>
        </p:blipFill>
        <p:spPr>
          <a:xfrm>
            <a:off x="5231165" y="3738055"/>
            <a:ext cx="2682445" cy="2682445"/>
          </a:xfrm>
          <a:prstGeom prst="rect">
            <a:avLst/>
          </a:prstGeom>
        </p:spPr>
      </p:pic>
      <p:cxnSp>
        <p:nvCxnSpPr>
          <p:cNvPr id="45" name="Elbow Connector 44"/>
          <p:cNvCxnSpPr>
            <a:endCxn id="56" idx="3"/>
          </p:cNvCxnSpPr>
          <p:nvPr/>
        </p:nvCxnSpPr>
        <p:spPr>
          <a:xfrm>
            <a:off x="5702118" y="2672847"/>
            <a:ext cx="3044030" cy="2233224"/>
          </a:xfrm>
          <a:prstGeom prst="bentConnector3">
            <a:avLst>
              <a:gd name="adj1" fmla="val 107510"/>
            </a:avLst>
          </a:prstGeom>
          <a:ln>
            <a:solidFill>
              <a:srgbClr val="022C57"/>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7871940" y="4629072"/>
            <a:ext cx="874208" cy="553998"/>
          </a:xfrm>
          <a:prstGeom prst="rect">
            <a:avLst/>
          </a:prstGeom>
          <a:noFill/>
        </p:spPr>
        <p:txBody>
          <a:bodyPr wrap="none" rtlCol="0">
            <a:spAutoFit/>
          </a:bodyPr>
          <a:lstStyle/>
          <a:p>
            <a:r>
              <a:rPr lang="en-US" sz="1000" dirty="0" smtClean="0">
                <a:latin typeface="Century Gothic"/>
                <a:cs typeface="Century Gothic"/>
              </a:rPr>
              <a:t>Security </a:t>
            </a:r>
          </a:p>
          <a:p>
            <a:r>
              <a:rPr lang="en-US" sz="1000" dirty="0" smtClean="0">
                <a:latin typeface="Century Gothic"/>
                <a:cs typeface="Century Gothic"/>
              </a:rPr>
              <a:t>Operations </a:t>
            </a:r>
          </a:p>
          <a:p>
            <a:r>
              <a:rPr lang="en-US" sz="1000" dirty="0" smtClean="0">
                <a:latin typeface="Century Gothic"/>
                <a:cs typeface="Century Gothic"/>
              </a:rPr>
              <a:t>Center</a:t>
            </a:r>
            <a:endParaRPr lang="en-US" sz="1000" dirty="0">
              <a:latin typeface="Century Gothic"/>
              <a:cs typeface="Century Gothic"/>
            </a:endParaRPr>
          </a:p>
        </p:txBody>
      </p:sp>
      <p:sp>
        <p:nvSpPr>
          <p:cNvPr id="27" name="Title 1"/>
          <p:cNvSpPr txBox="1">
            <a:spLocks/>
          </p:cNvSpPr>
          <p:nvPr/>
        </p:nvSpPr>
        <p:spPr>
          <a:xfrm>
            <a:off x="67020" y="6405563"/>
            <a:ext cx="6350000" cy="47627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kern="1200" cap="all" spc="300">
                <a:solidFill>
                  <a:srgbClr val="002D56"/>
                </a:solidFill>
                <a:latin typeface="Century Gothic"/>
                <a:ea typeface="+mj-ea"/>
                <a:cs typeface="Century Gothic"/>
              </a:defRPr>
            </a:lvl1pPr>
          </a:lstStyle>
          <a:p>
            <a:r>
              <a:rPr lang="en-US" sz="1100" dirty="0" smtClean="0">
                <a:solidFill>
                  <a:schemeClr val="bg1"/>
                </a:solidFill>
              </a:rPr>
              <a:t>quantum Technology Sciences | Product Overview</a:t>
            </a:r>
            <a:endParaRPr lang="en-US" sz="1100" dirty="0">
              <a:solidFill>
                <a:schemeClr val="bg1"/>
              </a:solidFill>
            </a:endParaRPr>
          </a:p>
        </p:txBody>
      </p:sp>
      <p:pic>
        <p:nvPicPr>
          <p:cNvPr id="33" name="Picture 32" descr="Multi Channel System.jpg"/>
          <p:cNvPicPr>
            <a:picLocks noChangeAspect="1"/>
          </p:cNvPicPr>
          <p:nvPr/>
        </p:nvPicPr>
        <p:blipFill>
          <a:blip r:embed="rId3"/>
          <a:stretch>
            <a:fillRect/>
          </a:stretch>
        </p:blipFill>
        <p:spPr>
          <a:xfrm>
            <a:off x="803244" y="4533740"/>
            <a:ext cx="3127230" cy="1754300"/>
          </a:xfrm>
          <a:prstGeom prst="rect">
            <a:avLst/>
          </a:prstGeom>
        </p:spPr>
      </p:pic>
      <p:pic>
        <p:nvPicPr>
          <p:cNvPr id="34" name="Picture 33" descr="Vector-Logo_transparent.png"/>
          <p:cNvPicPr>
            <a:picLocks noChangeAspect="1"/>
          </p:cNvPicPr>
          <p:nvPr/>
        </p:nvPicPr>
        <p:blipFill>
          <a:blip r:embed="rId4"/>
          <a:stretch>
            <a:fillRect/>
          </a:stretch>
        </p:blipFill>
        <p:spPr>
          <a:xfrm>
            <a:off x="5150355" y="950639"/>
            <a:ext cx="3761228" cy="1449953"/>
          </a:xfrm>
          <a:prstGeom prst="rect">
            <a:avLst/>
          </a:prstGeom>
        </p:spPr>
      </p:pic>
      <p:pic>
        <p:nvPicPr>
          <p:cNvPr id="25" name="Picture 24" descr="QuantasphereIllustration_ElectricalSubstati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2" y="791633"/>
            <a:ext cx="5446428" cy="3566687"/>
          </a:xfrm>
          <a:prstGeom prst="rect">
            <a:avLst/>
          </a:prstGeom>
        </p:spPr>
      </p:pic>
    </p:spTree>
    <p:extLst>
      <p:ext uri="{BB962C8B-B14F-4D97-AF65-F5344CB8AC3E}">
        <p14:creationId xmlns:p14="http://schemas.microsoft.com/office/powerpoint/2010/main" val="32323530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2672"/>
            <a:ext cx="6350000" cy="605895"/>
          </a:xfrm>
        </p:spPr>
        <p:txBody>
          <a:bodyPr/>
          <a:lstStyle/>
          <a:p>
            <a:r>
              <a:rPr lang="en-US" dirty="0" smtClean="0"/>
              <a:t>Maximize Your Investment</a:t>
            </a:r>
            <a:endParaRPr lang="en-US" dirty="0"/>
          </a:p>
        </p:txBody>
      </p:sp>
      <p:sp>
        <p:nvSpPr>
          <p:cNvPr id="3" name="Content Placeholder 2"/>
          <p:cNvSpPr>
            <a:spLocks noGrp="1"/>
          </p:cNvSpPr>
          <p:nvPr>
            <p:ph sz="half" idx="1"/>
          </p:nvPr>
        </p:nvSpPr>
        <p:spPr>
          <a:xfrm>
            <a:off x="321734" y="1126067"/>
            <a:ext cx="3175000" cy="5156199"/>
          </a:xfrm>
        </p:spPr>
        <p:txBody>
          <a:bodyPr>
            <a:normAutofit fontScale="92500" lnSpcReduction="20000"/>
          </a:bodyPr>
          <a:lstStyle/>
          <a:p>
            <a:pPr marL="0" indent="0">
              <a:buNone/>
            </a:pPr>
            <a:r>
              <a:rPr lang="en-US" sz="2000" dirty="0"/>
              <a:t>For </a:t>
            </a:r>
            <a:r>
              <a:rPr lang="en-US" sz="2000" dirty="0" smtClean="0"/>
              <a:t>every </a:t>
            </a:r>
            <a:r>
              <a:rPr lang="en-US" sz="2000" dirty="0"/>
              <a:t>$1 </a:t>
            </a:r>
            <a:r>
              <a:rPr lang="en-US" sz="2000" dirty="0" smtClean="0"/>
              <a:t>invested</a:t>
            </a:r>
            <a:r>
              <a:rPr lang="en-US" sz="2000" dirty="0"/>
              <a:t>, </a:t>
            </a:r>
            <a:r>
              <a:rPr lang="en-US" sz="2000" dirty="0" smtClean="0"/>
              <a:t>a return on…</a:t>
            </a:r>
            <a:br>
              <a:rPr lang="en-US" sz="2000" dirty="0" smtClean="0"/>
            </a:br>
            <a:endParaRPr lang="en-US" sz="2000" dirty="0" smtClean="0"/>
          </a:p>
          <a:p>
            <a:pPr marL="0" indent="0">
              <a:buFont typeface="Arial"/>
              <a:buNone/>
            </a:pPr>
            <a:r>
              <a:rPr lang="en-US" sz="2100" dirty="0"/>
              <a:t>Deterrence</a:t>
            </a:r>
          </a:p>
          <a:p>
            <a:pPr indent="-173038"/>
            <a:r>
              <a:rPr lang="en-US" sz="2100" dirty="0"/>
              <a:t>Damage &amp; Theft</a:t>
            </a:r>
          </a:p>
          <a:p>
            <a:pPr indent="-173038"/>
            <a:r>
              <a:rPr lang="en-US" sz="2100" dirty="0"/>
              <a:t>Public Safety</a:t>
            </a:r>
          </a:p>
          <a:p>
            <a:pPr indent="-173038"/>
            <a:endParaRPr lang="en-US" sz="1800" dirty="0" smtClean="0"/>
          </a:p>
          <a:p>
            <a:pPr marL="0" indent="0">
              <a:buNone/>
            </a:pPr>
            <a:r>
              <a:rPr lang="en-US" sz="2000" dirty="0" smtClean="0"/>
              <a:t>Operational Efficiency</a:t>
            </a:r>
          </a:p>
          <a:p>
            <a:pPr indent="-173038"/>
            <a:r>
              <a:rPr lang="en-US" sz="1800" dirty="0"/>
              <a:t>Improve Operations</a:t>
            </a:r>
          </a:p>
          <a:p>
            <a:pPr indent="-173038"/>
            <a:r>
              <a:rPr lang="en-US" sz="1800" dirty="0"/>
              <a:t>Reduce Operational Costs</a:t>
            </a:r>
          </a:p>
          <a:p>
            <a:pPr indent="-173038"/>
            <a:r>
              <a:rPr lang="en-US" sz="1800" dirty="0"/>
              <a:t>Employee </a:t>
            </a:r>
            <a:r>
              <a:rPr lang="en-US" sz="1800" dirty="0" smtClean="0"/>
              <a:t>Safety</a:t>
            </a:r>
            <a:br>
              <a:rPr lang="en-US" sz="1800" dirty="0" smtClean="0"/>
            </a:br>
            <a:endParaRPr lang="en-US" sz="1800" dirty="0" smtClean="0"/>
          </a:p>
          <a:p>
            <a:pPr marL="0" indent="0">
              <a:buNone/>
            </a:pPr>
            <a:r>
              <a:rPr lang="en-US" sz="2000" dirty="0" smtClean="0"/>
              <a:t>Risk Mitigation &amp; Resilience</a:t>
            </a:r>
          </a:p>
          <a:p>
            <a:pPr indent="-173038"/>
            <a:r>
              <a:rPr lang="en-US" sz="1800" dirty="0"/>
              <a:t>Proactive Resilience</a:t>
            </a:r>
          </a:p>
          <a:p>
            <a:pPr indent="-173038"/>
            <a:r>
              <a:rPr lang="en-US" sz="1800" dirty="0"/>
              <a:t>Litigation &amp; Reputation</a:t>
            </a:r>
          </a:p>
          <a:p>
            <a:pPr indent="-173038"/>
            <a:r>
              <a:rPr lang="en-US" sz="1800" dirty="0"/>
              <a:t>CIP-014</a:t>
            </a:r>
          </a:p>
          <a:p>
            <a:pPr marL="0" indent="0">
              <a:buNone/>
            </a:pPr>
            <a:endParaRPr lang="en-US" sz="2000" dirty="0"/>
          </a:p>
        </p:txBody>
      </p:sp>
      <p:sp>
        <p:nvSpPr>
          <p:cNvPr id="4" name="Slide Number Placeholder 3"/>
          <p:cNvSpPr>
            <a:spLocks noGrp="1"/>
          </p:cNvSpPr>
          <p:nvPr>
            <p:ph type="sldNum" sz="quarter" idx="12"/>
          </p:nvPr>
        </p:nvSpPr>
        <p:spPr/>
        <p:txBody>
          <a:bodyPr/>
          <a:lstStyle/>
          <a:p>
            <a:fld id="{26336D12-5B7C-1A49-B59B-1001D96A5291}" type="slidenum">
              <a:rPr lang="en-US" smtClean="0"/>
              <a:pPr/>
              <a:t>17</a:t>
            </a:fld>
            <a:endParaRPr lang="en-US"/>
          </a:p>
        </p:txBody>
      </p:sp>
      <p:sp>
        <p:nvSpPr>
          <p:cNvPr id="7" name="Title 1"/>
          <p:cNvSpPr txBox="1">
            <a:spLocks/>
          </p:cNvSpPr>
          <p:nvPr/>
        </p:nvSpPr>
        <p:spPr>
          <a:xfrm>
            <a:off x="67020" y="6405563"/>
            <a:ext cx="6350000" cy="47627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kern="1200" cap="all" spc="300">
                <a:solidFill>
                  <a:srgbClr val="002D56"/>
                </a:solidFill>
                <a:latin typeface="Century Gothic"/>
                <a:ea typeface="+mj-ea"/>
                <a:cs typeface="Century Gothic"/>
              </a:defRPr>
            </a:lvl1pPr>
          </a:lstStyle>
          <a:p>
            <a:r>
              <a:rPr lang="en-US" sz="1100" dirty="0" smtClean="0">
                <a:solidFill>
                  <a:schemeClr val="bg1"/>
                </a:solidFill>
              </a:rPr>
              <a:t>Proprietary: quantum Technology Sciences</a:t>
            </a:r>
            <a:endParaRPr lang="en-US" sz="1100" dirty="0">
              <a:solidFill>
                <a:schemeClr val="bg1"/>
              </a:solidFill>
            </a:endParaRPr>
          </a:p>
        </p:txBody>
      </p:sp>
      <p:pic>
        <p:nvPicPr>
          <p:cNvPr id="8" name="Picture 7" descr="Screen Shot 2016-02-12 at 11.48.3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6132" y="1600200"/>
            <a:ext cx="5153281" cy="4050004"/>
          </a:xfrm>
          <a:prstGeom prst="rect">
            <a:avLst/>
          </a:prstGeom>
          <a:ln w="19050" cmpd="sng">
            <a:solidFill>
              <a:srgbClr val="4F81BD"/>
            </a:solidFill>
          </a:ln>
        </p:spPr>
      </p:pic>
    </p:spTree>
    <p:extLst>
      <p:ext uri="{BB962C8B-B14F-4D97-AF65-F5344CB8AC3E}">
        <p14:creationId xmlns:p14="http://schemas.microsoft.com/office/powerpoint/2010/main" val="39638853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Who’s Using Quantum Products</a:t>
            </a:r>
            <a:endParaRPr lang="en-US" dirty="0"/>
          </a:p>
        </p:txBody>
      </p:sp>
      <p:sp>
        <p:nvSpPr>
          <p:cNvPr id="4" name="Content Placeholder 3"/>
          <p:cNvSpPr>
            <a:spLocks noGrp="1"/>
          </p:cNvSpPr>
          <p:nvPr>
            <p:ph sz="half" idx="1"/>
          </p:nvPr>
        </p:nvSpPr>
        <p:spPr/>
        <p:txBody>
          <a:bodyPr>
            <a:normAutofit fontScale="92500" lnSpcReduction="20000"/>
          </a:bodyPr>
          <a:lstStyle/>
          <a:p>
            <a:pPr marL="0" indent="0">
              <a:buFont typeface="Arial"/>
              <a:buNone/>
            </a:pPr>
            <a:r>
              <a:rPr lang="en-US" sz="2400" dirty="0"/>
              <a:t>Commercially</a:t>
            </a:r>
          </a:p>
          <a:p>
            <a:r>
              <a:rPr lang="en-US" sz="2400" dirty="0"/>
              <a:t>Electrical Utilities</a:t>
            </a:r>
          </a:p>
          <a:p>
            <a:r>
              <a:rPr lang="en-US" sz="2400" dirty="0"/>
              <a:t>Oil &amp; </a:t>
            </a:r>
            <a:r>
              <a:rPr lang="en-US" sz="2400" dirty="0" smtClean="0"/>
              <a:t>Gas</a:t>
            </a:r>
            <a:br>
              <a:rPr lang="en-US" sz="2400" dirty="0" smtClean="0"/>
            </a:br>
            <a:endParaRPr lang="en-US" sz="2400" dirty="0"/>
          </a:p>
          <a:p>
            <a:pPr lvl="1"/>
            <a:endParaRPr lang="en-US" sz="2000" dirty="0"/>
          </a:p>
          <a:p>
            <a:pPr marL="0" indent="0">
              <a:buNone/>
            </a:pPr>
            <a:r>
              <a:rPr lang="en-US" sz="2400" dirty="0" smtClean="0"/>
              <a:t>Military &amp; Government</a:t>
            </a:r>
          </a:p>
          <a:p>
            <a:r>
              <a:rPr lang="en-US" sz="2400" dirty="0" smtClean="0"/>
              <a:t>AFRL</a:t>
            </a:r>
          </a:p>
          <a:p>
            <a:r>
              <a:rPr lang="en-US" sz="2400" dirty="0" smtClean="0"/>
              <a:t>Special Operations</a:t>
            </a:r>
          </a:p>
          <a:p>
            <a:pPr marL="0" indent="0">
              <a:buNone/>
            </a:pPr>
            <a:r>
              <a:rPr lang="en-US" sz="2400" dirty="0" smtClean="0"/>
              <a:t/>
            </a:r>
            <a:br>
              <a:rPr lang="en-US" sz="2400" dirty="0" smtClean="0"/>
            </a:br>
            <a:endParaRPr lang="en-US" sz="2400" dirty="0"/>
          </a:p>
          <a:p>
            <a:pPr marL="0" indent="0">
              <a:buNone/>
            </a:pPr>
            <a:r>
              <a:rPr lang="en-US" sz="2400" dirty="0" smtClean="0"/>
              <a:t>Industry Recognition</a:t>
            </a:r>
          </a:p>
          <a:p>
            <a:r>
              <a:rPr lang="en-US" sz="2400" dirty="0" smtClean="0"/>
              <a:t>ASIS Security Product Awards</a:t>
            </a:r>
            <a:endParaRPr lang="en-US" sz="2400" dirty="0"/>
          </a:p>
        </p:txBody>
      </p:sp>
      <p:grpSp>
        <p:nvGrpSpPr>
          <p:cNvPr id="6" name="Group 5"/>
          <p:cNvGrpSpPr/>
          <p:nvPr/>
        </p:nvGrpSpPr>
        <p:grpSpPr>
          <a:xfrm>
            <a:off x="5000539" y="1763751"/>
            <a:ext cx="3440717" cy="454043"/>
            <a:chOff x="4865061" y="1763751"/>
            <a:chExt cx="3440717" cy="454043"/>
          </a:xfrm>
        </p:grpSpPr>
        <p:pic>
          <p:nvPicPr>
            <p:cNvPr id="9" name="Picture 8"/>
            <p:cNvPicPr>
              <a:picLocks noChangeAspect="1"/>
            </p:cNvPicPr>
            <p:nvPr/>
          </p:nvPicPr>
          <p:blipFill>
            <a:blip r:embed="rId2"/>
            <a:stretch>
              <a:fillRect/>
            </a:stretch>
          </p:blipFill>
          <p:spPr>
            <a:xfrm>
              <a:off x="4865061" y="1763751"/>
              <a:ext cx="1472776" cy="454043"/>
            </a:xfrm>
            <a:prstGeom prst="rect">
              <a:avLst/>
            </a:prstGeom>
          </p:spPr>
        </p:pic>
        <p:pic>
          <p:nvPicPr>
            <p:cNvPr id="10" name="Picture 9"/>
            <p:cNvPicPr>
              <a:picLocks noChangeAspect="1"/>
            </p:cNvPicPr>
            <p:nvPr/>
          </p:nvPicPr>
          <p:blipFill>
            <a:blip r:embed="rId3"/>
            <a:stretch>
              <a:fillRect/>
            </a:stretch>
          </p:blipFill>
          <p:spPr>
            <a:xfrm>
              <a:off x="6596627" y="1884388"/>
              <a:ext cx="1709151" cy="294048"/>
            </a:xfrm>
            <a:prstGeom prst="rect">
              <a:avLst/>
            </a:prstGeom>
          </p:spPr>
        </p:pic>
      </p:grpSp>
      <p:grpSp>
        <p:nvGrpSpPr>
          <p:cNvPr id="5" name="Group 4"/>
          <p:cNvGrpSpPr/>
          <p:nvPr/>
        </p:nvGrpSpPr>
        <p:grpSpPr>
          <a:xfrm>
            <a:off x="4990197" y="3081419"/>
            <a:ext cx="3461400" cy="1113367"/>
            <a:chOff x="5115333" y="3274459"/>
            <a:chExt cx="3461400" cy="1113367"/>
          </a:xfrm>
        </p:grpSpPr>
        <p:pic>
          <p:nvPicPr>
            <p:cNvPr id="7" name="Picture 6"/>
            <p:cNvPicPr>
              <a:picLocks noChangeAspect="1"/>
            </p:cNvPicPr>
            <p:nvPr/>
          </p:nvPicPr>
          <p:blipFill>
            <a:blip r:embed="rId4"/>
            <a:stretch>
              <a:fillRect/>
            </a:stretch>
          </p:blipFill>
          <p:spPr>
            <a:xfrm>
              <a:off x="5115333" y="3376059"/>
              <a:ext cx="903000" cy="910167"/>
            </a:xfrm>
            <a:prstGeom prst="rect">
              <a:avLst/>
            </a:prstGeom>
          </p:spPr>
        </p:pic>
        <p:pic>
          <p:nvPicPr>
            <p:cNvPr id="11" name="Picture 10"/>
            <p:cNvPicPr>
              <a:picLocks noChangeAspect="1"/>
            </p:cNvPicPr>
            <p:nvPr/>
          </p:nvPicPr>
          <p:blipFill>
            <a:blip r:embed="rId5"/>
            <a:stretch>
              <a:fillRect/>
            </a:stretch>
          </p:blipFill>
          <p:spPr>
            <a:xfrm>
              <a:off x="6337836" y="3274459"/>
              <a:ext cx="1113367" cy="1113367"/>
            </a:xfrm>
            <a:prstGeom prst="rect">
              <a:avLst/>
            </a:prstGeom>
          </p:spPr>
        </p:pic>
        <p:pic>
          <p:nvPicPr>
            <p:cNvPr id="12" name="Picture 11"/>
            <p:cNvPicPr>
              <a:picLocks noChangeAspect="1"/>
            </p:cNvPicPr>
            <p:nvPr/>
          </p:nvPicPr>
          <p:blipFill>
            <a:blip r:embed="rId6"/>
            <a:stretch>
              <a:fillRect/>
            </a:stretch>
          </p:blipFill>
          <p:spPr>
            <a:xfrm>
              <a:off x="7770707" y="3327376"/>
              <a:ext cx="806026" cy="1007533"/>
            </a:xfrm>
            <a:prstGeom prst="rect">
              <a:avLst/>
            </a:prstGeom>
          </p:spPr>
        </p:pic>
      </p:grpSp>
      <p:sp>
        <p:nvSpPr>
          <p:cNvPr id="13" name="Title 1"/>
          <p:cNvSpPr txBox="1">
            <a:spLocks/>
          </p:cNvSpPr>
          <p:nvPr/>
        </p:nvSpPr>
        <p:spPr>
          <a:xfrm>
            <a:off x="67020" y="6405563"/>
            <a:ext cx="6350000" cy="47627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kern="1200" cap="all" spc="300">
                <a:solidFill>
                  <a:srgbClr val="002D56"/>
                </a:solidFill>
                <a:latin typeface="Century Gothic"/>
                <a:ea typeface="+mj-ea"/>
                <a:cs typeface="Century Gothic"/>
              </a:defRPr>
            </a:lvl1pPr>
          </a:lstStyle>
          <a:p>
            <a:r>
              <a:rPr lang="en-US" sz="1100" dirty="0" smtClean="0">
                <a:solidFill>
                  <a:schemeClr val="bg1"/>
                </a:solidFill>
              </a:rPr>
              <a:t>Proprietary: quantum Technology Sciences</a:t>
            </a:r>
            <a:endParaRPr lang="en-US" sz="1100" dirty="0">
              <a:solidFill>
                <a:schemeClr val="bg1"/>
              </a:solidFill>
            </a:endParaRPr>
          </a:p>
        </p:txBody>
      </p:sp>
      <p:grpSp>
        <p:nvGrpSpPr>
          <p:cNvPr id="3" name="Group 2"/>
          <p:cNvGrpSpPr/>
          <p:nvPr/>
        </p:nvGrpSpPr>
        <p:grpSpPr>
          <a:xfrm>
            <a:off x="4930606" y="4800049"/>
            <a:ext cx="3580583" cy="726123"/>
            <a:chOff x="4996150" y="5023569"/>
            <a:chExt cx="3580583" cy="726123"/>
          </a:xfrm>
        </p:grpSpPr>
        <p:pic>
          <p:nvPicPr>
            <p:cNvPr id="15" name="Picture 14" descr="ASIS2014_Awards_Logo.png"/>
            <p:cNvPicPr>
              <a:picLocks noChangeAspect="1"/>
            </p:cNvPicPr>
            <p:nvPr/>
          </p:nvPicPr>
          <p:blipFill>
            <a:blip r:embed="rId7"/>
            <a:stretch>
              <a:fillRect/>
            </a:stretch>
          </p:blipFill>
          <p:spPr>
            <a:xfrm>
              <a:off x="4996150" y="5023569"/>
              <a:ext cx="1420870" cy="726123"/>
            </a:xfrm>
            <a:prstGeom prst="rect">
              <a:avLst/>
            </a:prstGeom>
          </p:spPr>
        </p:pic>
        <p:pic>
          <p:nvPicPr>
            <p:cNvPr id="16" name="Picture 15" descr="Screen Shot 2016-02-23 at 2.19.21 PM.png"/>
            <p:cNvPicPr>
              <a:picLocks noChangeAspect="1"/>
            </p:cNvPicPr>
            <p:nvPr/>
          </p:nvPicPr>
          <p:blipFill>
            <a:blip r:embed="rId8"/>
            <a:stretch>
              <a:fillRect/>
            </a:stretch>
          </p:blipFill>
          <p:spPr>
            <a:xfrm>
              <a:off x="7268638" y="5093821"/>
              <a:ext cx="1308095" cy="585619"/>
            </a:xfrm>
            <a:prstGeom prst="rect">
              <a:avLst/>
            </a:prstGeom>
          </p:spPr>
        </p:pic>
      </p:grpSp>
      <p:sp>
        <p:nvSpPr>
          <p:cNvPr id="17" name="Slide Number Placeholder 3"/>
          <p:cNvSpPr>
            <a:spLocks noGrp="1"/>
          </p:cNvSpPr>
          <p:nvPr>
            <p:ph type="sldNum" sz="quarter" idx="12"/>
          </p:nvPr>
        </p:nvSpPr>
        <p:spPr>
          <a:xfrm>
            <a:off x="6553200" y="6356350"/>
            <a:ext cx="2133600" cy="365125"/>
          </a:xfrm>
        </p:spPr>
        <p:txBody>
          <a:bodyPr/>
          <a:lstStyle/>
          <a:p>
            <a:fld id="{26336D12-5B7C-1A49-B59B-1001D96A5291}" type="slidenum">
              <a:rPr lang="en-US" smtClean="0"/>
              <a:pPr/>
              <a:t>18</a:t>
            </a:fld>
            <a:endParaRPr lang="en-US" dirty="0"/>
          </a:p>
        </p:txBody>
      </p:sp>
    </p:spTree>
    <p:extLst>
      <p:ext uri="{BB962C8B-B14F-4D97-AF65-F5344CB8AC3E}">
        <p14:creationId xmlns:p14="http://schemas.microsoft.com/office/powerpoint/2010/main" val="281979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Current Situation… Many Systems</a:t>
            </a:r>
            <a:endParaRPr lang="en-US" dirty="0"/>
          </a:p>
        </p:txBody>
      </p:sp>
      <p:sp>
        <p:nvSpPr>
          <p:cNvPr id="6" name="Title 1"/>
          <p:cNvSpPr txBox="1">
            <a:spLocks/>
          </p:cNvSpPr>
          <p:nvPr/>
        </p:nvSpPr>
        <p:spPr>
          <a:xfrm>
            <a:off x="67020" y="6405563"/>
            <a:ext cx="6350000" cy="47627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kern="1200" cap="all" spc="300">
                <a:solidFill>
                  <a:srgbClr val="002D56"/>
                </a:solidFill>
                <a:latin typeface="Century Gothic"/>
                <a:ea typeface="+mj-ea"/>
                <a:cs typeface="Century Gothic"/>
              </a:defRPr>
            </a:lvl1pPr>
          </a:lstStyle>
          <a:p>
            <a:r>
              <a:rPr lang="en-US" sz="1100" dirty="0" smtClean="0">
                <a:solidFill>
                  <a:schemeClr val="bg1"/>
                </a:solidFill>
              </a:rPr>
              <a:t>quantum Technology Sciences | Where We Are Today</a:t>
            </a:r>
            <a:endParaRPr lang="en-US" sz="1100" dirty="0">
              <a:solidFill>
                <a:schemeClr val="bg1"/>
              </a:solidFill>
            </a:endParaRPr>
          </a:p>
        </p:txBody>
      </p:sp>
      <p:grpSp>
        <p:nvGrpSpPr>
          <p:cNvPr id="3" name="Group 2"/>
          <p:cNvGrpSpPr/>
          <p:nvPr/>
        </p:nvGrpSpPr>
        <p:grpSpPr>
          <a:xfrm>
            <a:off x="304800" y="1102042"/>
            <a:ext cx="7956260" cy="5171441"/>
            <a:chOff x="314960" y="1102042"/>
            <a:chExt cx="7956260" cy="5171441"/>
          </a:xfrm>
        </p:grpSpPr>
        <p:pic>
          <p:nvPicPr>
            <p:cNvPr id="2" name="Picture 1" descr="ONLYSniperSubstation.jpg"/>
            <p:cNvPicPr>
              <a:picLocks noChangeAspect="1"/>
            </p:cNvPicPr>
            <p:nvPr/>
          </p:nvPicPr>
          <p:blipFill>
            <a:blip r:embed="rId3"/>
            <a:stretch>
              <a:fillRect/>
            </a:stretch>
          </p:blipFill>
          <p:spPr>
            <a:xfrm>
              <a:off x="314960" y="1223962"/>
              <a:ext cx="3780367" cy="2835275"/>
            </a:xfrm>
            <a:prstGeom prst="rect">
              <a:avLst/>
            </a:prstGeom>
            <a:ln w="19050" cmpd="sng">
              <a:solidFill>
                <a:schemeClr val="bg1">
                  <a:lumMod val="50000"/>
                </a:schemeClr>
              </a:solidFill>
            </a:ln>
          </p:spPr>
        </p:pic>
        <p:pic>
          <p:nvPicPr>
            <p:cNvPr id="10" name="Picture 9"/>
            <p:cNvPicPr>
              <a:picLocks noChangeAspect="1"/>
            </p:cNvPicPr>
            <p:nvPr/>
          </p:nvPicPr>
          <p:blipFill>
            <a:blip r:embed="rId4"/>
            <a:stretch>
              <a:fillRect/>
            </a:stretch>
          </p:blipFill>
          <p:spPr>
            <a:xfrm>
              <a:off x="1816752" y="3449002"/>
              <a:ext cx="3632855" cy="2461259"/>
            </a:xfrm>
            <a:prstGeom prst="rect">
              <a:avLst/>
            </a:prstGeom>
            <a:ln w="19050" cmpd="sng">
              <a:solidFill>
                <a:schemeClr val="bg1">
                  <a:lumMod val="50000"/>
                </a:schemeClr>
              </a:solidFill>
            </a:ln>
          </p:spPr>
        </p:pic>
        <p:pic>
          <p:nvPicPr>
            <p:cNvPr id="12" name="Picture 11"/>
            <p:cNvPicPr>
              <a:picLocks noChangeAspect="1"/>
            </p:cNvPicPr>
            <p:nvPr/>
          </p:nvPicPr>
          <p:blipFill>
            <a:blip r:embed="rId5"/>
            <a:stretch>
              <a:fillRect/>
            </a:stretch>
          </p:blipFill>
          <p:spPr>
            <a:xfrm>
              <a:off x="5274020" y="3276283"/>
              <a:ext cx="2997200" cy="2997200"/>
            </a:xfrm>
            <a:prstGeom prst="rect">
              <a:avLst/>
            </a:prstGeom>
            <a:ln w="19050" cmpd="sng">
              <a:solidFill>
                <a:schemeClr val="bg1">
                  <a:lumMod val="50000"/>
                </a:schemeClr>
              </a:solidFill>
            </a:ln>
          </p:spPr>
        </p:pic>
        <p:pic>
          <p:nvPicPr>
            <p:cNvPr id="4" name="Picture 3"/>
            <p:cNvPicPr>
              <a:picLocks noChangeAspect="1"/>
            </p:cNvPicPr>
            <p:nvPr/>
          </p:nvPicPr>
          <p:blipFill>
            <a:blip r:embed="rId6"/>
            <a:stretch>
              <a:fillRect/>
            </a:stretch>
          </p:blipFill>
          <p:spPr>
            <a:xfrm>
              <a:off x="4110700" y="1102042"/>
              <a:ext cx="3129280" cy="2346960"/>
            </a:xfrm>
            <a:prstGeom prst="rect">
              <a:avLst/>
            </a:prstGeom>
            <a:ln w="19050" cmpd="sng">
              <a:solidFill>
                <a:schemeClr val="bg1">
                  <a:lumMod val="50000"/>
                </a:schemeClr>
              </a:solidFill>
            </a:ln>
          </p:spPr>
        </p:pic>
      </p:grpSp>
      <p:sp>
        <p:nvSpPr>
          <p:cNvPr id="8" name="TextBox 7"/>
          <p:cNvSpPr txBox="1"/>
          <p:nvPr/>
        </p:nvSpPr>
        <p:spPr>
          <a:xfrm>
            <a:off x="52598" y="949642"/>
            <a:ext cx="3842218" cy="584776"/>
          </a:xfrm>
          <a:prstGeom prst="rect">
            <a:avLst/>
          </a:prstGeom>
          <a:solidFill>
            <a:schemeClr val="bg1">
              <a:lumMod val="95000"/>
              <a:alpha val="89000"/>
            </a:schemeClr>
          </a:solidFill>
          <a:ln w="6350">
            <a:solidFill>
              <a:schemeClr val="bg1">
                <a:lumMod val="75000"/>
              </a:schemeClr>
            </a:solidFill>
          </a:ln>
        </p:spPr>
        <p:txBody>
          <a:bodyPr wrap="none" rtlCol="0">
            <a:spAutoFit/>
          </a:bodyPr>
          <a:lstStyle>
            <a:defPPr>
              <a:defRPr lang="en-US"/>
            </a:defPPr>
            <a:lvl1pPr>
              <a:defRPr>
                <a:solidFill>
                  <a:schemeClr val="tx2"/>
                </a:solidFill>
              </a:defRPr>
            </a:lvl1pPr>
          </a:lstStyle>
          <a:p>
            <a:pPr algn="r"/>
            <a:r>
              <a:rPr lang="en-US" sz="1600" dirty="0">
                <a:latin typeface="Century Gothic"/>
                <a:cs typeface="Century Gothic"/>
              </a:rPr>
              <a:t>2015 – 44  Reported Physical Attacks, </a:t>
            </a:r>
            <a:br>
              <a:rPr lang="en-US" sz="1600" dirty="0">
                <a:latin typeface="Century Gothic"/>
                <a:cs typeface="Century Gothic"/>
              </a:rPr>
            </a:br>
            <a:r>
              <a:rPr lang="en-US" sz="1600" dirty="0">
                <a:latin typeface="Century Gothic"/>
                <a:cs typeface="Century Gothic"/>
              </a:rPr>
              <a:t>            est. 16 w/gunshots</a:t>
            </a:r>
          </a:p>
        </p:txBody>
      </p:sp>
      <p:sp>
        <p:nvSpPr>
          <p:cNvPr id="11" name="TextBox 10"/>
          <p:cNvSpPr txBox="1"/>
          <p:nvPr/>
        </p:nvSpPr>
        <p:spPr>
          <a:xfrm>
            <a:off x="636654" y="5817035"/>
            <a:ext cx="4443346" cy="338554"/>
          </a:xfrm>
          <a:prstGeom prst="rect">
            <a:avLst/>
          </a:prstGeom>
          <a:solidFill>
            <a:schemeClr val="bg1">
              <a:lumMod val="95000"/>
              <a:alpha val="89000"/>
            </a:schemeClr>
          </a:solidFill>
          <a:ln w="6350">
            <a:solidFill>
              <a:schemeClr val="bg1">
                <a:lumMod val="75000"/>
              </a:schemeClr>
            </a:solidFill>
          </a:ln>
        </p:spPr>
        <p:txBody>
          <a:bodyPr wrap="square" rtlCol="0">
            <a:spAutoFit/>
          </a:bodyPr>
          <a:lstStyle/>
          <a:p>
            <a:r>
              <a:rPr lang="en-US" sz="1600" dirty="0" smtClean="0">
                <a:solidFill>
                  <a:schemeClr val="tx2"/>
                </a:solidFill>
                <a:latin typeface="Century Gothic"/>
                <a:cs typeface="Century Gothic"/>
              </a:rPr>
              <a:t>LTD/Wrongful Death - $150k to $2.5m, each</a:t>
            </a:r>
            <a:endParaRPr lang="en-US" sz="1600" dirty="0">
              <a:solidFill>
                <a:schemeClr val="tx2"/>
              </a:solidFill>
              <a:latin typeface="Century Gothic"/>
              <a:cs typeface="Century Gothic"/>
            </a:endParaRPr>
          </a:p>
        </p:txBody>
      </p:sp>
      <p:sp>
        <p:nvSpPr>
          <p:cNvPr id="14" name="TextBox 13"/>
          <p:cNvSpPr txBox="1"/>
          <p:nvPr/>
        </p:nvSpPr>
        <p:spPr>
          <a:xfrm>
            <a:off x="5991144" y="930512"/>
            <a:ext cx="3100228" cy="338554"/>
          </a:xfrm>
          <a:prstGeom prst="rect">
            <a:avLst/>
          </a:prstGeom>
          <a:solidFill>
            <a:schemeClr val="bg1">
              <a:lumMod val="95000"/>
              <a:alpha val="89000"/>
            </a:schemeClr>
          </a:solidFill>
          <a:ln w="6350">
            <a:solidFill>
              <a:schemeClr val="bg1">
                <a:lumMod val="75000"/>
              </a:schemeClr>
            </a:solidFill>
          </a:ln>
        </p:spPr>
        <p:txBody>
          <a:bodyPr wrap="none" rtlCol="0">
            <a:spAutoFit/>
          </a:bodyPr>
          <a:lstStyle>
            <a:defPPr>
              <a:defRPr lang="en-US"/>
            </a:defPPr>
            <a:lvl1pPr>
              <a:defRPr>
                <a:solidFill>
                  <a:schemeClr val="tx2"/>
                </a:solidFill>
              </a:defRPr>
            </a:lvl1pPr>
          </a:lstStyle>
          <a:p>
            <a:pPr algn="r"/>
            <a:r>
              <a:rPr lang="en-US" sz="1600" dirty="0" smtClean="0">
                <a:latin typeface="Century Gothic"/>
                <a:cs typeface="Century Gothic"/>
              </a:rPr>
              <a:t>100+/year - $10-30m annually</a:t>
            </a:r>
            <a:endParaRPr lang="en-US" sz="1600" dirty="0">
              <a:latin typeface="Century Gothic"/>
              <a:cs typeface="Century Gothic"/>
            </a:endParaRPr>
          </a:p>
        </p:txBody>
      </p:sp>
      <p:sp>
        <p:nvSpPr>
          <p:cNvPr id="15" name="TextBox 14"/>
          <p:cNvSpPr txBox="1"/>
          <p:nvPr/>
        </p:nvSpPr>
        <p:spPr>
          <a:xfrm>
            <a:off x="6079068" y="3652033"/>
            <a:ext cx="2994456" cy="338554"/>
          </a:xfrm>
          <a:prstGeom prst="rect">
            <a:avLst/>
          </a:prstGeom>
          <a:solidFill>
            <a:schemeClr val="bg1">
              <a:lumMod val="95000"/>
              <a:alpha val="89000"/>
            </a:schemeClr>
          </a:solidFill>
          <a:ln w="6350">
            <a:solidFill>
              <a:schemeClr val="bg1">
                <a:lumMod val="75000"/>
              </a:schemeClr>
            </a:solidFill>
          </a:ln>
        </p:spPr>
        <p:txBody>
          <a:bodyPr wrap="square" rtlCol="0">
            <a:spAutoFit/>
          </a:bodyPr>
          <a:lstStyle>
            <a:defPPr>
              <a:defRPr lang="en-US"/>
            </a:defPPr>
            <a:lvl1pPr>
              <a:defRPr>
                <a:solidFill>
                  <a:schemeClr val="tx2"/>
                </a:solidFill>
              </a:defRPr>
            </a:lvl1pPr>
          </a:lstStyle>
          <a:p>
            <a:pPr algn="r"/>
            <a:r>
              <a:rPr lang="en-US" sz="1600" dirty="0" smtClean="0">
                <a:latin typeface="Century Gothic"/>
                <a:cs typeface="Century Gothic"/>
              </a:rPr>
              <a:t>$33-$70B in economic losses </a:t>
            </a:r>
            <a:endParaRPr lang="en-US" sz="1600" dirty="0">
              <a:latin typeface="Century Gothic"/>
              <a:cs typeface="Century Gothic"/>
            </a:endParaRPr>
          </a:p>
        </p:txBody>
      </p:sp>
    </p:spTree>
    <p:extLst>
      <p:ext uri="{BB962C8B-B14F-4D97-AF65-F5344CB8AC3E}">
        <p14:creationId xmlns:p14="http://schemas.microsoft.com/office/powerpoint/2010/main" val="24982360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789" y="185738"/>
            <a:ext cx="6350000" cy="605895"/>
          </a:xfrm>
        </p:spPr>
        <p:txBody>
          <a:bodyPr>
            <a:normAutofit/>
          </a:bodyPr>
          <a:lstStyle/>
          <a:p>
            <a:r>
              <a:rPr lang="en-US" dirty="0" smtClean="0"/>
              <a:t>Evolving Mission of Security &amp; Ops</a:t>
            </a:r>
            <a:endParaRPr lang="en-US" dirty="0"/>
          </a:p>
        </p:txBody>
      </p:sp>
      <p:sp>
        <p:nvSpPr>
          <p:cNvPr id="3" name="Slide Number Placeholder 2"/>
          <p:cNvSpPr>
            <a:spLocks noGrp="1"/>
          </p:cNvSpPr>
          <p:nvPr>
            <p:ph type="sldNum" sz="quarter" idx="12"/>
          </p:nvPr>
        </p:nvSpPr>
        <p:spPr/>
        <p:txBody>
          <a:bodyPr/>
          <a:lstStyle/>
          <a:p>
            <a:fld id="{26336D12-5B7C-1A49-B59B-1001D96A5291}" type="slidenum">
              <a:rPr lang="en-US" smtClean="0"/>
              <a:pPr/>
              <a:t>3</a:t>
            </a:fld>
            <a:endParaRPr lang="en-US"/>
          </a:p>
        </p:txBody>
      </p:sp>
      <p:sp>
        <p:nvSpPr>
          <p:cNvPr id="29" name="TextBox 28"/>
          <p:cNvSpPr txBox="1"/>
          <p:nvPr/>
        </p:nvSpPr>
        <p:spPr>
          <a:xfrm>
            <a:off x="581623" y="1707653"/>
            <a:ext cx="2310134" cy="907941"/>
          </a:xfrm>
          <a:prstGeom prst="rect">
            <a:avLst/>
          </a:prstGeom>
          <a:solidFill>
            <a:schemeClr val="bg1">
              <a:alpha val="77000"/>
            </a:schemeClr>
          </a:solidFill>
        </p:spPr>
        <p:txBody>
          <a:bodyPr wrap="square" rtlCol="0">
            <a:spAutoFit/>
          </a:bodyPr>
          <a:lstStyle>
            <a:defPPr>
              <a:defRPr lang="en-US"/>
            </a:defPPr>
            <a:lvl1pPr marL="111125" indent="-111125">
              <a:spcAft>
                <a:spcPts val="600"/>
              </a:spcAft>
              <a:buFont typeface="Arial"/>
              <a:buChar char="•"/>
              <a:defRPr sz="1200">
                <a:solidFill>
                  <a:srgbClr val="062343"/>
                </a:solidFill>
                <a:latin typeface="Century Gothic"/>
                <a:cs typeface="Century Gothic"/>
              </a:defRPr>
            </a:lvl1pPr>
          </a:lstStyle>
          <a:p>
            <a:r>
              <a:rPr lang="en-US" dirty="0" smtClean="0"/>
              <a:t>Legacy model </a:t>
            </a:r>
            <a:r>
              <a:rPr lang="en-US" dirty="0"/>
              <a:t>where </a:t>
            </a:r>
            <a:r>
              <a:rPr lang="en-US" dirty="0" smtClean="0"/>
              <a:t>Security </a:t>
            </a:r>
            <a:r>
              <a:rPr lang="en-US" dirty="0"/>
              <a:t>and </a:t>
            </a:r>
            <a:r>
              <a:rPr lang="en-US" dirty="0" smtClean="0"/>
              <a:t>Safety are </a:t>
            </a:r>
            <a:r>
              <a:rPr lang="en-US" dirty="0"/>
              <a:t>simply </a:t>
            </a:r>
            <a:r>
              <a:rPr lang="en-US" dirty="0" smtClean="0"/>
              <a:t>cost centers</a:t>
            </a:r>
            <a:endParaRPr lang="en-US" dirty="0"/>
          </a:p>
          <a:p>
            <a:r>
              <a:rPr lang="en-US" dirty="0"/>
              <a:t>Watch &amp; respond only</a:t>
            </a:r>
          </a:p>
        </p:txBody>
      </p:sp>
      <p:sp>
        <p:nvSpPr>
          <p:cNvPr id="31" name="TextBox 30"/>
          <p:cNvSpPr txBox="1"/>
          <p:nvPr/>
        </p:nvSpPr>
        <p:spPr>
          <a:xfrm>
            <a:off x="3248223" y="1707653"/>
            <a:ext cx="2310134" cy="1092607"/>
          </a:xfrm>
          <a:prstGeom prst="rect">
            <a:avLst/>
          </a:prstGeom>
          <a:solidFill>
            <a:schemeClr val="bg1">
              <a:alpha val="77000"/>
            </a:schemeClr>
          </a:solidFill>
        </p:spPr>
        <p:txBody>
          <a:bodyPr wrap="square" rtlCol="0">
            <a:spAutoFit/>
          </a:bodyPr>
          <a:lstStyle>
            <a:defPPr>
              <a:defRPr lang="en-US"/>
            </a:defPPr>
            <a:lvl1pPr marL="111125" indent="-111125">
              <a:spcAft>
                <a:spcPts val="600"/>
              </a:spcAft>
              <a:buFont typeface="Arial"/>
              <a:buChar char="•"/>
              <a:defRPr sz="1200">
                <a:solidFill>
                  <a:srgbClr val="062343"/>
                </a:solidFill>
                <a:latin typeface="Century Gothic"/>
                <a:cs typeface="Century Gothic"/>
              </a:defRPr>
            </a:lvl1pPr>
          </a:lstStyle>
          <a:p>
            <a:r>
              <a:rPr lang="en-US" dirty="0"/>
              <a:t>Security &amp; Safety are now rationalized as needed in Post 9/11 era</a:t>
            </a:r>
          </a:p>
          <a:p>
            <a:r>
              <a:rPr lang="en-US" dirty="0"/>
              <a:t>Aggressive prevention justifies purchases</a:t>
            </a:r>
          </a:p>
        </p:txBody>
      </p:sp>
      <p:sp>
        <p:nvSpPr>
          <p:cNvPr id="34" name="TextBox 33"/>
          <p:cNvSpPr txBox="1"/>
          <p:nvPr/>
        </p:nvSpPr>
        <p:spPr>
          <a:xfrm>
            <a:off x="5889531" y="1707653"/>
            <a:ext cx="2551733" cy="1354217"/>
          </a:xfrm>
          <a:prstGeom prst="rect">
            <a:avLst/>
          </a:prstGeom>
          <a:solidFill>
            <a:schemeClr val="bg1">
              <a:alpha val="77000"/>
            </a:schemeClr>
          </a:solidFill>
        </p:spPr>
        <p:txBody>
          <a:bodyPr wrap="square" rtlCol="0">
            <a:spAutoFit/>
          </a:bodyPr>
          <a:lstStyle/>
          <a:p>
            <a:pPr marL="119063" indent="-119063">
              <a:spcAft>
                <a:spcPts val="600"/>
              </a:spcAft>
              <a:buFont typeface="Arial"/>
              <a:buChar char="•"/>
            </a:pPr>
            <a:r>
              <a:rPr lang="en-US" sz="1200" dirty="0" smtClean="0">
                <a:solidFill>
                  <a:srgbClr val="062343"/>
                </a:solidFill>
                <a:latin typeface="Century Gothic"/>
                <a:cs typeface="Century Gothic"/>
              </a:rPr>
              <a:t>Future where analysis adds corporate strategic value</a:t>
            </a:r>
          </a:p>
          <a:p>
            <a:pPr marL="119063" indent="-119063">
              <a:spcAft>
                <a:spcPts val="600"/>
              </a:spcAft>
              <a:buFont typeface="Arial"/>
              <a:buChar char="•"/>
            </a:pPr>
            <a:r>
              <a:rPr lang="en-US" sz="1200" dirty="0" smtClean="0">
                <a:solidFill>
                  <a:srgbClr val="062343"/>
                </a:solidFill>
                <a:latin typeface="Century Gothic"/>
                <a:cs typeface="Century Gothic"/>
              </a:rPr>
              <a:t>Potentially identify / predict issues before they occur</a:t>
            </a:r>
          </a:p>
          <a:p>
            <a:pPr marL="119063" indent="-119063">
              <a:spcAft>
                <a:spcPts val="600"/>
              </a:spcAft>
              <a:buFont typeface="Arial"/>
              <a:buChar char="•"/>
            </a:pPr>
            <a:r>
              <a:rPr lang="en-US" sz="1200" dirty="0" smtClean="0">
                <a:solidFill>
                  <a:srgbClr val="062343"/>
                </a:solidFill>
                <a:latin typeface="Century Gothic"/>
                <a:cs typeface="Century Gothic"/>
              </a:rPr>
              <a:t>Adds operational &amp; bottom line benefits</a:t>
            </a:r>
            <a:endParaRPr lang="en-US" sz="1200" dirty="0">
              <a:solidFill>
                <a:srgbClr val="062343"/>
              </a:solidFill>
              <a:latin typeface="Century Gothic"/>
              <a:cs typeface="Century Gothic"/>
            </a:endParaRPr>
          </a:p>
        </p:txBody>
      </p:sp>
      <p:sp>
        <p:nvSpPr>
          <p:cNvPr id="36" name="Striped Right Arrow 35"/>
          <p:cNvSpPr/>
          <p:nvPr/>
        </p:nvSpPr>
        <p:spPr>
          <a:xfrm>
            <a:off x="457369" y="971049"/>
            <a:ext cx="8178800" cy="965200"/>
          </a:xfrm>
          <a:prstGeom prst="stripedRightArrow">
            <a:avLst/>
          </a:prstGeom>
          <a:solidFill>
            <a:srgbClr val="002D56"/>
          </a:solidFill>
          <a:ln>
            <a:solidFill>
              <a:srgbClr val="0055A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823620" y="1269108"/>
            <a:ext cx="1826141" cy="338554"/>
          </a:xfrm>
          <a:prstGeom prst="rect">
            <a:avLst/>
          </a:prstGeom>
          <a:noFill/>
        </p:spPr>
        <p:txBody>
          <a:bodyPr wrap="none" rtlCol="0">
            <a:spAutoFit/>
          </a:bodyPr>
          <a:lstStyle/>
          <a:p>
            <a:r>
              <a:rPr lang="en-US" sz="1600" cap="all" dirty="0" smtClean="0">
                <a:solidFill>
                  <a:srgbClr val="FFFFFF"/>
                </a:solidFill>
                <a:latin typeface="Century Gothic"/>
                <a:cs typeface="Century Gothic"/>
              </a:rPr>
              <a:t>Responsive Era</a:t>
            </a:r>
            <a:endParaRPr lang="en-US" sz="1600" cap="all" dirty="0">
              <a:solidFill>
                <a:srgbClr val="FFFFFF"/>
              </a:solidFill>
              <a:latin typeface="Century Gothic"/>
              <a:cs typeface="Century Gothic"/>
            </a:endParaRPr>
          </a:p>
        </p:txBody>
      </p:sp>
      <p:sp>
        <p:nvSpPr>
          <p:cNvPr id="25" name="TextBox 24"/>
          <p:cNvSpPr txBox="1"/>
          <p:nvPr/>
        </p:nvSpPr>
        <p:spPr>
          <a:xfrm>
            <a:off x="3514565" y="1270113"/>
            <a:ext cx="1777450" cy="338554"/>
          </a:xfrm>
          <a:prstGeom prst="rect">
            <a:avLst/>
          </a:prstGeom>
          <a:noFill/>
        </p:spPr>
        <p:txBody>
          <a:bodyPr wrap="none" rtlCol="0">
            <a:spAutoFit/>
          </a:bodyPr>
          <a:lstStyle/>
          <a:p>
            <a:r>
              <a:rPr lang="en-US" sz="1600" cap="all" dirty="0" smtClean="0">
                <a:solidFill>
                  <a:srgbClr val="FFFFFF"/>
                </a:solidFill>
                <a:latin typeface="Century Gothic"/>
                <a:cs typeface="Century Gothic"/>
              </a:rPr>
              <a:t>Preventive Era</a:t>
            </a:r>
            <a:endParaRPr lang="en-US" sz="1600" cap="all" dirty="0">
              <a:solidFill>
                <a:srgbClr val="FFFFFF"/>
              </a:solidFill>
              <a:latin typeface="Century Gothic"/>
              <a:cs typeface="Century Gothic"/>
            </a:endParaRPr>
          </a:p>
        </p:txBody>
      </p:sp>
      <p:sp>
        <p:nvSpPr>
          <p:cNvPr id="28" name="TextBox 27"/>
          <p:cNvSpPr txBox="1"/>
          <p:nvPr/>
        </p:nvSpPr>
        <p:spPr>
          <a:xfrm>
            <a:off x="6209730" y="1286934"/>
            <a:ext cx="1737475" cy="338554"/>
          </a:xfrm>
          <a:prstGeom prst="rect">
            <a:avLst/>
          </a:prstGeom>
          <a:noFill/>
        </p:spPr>
        <p:txBody>
          <a:bodyPr wrap="none" rtlCol="0">
            <a:spAutoFit/>
          </a:bodyPr>
          <a:lstStyle/>
          <a:p>
            <a:r>
              <a:rPr lang="en-US" sz="1600" cap="all" dirty="0" smtClean="0">
                <a:solidFill>
                  <a:srgbClr val="FFFFFF"/>
                </a:solidFill>
                <a:latin typeface="Century Gothic"/>
                <a:cs typeface="Century Gothic"/>
              </a:rPr>
              <a:t>predictive Era</a:t>
            </a:r>
            <a:endParaRPr lang="en-US" sz="1600" cap="all" dirty="0">
              <a:solidFill>
                <a:srgbClr val="FFFFFF"/>
              </a:solidFill>
              <a:latin typeface="Century Gothic"/>
              <a:cs typeface="Century Gothic"/>
            </a:endParaRPr>
          </a:p>
        </p:txBody>
      </p:sp>
      <p:sp>
        <p:nvSpPr>
          <p:cNvPr id="14" name="Title 1"/>
          <p:cNvSpPr txBox="1">
            <a:spLocks/>
          </p:cNvSpPr>
          <p:nvPr/>
        </p:nvSpPr>
        <p:spPr>
          <a:xfrm>
            <a:off x="67020" y="6405563"/>
            <a:ext cx="6350000" cy="47627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kern="1200" cap="all" spc="300">
                <a:solidFill>
                  <a:srgbClr val="002D56"/>
                </a:solidFill>
                <a:latin typeface="Century Gothic"/>
                <a:ea typeface="+mj-ea"/>
                <a:cs typeface="Century Gothic"/>
              </a:defRPr>
            </a:lvl1pPr>
          </a:lstStyle>
          <a:p>
            <a:r>
              <a:rPr lang="en-US" sz="1100" dirty="0" smtClean="0">
                <a:solidFill>
                  <a:schemeClr val="bg1"/>
                </a:solidFill>
              </a:rPr>
              <a:t>quantum Technology Sciences | Product Overview</a:t>
            </a:r>
            <a:endParaRPr lang="en-US" sz="1100" dirty="0">
              <a:solidFill>
                <a:schemeClr val="bg1"/>
              </a:solidFill>
            </a:endParaRPr>
          </a:p>
        </p:txBody>
      </p:sp>
      <p:pic>
        <p:nvPicPr>
          <p:cNvPr id="35" name="Picture 34" descr="OperationalEfficiency.jpg"/>
          <p:cNvPicPr>
            <a:picLocks noChangeAspect="1"/>
          </p:cNvPicPr>
          <p:nvPr/>
        </p:nvPicPr>
        <p:blipFill>
          <a:blip r:embed="rId3"/>
          <a:stretch>
            <a:fillRect/>
          </a:stretch>
        </p:blipFill>
        <p:spPr>
          <a:xfrm>
            <a:off x="0" y="3159839"/>
            <a:ext cx="9144000" cy="3693716"/>
          </a:xfrm>
          <a:prstGeom prst="rect">
            <a:avLst/>
          </a:prstGeom>
        </p:spPr>
      </p:pic>
    </p:spTree>
    <p:extLst>
      <p:ext uri="{BB962C8B-B14F-4D97-AF65-F5344CB8AC3E}">
        <p14:creationId xmlns:p14="http://schemas.microsoft.com/office/powerpoint/2010/main" val="210369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Driving Business Forward…</a:t>
            </a:r>
            <a:endParaRPr lang="en-US" dirty="0"/>
          </a:p>
        </p:txBody>
      </p:sp>
      <p:sp>
        <p:nvSpPr>
          <p:cNvPr id="4" name="Slide Number Placeholder 3"/>
          <p:cNvSpPr>
            <a:spLocks noGrp="1"/>
          </p:cNvSpPr>
          <p:nvPr>
            <p:ph type="sldNum" sz="quarter" idx="12"/>
          </p:nvPr>
        </p:nvSpPr>
        <p:spPr/>
        <p:txBody>
          <a:bodyPr/>
          <a:lstStyle/>
          <a:p>
            <a:fld id="{26336D12-5B7C-1A49-B59B-1001D96A5291}" type="slidenum">
              <a:rPr lang="en-US" smtClean="0"/>
              <a:pPr/>
              <a:t>4</a:t>
            </a:fld>
            <a:endParaRPr lang="en-US" dirty="0"/>
          </a:p>
        </p:txBody>
      </p:sp>
      <p:sp>
        <p:nvSpPr>
          <p:cNvPr id="13" name="Title 1"/>
          <p:cNvSpPr txBox="1">
            <a:spLocks/>
          </p:cNvSpPr>
          <p:nvPr/>
        </p:nvSpPr>
        <p:spPr>
          <a:xfrm>
            <a:off x="67020" y="6405563"/>
            <a:ext cx="6350000" cy="47627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kern="1200" cap="all" spc="300">
                <a:solidFill>
                  <a:srgbClr val="002D56"/>
                </a:solidFill>
                <a:latin typeface="Century Gothic"/>
                <a:ea typeface="+mj-ea"/>
                <a:cs typeface="Century Gothic"/>
              </a:defRPr>
            </a:lvl1pPr>
          </a:lstStyle>
          <a:p>
            <a:r>
              <a:rPr lang="en-US" sz="1100" dirty="0" smtClean="0">
                <a:solidFill>
                  <a:schemeClr val="bg1"/>
                </a:solidFill>
              </a:rPr>
              <a:t>quantum Technology Sciences | Business Drivers</a:t>
            </a:r>
            <a:endParaRPr lang="en-US" sz="1100" dirty="0">
              <a:solidFill>
                <a:schemeClr val="bg1"/>
              </a:solidFill>
            </a:endParaRPr>
          </a:p>
        </p:txBody>
      </p:sp>
      <p:sp>
        <p:nvSpPr>
          <p:cNvPr id="6" name="TextBox 5"/>
          <p:cNvSpPr txBox="1"/>
          <p:nvPr/>
        </p:nvSpPr>
        <p:spPr>
          <a:xfrm>
            <a:off x="4420876" y="2279163"/>
            <a:ext cx="2984500" cy="692497"/>
          </a:xfrm>
          <a:prstGeom prst="rect">
            <a:avLst/>
          </a:prstGeom>
          <a:noFill/>
        </p:spPr>
        <p:txBody>
          <a:bodyPr wrap="square" rtlCol="0">
            <a:spAutoFit/>
          </a:bodyPr>
          <a:lstStyle/>
          <a:p>
            <a:pPr algn="ctr"/>
            <a:r>
              <a:rPr lang="en-US" sz="1300" dirty="0" smtClean="0">
                <a:solidFill>
                  <a:schemeClr val="bg1"/>
                </a:solidFill>
                <a:latin typeface="Century Gothic"/>
                <a:cs typeface="Century Gothic"/>
              </a:rPr>
              <a:t>Enhanced situational awareness with time &amp; space to respond to deter or interdict.</a:t>
            </a:r>
            <a:endParaRPr lang="en-US" sz="1300" dirty="0">
              <a:solidFill>
                <a:schemeClr val="bg1"/>
              </a:solidFill>
              <a:latin typeface="Century Gothic"/>
              <a:cs typeface="Century Gothic"/>
            </a:endParaRPr>
          </a:p>
        </p:txBody>
      </p:sp>
      <p:sp>
        <p:nvSpPr>
          <p:cNvPr id="7" name="TextBox 6"/>
          <p:cNvSpPr txBox="1"/>
          <p:nvPr/>
        </p:nvSpPr>
        <p:spPr>
          <a:xfrm>
            <a:off x="6319526" y="4776180"/>
            <a:ext cx="2178050" cy="892552"/>
          </a:xfrm>
          <a:prstGeom prst="rect">
            <a:avLst/>
          </a:prstGeom>
          <a:noFill/>
        </p:spPr>
        <p:txBody>
          <a:bodyPr wrap="square" rtlCol="0">
            <a:spAutoFit/>
          </a:bodyPr>
          <a:lstStyle/>
          <a:p>
            <a:pPr algn="ctr"/>
            <a:r>
              <a:rPr lang="en-US" sz="1300" dirty="0" smtClean="0">
                <a:solidFill>
                  <a:schemeClr val="bg1"/>
                </a:solidFill>
                <a:latin typeface="Century Gothic"/>
                <a:cs typeface="Century Gothic"/>
              </a:rPr>
              <a:t> Reduce operational expenses and increase uptime with</a:t>
            </a:r>
          </a:p>
          <a:p>
            <a:pPr algn="ctr"/>
            <a:r>
              <a:rPr lang="en-US" sz="1300" dirty="0" smtClean="0">
                <a:solidFill>
                  <a:schemeClr val="bg1"/>
                </a:solidFill>
                <a:latin typeface="Century Gothic"/>
                <a:cs typeface="Century Gothic"/>
              </a:rPr>
              <a:t>validated intelligence.</a:t>
            </a:r>
            <a:endParaRPr lang="en-US" sz="1300" dirty="0">
              <a:solidFill>
                <a:schemeClr val="bg1"/>
              </a:solidFill>
              <a:latin typeface="Century Gothic"/>
              <a:cs typeface="Century Gothic"/>
            </a:endParaRPr>
          </a:p>
        </p:txBody>
      </p:sp>
      <p:sp>
        <p:nvSpPr>
          <p:cNvPr id="8" name="TextBox 7"/>
          <p:cNvSpPr txBox="1"/>
          <p:nvPr/>
        </p:nvSpPr>
        <p:spPr>
          <a:xfrm>
            <a:off x="3323233" y="4667328"/>
            <a:ext cx="2186214" cy="1092607"/>
          </a:xfrm>
          <a:prstGeom prst="rect">
            <a:avLst/>
          </a:prstGeom>
          <a:noFill/>
        </p:spPr>
        <p:txBody>
          <a:bodyPr wrap="square" rtlCol="0">
            <a:spAutoFit/>
          </a:bodyPr>
          <a:lstStyle/>
          <a:p>
            <a:pPr algn="ctr"/>
            <a:r>
              <a:rPr lang="en-US" sz="1300" dirty="0" smtClean="0">
                <a:solidFill>
                  <a:schemeClr val="bg1"/>
                </a:solidFill>
                <a:latin typeface="Century Gothic"/>
                <a:cs typeface="Century Gothic"/>
              </a:rPr>
              <a:t>Improved safety &amp; security by risk reduction prevents balance sheet losses while maintaining happy customers.</a:t>
            </a:r>
            <a:endParaRPr lang="en-US" sz="1300" dirty="0">
              <a:solidFill>
                <a:schemeClr val="bg1"/>
              </a:solidFill>
              <a:latin typeface="Century Gothic"/>
              <a:cs typeface="Century Gothic"/>
            </a:endParaRPr>
          </a:p>
        </p:txBody>
      </p:sp>
      <p:pic>
        <p:nvPicPr>
          <p:cNvPr id="5" name="Picture 4" descr="Screen Shot 2016-03-21 at 2.40.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3227" y="1257376"/>
            <a:ext cx="5260773" cy="4889424"/>
          </a:xfrm>
          <a:prstGeom prst="rect">
            <a:avLst/>
          </a:prstGeom>
        </p:spPr>
      </p:pic>
      <p:pic>
        <p:nvPicPr>
          <p:cNvPr id="9" name="Picture 8" descr="Screen Shot 2016-03-21 at 2.40.0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468" y="3592963"/>
            <a:ext cx="2380436" cy="2366433"/>
          </a:xfrm>
          <a:prstGeom prst="rect">
            <a:avLst/>
          </a:prstGeom>
        </p:spPr>
      </p:pic>
      <p:sp>
        <p:nvSpPr>
          <p:cNvPr id="12" name="Text Placeholder 4"/>
          <p:cNvSpPr txBox="1">
            <a:spLocks/>
          </p:cNvSpPr>
          <p:nvPr/>
        </p:nvSpPr>
        <p:spPr>
          <a:xfrm>
            <a:off x="84650" y="1570643"/>
            <a:ext cx="4428073" cy="155355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rgbClr val="002D56"/>
                </a:solidFill>
                <a:latin typeface="Century Gothic"/>
                <a:ea typeface="+mn-ea"/>
                <a:cs typeface="Century Gothic"/>
              </a:defRPr>
            </a:lvl1pPr>
            <a:lvl2pPr marL="742950" indent="-285750" algn="l" defTabSz="457200" rtl="0" eaLnBrk="1" latinLnBrk="0" hangingPunct="1">
              <a:spcBef>
                <a:spcPct val="20000"/>
              </a:spcBef>
              <a:buFont typeface="Arial"/>
              <a:buChar char="–"/>
              <a:defRPr sz="2000" kern="1200">
                <a:solidFill>
                  <a:srgbClr val="002D56"/>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rgbClr val="002D56"/>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rgbClr val="002D56"/>
                </a:solidFill>
                <a:latin typeface="Century Gothic"/>
                <a:ea typeface="+mn-ea"/>
                <a:cs typeface="Century Gothic"/>
              </a:defRPr>
            </a:lvl4pPr>
            <a:lvl5pPr marL="2057400" indent="-228600" algn="l" defTabSz="457200" rtl="0" eaLnBrk="1" latinLnBrk="0" hangingPunct="1">
              <a:spcBef>
                <a:spcPct val="20000"/>
              </a:spcBef>
              <a:buFont typeface="Arial"/>
              <a:buChar char="»"/>
              <a:defRPr sz="1200" kern="1200">
                <a:solidFill>
                  <a:srgbClr val="002D56"/>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smtClean="0">
                <a:solidFill>
                  <a:srgbClr val="7F7F7F"/>
                </a:solidFill>
              </a:rPr>
              <a:t>Remember, it is not our job to just secure the asset or just secure the network… </a:t>
            </a:r>
          </a:p>
          <a:p>
            <a:pPr marL="0" indent="0" algn="ctr">
              <a:buNone/>
            </a:pPr>
            <a:r>
              <a:rPr lang="en-US" sz="1600" dirty="0" smtClean="0">
                <a:solidFill>
                  <a:srgbClr val="7F7F7F"/>
                </a:solidFill>
              </a:rPr>
              <a:t>– </a:t>
            </a:r>
            <a:br>
              <a:rPr lang="en-US" sz="1600" dirty="0" smtClean="0">
                <a:solidFill>
                  <a:srgbClr val="7F7F7F"/>
                </a:solidFill>
              </a:rPr>
            </a:br>
            <a:r>
              <a:rPr lang="en-US" sz="1600" dirty="0" smtClean="0">
                <a:solidFill>
                  <a:srgbClr val="7F7F7F"/>
                </a:solidFill>
              </a:rPr>
              <a:t>Our job is to secure the business!</a:t>
            </a:r>
            <a:endParaRPr lang="en-US" sz="1600" dirty="0">
              <a:solidFill>
                <a:srgbClr val="7F7F7F"/>
              </a:solidFill>
            </a:endParaRPr>
          </a:p>
        </p:txBody>
      </p:sp>
    </p:spTree>
    <p:extLst>
      <p:ext uri="{BB962C8B-B14F-4D97-AF65-F5344CB8AC3E}">
        <p14:creationId xmlns:p14="http://schemas.microsoft.com/office/powerpoint/2010/main" val="35181264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Case Study: Substation #33</a:t>
            </a:r>
            <a:endParaRPr lang="en-US" dirty="0"/>
          </a:p>
        </p:txBody>
      </p:sp>
      <p:sp>
        <p:nvSpPr>
          <p:cNvPr id="4" name="Title 1"/>
          <p:cNvSpPr txBox="1">
            <a:spLocks/>
          </p:cNvSpPr>
          <p:nvPr/>
        </p:nvSpPr>
        <p:spPr>
          <a:xfrm>
            <a:off x="67020" y="6405563"/>
            <a:ext cx="6350000" cy="47627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kern="1200" cap="all" spc="300">
                <a:solidFill>
                  <a:srgbClr val="002D56"/>
                </a:solidFill>
                <a:latin typeface="Century Gothic"/>
                <a:ea typeface="+mj-ea"/>
                <a:cs typeface="Century Gothic"/>
              </a:defRPr>
            </a:lvl1pPr>
          </a:lstStyle>
          <a:p>
            <a:r>
              <a:rPr lang="en-US" sz="1100" dirty="0" smtClean="0">
                <a:solidFill>
                  <a:schemeClr val="bg1"/>
                </a:solidFill>
              </a:rPr>
              <a:t>quantum Technology Sciences | Competitive Landscape</a:t>
            </a:r>
            <a:endParaRPr lang="en-US" sz="1100" dirty="0">
              <a:solidFill>
                <a:schemeClr val="bg1"/>
              </a:solidFill>
            </a:endParaRPr>
          </a:p>
        </p:txBody>
      </p:sp>
      <p:pic>
        <p:nvPicPr>
          <p:cNvPr id="5" name="Picture 4" descr="Screen Shot 2015-03-19 at 9.29.35 AM.png"/>
          <p:cNvPicPr>
            <a:picLocks noChangeAspect="1"/>
          </p:cNvPicPr>
          <p:nvPr/>
        </p:nvPicPr>
        <p:blipFill>
          <a:blip r:embed="rId3">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tretch>
            <a:fillRect/>
          </a:stretch>
        </p:blipFill>
        <p:spPr>
          <a:xfrm>
            <a:off x="758986" y="806451"/>
            <a:ext cx="8385014" cy="6715599"/>
          </a:xfrm>
          <a:prstGeom prst="rect">
            <a:avLst/>
          </a:prstGeom>
        </p:spPr>
      </p:pic>
      <p:sp>
        <p:nvSpPr>
          <p:cNvPr id="6" name="TextBox 5"/>
          <p:cNvSpPr txBox="1"/>
          <p:nvPr/>
        </p:nvSpPr>
        <p:spPr>
          <a:xfrm>
            <a:off x="0" y="806451"/>
            <a:ext cx="2082800" cy="6075384"/>
          </a:xfrm>
          <a:prstGeom prst="rect">
            <a:avLst/>
          </a:prstGeom>
          <a:solidFill>
            <a:srgbClr val="062343"/>
          </a:solidFill>
          <a:ln w="15875">
            <a:noFill/>
          </a:ln>
        </p:spPr>
        <p:txBody>
          <a:bodyPr wrap="square" rtlCol="0" anchor="ctr" anchorCtr="0">
            <a:noAutofit/>
          </a:bodyPr>
          <a:lstStyle>
            <a:defPPr>
              <a:defRPr lang="en-US"/>
            </a:defPPr>
            <a:lvl1pPr>
              <a:defRPr>
                <a:solidFill>
                  <a:schemeClr val="bg1"/>
                </a:solidFill>
              </a:defRPr>
            </a:lvl1pPr>
          </a:lstStyle>
          <a:p>
            <a:endParaRPr lang="en-US" sz="1000" dirty="0" smtClean="0">
              <a:latin typeface="Century Gothic"/>
              <a:cs typeface="Century Gothic"/>
            </a:endParaRPr>
          </a:p>
        </p:txBody>
      </p:sp>
      <p:sp>
        <p:nvSpPr>
          <p:cNvPr id="101" name="Slide Number Placeholder 100"/>
          <p:cNvSpPr>
            <a:spLocks noGrp="1"/>
          </p:cNvSpPr>
          <p:nvPr>
            <p:ph type="sldNum" sz="quarter" idx="12"/>
          </p:nvPr>
        </p:nvSpPr>
        <p:spPr/>
        <p:txBody>
          <a:bodyPr/>
          <a:lstStyle/>
          <a:p>
            <a:fld id="{26336D12-5B7C-1A49-B59B-1001D96A5291}" type="slidenum">
              <a:rPr lang="en-US" smtClean="0"/>
              <a:pPr/>
              <a:t>5</a:t>
            </a:fld>
            <a:endParaRPr lang="en-US"/>
          </a:p>
        </p:txBody>
      </p:sp>
      <p:grpSp>
        <p:nvGrpSpPr>
          <p:cNvPr id="11" name="Group 10"/>
          <p:cNvGrpSpPr/>
          <p:nvPr/>
        </p:nvGrpSpPr>
        <p:grpSpPr>
          <a:xfrm>
            <a:off x="2826674" y="1600200"/>
            <a:ext cx="4062786" cy="3119119"/>
            <a:chOff x="2826674" y="1600200"/>
            <a:chExt cx="4062786" cy="3119119"/>
          </a:xfrm>
        </p:grpSpPr>
        <p:sp>
          <p:nvSpPr>
            <p:cNvPr id="3" name="Up Arrow 2"/>
            <p:cNvSpPr/>
            <p:nvPr/>
          </p:nvSpPr>
          <p:spPr>
            <a:xfrm>
              <a:off x="4502467" y="1600200"/>
              <a:ext cx="711200" cy="944880"/>
            </a:xfrm>
            <a:prstGeom prst="upArrow">
              <a:avLst/>
            </a:prstGeom>
            <a:gradFill>
              <a:gsLst>
                <a:gs pos="0">
                  <a:schemeClr val="accent1">
                    <a:tint val="100000"/>
                    <a:shade val="100000"/>
                    <a:satMod val="130000"/>
                  </a:schemeClr>
                </a:gs>
                <a:gs pos="48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Up Arrow 31"/>
            <p:cNvSpPr/>
            <p:nvPr/>
          </p:nvSpPr>
          <p:spPr>
            <a:xfrm rot="14592668">
              <a:off x="2943514" y="3872424"/>
              <a:ext cx="711200" cy="944880"/>
            </a:xfrm>
            <a:prstGeom prst="upArrow">
              <a:avLst/>
            </a:prstGeom>
            <a:gradFill>
              <a:gsLst>
                <a:gs pos="0">
                  <a:schemeClr val="accent1">
                    <a:tint val="100000"/>
                    <a:shade val="100000"/>
                    <a:satMod val="130000"/>
                  </a:schemeClr>
                </a:gs>
                <a:gs pos="48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Up Arrow 32"/>
            <p:cNvSpPr/>
            <p:nvPr/>
          </p:nvSpPr>
          <p:spPr>
            <a:xfrm rot="7276946">
              <a:off x="6061420" y="3891279"/>
              <a:ext cx="711200" cy="944880"/>
            </a:xfrm>
            <a:prstGeom prst="upArrow">
              <a:avLst/>
            </a:prstGeom>
            <a:gradFill>
              <a:gsLst>
                <a:gs pos="0">
                  <a:schemeClr val="accent1">
                    <a:tint val="100000"/>
                    <a:shade val="100000"/>
                    <a:satMod val="130000"/>
                  </a:schemeClr>
                </a:gs>
                <a:gs pos="48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3343013" y="1659660"/>
            <a:ext cx="2479198" cy="4777428"/>
            <a:chOff x="3343013" y="1659660"/>
            <a:chExt cx="2479198" cy="4777428"/>
          </a:xfrm>
        </p:grpSpPr>
        <p:grpSp>
          <p:nvGrpSpPr>
            <p:cNvPr id="13" name="Group 12"/>
            <p:cNvGrpSpPr/>
            <p:nvPr/>
          </p:nvGrpSpPr>
          <p:grpSpPr>
            <a:xfrm>
              <a:off x="4091882" y="2807862"/>
              <a:ext cx="1730329" cy="1803011"/>
              <a:chOff x="4091882" y="2807862"/>
              <a:chExt cx="1730329" cy="1803011"/>
            </a:xfrm>
          </p:grpSpPr>
          <p:sp>
            <p:nvSpPr>
              <p:cNvPr id="35" name="Freeform 34"/>
              <p:cNvSpPr/>
              <p:nvPr/>
            </p:nvSpPr>
            <p:spPr>
              <a:xfrm>
                <a:off x="4183143" y="2942912"/>
                <a:ext cx="1460500" cy="1320800"/>
              </a:xfrm>
              <a:custGeom>
                <a:avLst/>
                <a:gdLst>
                  <a:gd name="connsiteX0" fmla="*/ 38100 w 1460500"/>
                  <a:gd name="connsiteY0" fmla="*/ 12700 h 1320800"/>
                  <a:gd name="connsiteX1" fmla="*/ 755650 w 1460500"/>
                  <a:gd name="connsiteY1" fmla="*/ 0 h 1320800"/>
                  <a:gd name="connsiteX2" fmla="*/ 755650 w 1460500"/>
                  <a:gd name="connsiteY2" fmla="*/ 285750 h 1320800"/>
                  <a:gd name="connsiteX3" fmla="*/ 1130300 w 1460500"/>
                  <a:gd name="connsiteY3" fmla="*/ 285750 h 1320800"/>
                  <a:gd name="connsiteX4" fmla="*/ 1130300 w 1460500"/>
                  <a:gd name="connsiteY4" fmla="*/ 361950 h 1320800"/>
                  <a:gd name="connsiteX5" fmla="*/ 1460500 w 1460500"/>
                  <a:gd name="connsiteY5" fmla="*/ 355600 h 1320800"/>
                  <a:gd name="connsiteX6" fmla="*/ 1460500 w 1460500"/>
                  <a:gd name="connsiteY6" fmla="*/ 977900 h 1320800"/>
                  <a:gd name="connsiteX7" fmla="*/ 1225550 w 1460500"/>
                  <a:gd name="connsiteY7" fmla="*/ 958850 h 1320800"/>
                  <a:gd name="connsiteX8" fmla="*/ 1225550 w 1460500"/>
                  <a:gd name="connsiteY8" fmla="*/ 1320800 h 1320800"/>
                  <a:gd name="connsiteX9" fmla="*/ 0 w 1460500"/>
                  <a:gd name="connsiteY9" fmla="*/ 1320800 h 1320800"/>
                  <a:gd name="connsiteX10" fmla="*/ 38100 w 1460500"/>
                  <a:gd name="connsiteY10" fmla="*/ 127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0500" h="1320800">
                    <a:moveTo>
                      <a:pt x="38100" y="12700"/>
                    </a:moveTo>
                    <a:lnTo>
                      <a:pt x="755650" y="0"/>
                    </a:lnTo>
                    <a:lnTo>
                      <a:pt x="755650" y="285750"/>
                    </a:lnTo>
                    <a:lnTo>
                      <a:pt x="1130300" y="285750"/>
                    </a:lnTo>
                    <a:lnTo>
                      <a:pt x="1130300" y="361950"/>
                    </a:lnTo>
                    <a:lnTo>
                      <a:pt x="1460500" y="355600"/>
                    </a:lnTo>
                    <a:lnTo>
                      <a:pt x="1460500" y="977900"/>
                    </a:lnTo>
                    <a:lnTo>
                      <a:pt x="1225550" y="958850"/>
                    </a:lnTo>
                    <a:lnTo>
                      <a:pt x="1225550" y="1320800"/>
                    </a:lnTo>
                    <a:lnTo>
                      <a:pt x="0" y="1320800"/>
                    </a:lnTo>
                    <a:lnTo>
                      <a:pt x="38100" y="12700"/>
                    </a:lnTo>
                    <a:close/>
                  </a:path>
                </a:pathLst>
              </a:custGeom>
              <a:noFill/>
              <a:ln w="41275">
                <a:solidFill>
                  <a:srgbClr val="E06A2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a:off x="4091882" y="2807862"/>
                <a:ext cx="1730329" cy="1803011"/>
                <a:chOff x="4091882" y="2807862"/>
                <a:chExt cx="1730329" cy="1803011"/>
              </a:xfrm>
            </p:grpSpPr>
            <p:sp>
              <p:nvSpPr>
                <p:cNvPr id="36" name="Isosceles Triangle 35"/>
                <p:cNvSpPr/>
                <p:nvPr/>
              </p:nvSpPr>
              <p:spPr>
                <a:xfrm>
                  <a:off x="4091882" y="2932778"/>
                  <a:ext cx="249832" cy="1320800"/>
                </a:xfrm>
                <a:prstGeom prst="triangle">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Isosceles Triangle 36"/>
                <p:cNvSpPr/>
                <p:nvPr/>
              </p:nvSpPr>
              <p:spPr>
                <a:xfrm rot="16200000">
                  <a:off x="4487713" y="2514984"/>
                  <a:ext cx="249832" cy="835588"/>
                </a:xfrm>
                <a:prstGeom prst="triangle">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Isosceles Triangle 37"/>
                <p:cNvSpPr/>
                <p:nvPr/>
              </p:nvSpPr>
              <p:spPr>
                <a:xfrm rot="12997742">
                  <a:off x="5307802" y="3840645"/>
                  <a:ext cx="359926" cy="455481"/>
                </a:xfrm>
                <a:prstGeom prst="triangle">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Isosceles Triangle 39"/>
                <p:cNvSpPr/>
                <p:nvPr/>
              </p:nvSpPr>
              <p:spPr>
                <a:xfrm>
                  <a:off x="5479219" y="3277506"/>
                  <a:ext cx="342992" cy="627743"/>
                </a:xfrm>
                <a:prstGeom prst="triangle">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Isosceles Triangle 40"/>
                <p:cNvSpPr/>
                <p:nvPr/>
              </p:nvSpPr>
              <p:spPr>
                <a:xfrm rot="5886637">
                  <a:off x="5088535" y="2822501"/>
                  <a:ext cx="342992" cy="825549"/>
                </a:xfrm>
                <a:prstGeom prst="triangle">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Isosceles Triangle 41"/>
                <p:cNvSpPr/>
                <p:nvPr/>
              </p:nvSpPr>
              <p:spPr>
                <a:xfrm rot="580197">
                  <a:off x="4715883" y="4269696"/>
                  <a:ext cx="359926" cy="341177"/>
                </a:xfrm>
                <a:prstGeom prst="triangle">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Isosceles Triangle 42"/>
                <p:cNvSpPr/>
                <p:nvPr/>
              </p:nvSpPr>
              <p:spPr>
                <a:xfrm rot="16200000">
                  <a:off x="4702273" y="3603312"/>
                  <a:ext cx="249832" cy="1320800"/>
                </a:xfrm>
                <a:prstGeom prst="triangle">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5" name="Group 14"/>
            <p:cNvGrpSpPr/>
            <p:nvPr/>
          </p:nvGrpSpPr>
          <p:grpSpPr>
            <a:xfrm>
              <a:off x="3343013" y="1659660"/>
              <a:ext cx="2298048" cy="4777428"/>
              <a:chOff x="3343013" y="1659660"/>
              <a:chExt cx="2298048" cy="4777428"/>
            </a:xfrm>
          </p:grpSpPr>
          <p:sp>
            <p:nvSpPr>
              <p:cNvPr id="45" name="Isosceles Triangle 44"/>
              <p:cNvSpPr/>
              <p:nvPr/>
            </p:nvSpPr>
            <p:spPr>
              <a:xfrm rot="930477">
                <a:off x="4757913" y="4189260"/>
                <a:ext cx="283737" cy="2247828"/>
              </a:xfrm>
              <a:prstGeom prst="triangle">
                <a:avLst>
                  <a:gd name="adj" fmla="val 78959"/>
                </a:avLst>
              </a:prstGeom>
              <a:solidFill>
                <a:schemeClr val="accent1">
                  <a:lumMod val="75000"/>
                  <a:alpha val="40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Freeform 45"/>
              <p:cNvSpPr/>
              <p:nvPr/>
            </p:nvSpPr>
            <p:spPr>
              <a:xfrm>
                <a:off x="3343013" y="4261698"/>
                <a:ext cx="1337733" cy="1998133"/>
              </a:xfrm>
              <a:custGeom>
                <a:avLst/>
                <a:gdLst>
                  <a:gd name="connsiteX0" fmla="*/ 872066 w 1337733"/>
                  <a:gd name="connsiteY0" fmla="*/ 0 h 1998133"/>
                  <a:gd name="connsiteX1" fmla="*/ 0 w 1337733"/>
                  <a:gd name="connsiteY1" fmla="*/ 186266 h 1998133"/>
                  <a:gd name="connsiteX2" fmla="*/ 677333 w 1337733"/>
                  <a:gd name="connsiteY2" fmla="*/ 524933 h 1998133"/>
                  <a:gd name="connsiteX3" fmla="*/ 110066 w 1337733"/>
                  <a:gd name="connsiteY3" fmla="*/ 1591733 h 1998133"/>
                  <a:gd name="connsiteX4" fmla="*/ 1041400 w 1337733"/>
                  <a:gd name="connsiteY4" fmla="*/ 1998133 h 1998133"/>
                  <a:gd name="connsiteX5" fmla="*/ 1337733 w 1337733"/>
                  <a:gd name="connsiteY5" fmla="*/ 846666 h 1998133"/>
                  <a:gd name="connsiteX6" fmla="*/ 872066 w 1337733"/>
                  <a:gd name="connsiteY6" fmla="*/ 0 h 19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733" h="1998133">
                    <a:moveTo>
                      <a:pt x="872066" y="0"/>
                    </a:moveTo>
                    <a:lnTo>
                      <a:pt x="0" y="186266"/>
                    </a:lnTo>
                    <a:lnTo>
                      <a:pt x="677333" y="524933"/>
                    </a:lnTo>
                    <a:lnTo>
                      <a:pt x="110066" y="1591733"/>
                    </a:lnTo>
                    <a:lnTo>
                      <a:pt x="1041400" y="1998133"/>
                    </a:lnTo>
                    <a:lnTo>
                      <a:pt x="1337733" y="846666"/>
                    </a:lnTo>
                    <a:lnTo>
                      <a:pt x="872066" y="0"/>
                    </a:lnTo>
                    <a:close/>
                  </a:path>
                </a:pathLst>
              </a:custGeom>
              <a:solidFill>
                <a:schemeClr val="accent1">
                  <a:lumMod val="75000"/>
                  <a:alpha val="40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Freeform 46"/>
              <p:cNvSpPr/>
              <p:nvPr/>
            </p:nvSpPr>
            <p:spPr>
              <a:xfrm>
                <a:off x="5217727" y="1659660"/>
                <a:ext cx="423334" cy="1676206"/>
              </a:xfrm>
              <a:custGeom>
                <a:avLst/>
                <a:gdLst>
                  <a:gd name="connsiteX0" fmla="*/ 203200 w 423334"/>
                  <a:gd name="connsiteY0" fmla="*/ 1786466 h 1786466"/>
                  <a:gd name="connsiteX1" fmla="*/ 0 w 423334"/>
                  <a:gd name="connsiteY1" fmla="*/ 0 h 1786466"/>
                  <a:gd name="connsiteX2" fmla="*/ 423334 w 423334"/>
                  <a:gd name="connsiteY2" fmla="*/ 338666 h 1786466"/>
                  <a:gd name="connsiteX3" fmla="*/ 203200 w 423334"/>
                  <a:gd name="connsiteY3" fmla="*/ 1786466 h 1786466"/>
                </a:gdLst>
                <a:ahLst/>
                <a:cxnLst>
                  <a:cxn ang="0">
                    <a:pos x="connsiteX0" y="connsiteY0"/>
                  </a:cxn>
                  <a:cxn ang="0">
                    <a:pos x="connsiteX1" y="connsiteY1"/>
                  </a:cxn>
                  <a:cxn ang="0">
                    <a:pos x="connsiteX2" y="connsiteY2"/>
                  </a:cxn>
                  <a:cxn ang="0">
                    <a:pos x="connsiteX3" y="connsiteY3"/>
                  </a:cxn>
                </a:cxnLst>
                <a:rect l="l" t="t" r="r" b="b"/>
                <a:pathLst>
                  <a:path w="423334" h="1786466">
                    <a:moveTo>
                      <a:pt x="203200" y="1786466"/>
                    </a:moveTo>
                    <a:lnTo>
                      <a:pt x="0" y="0"/>
                    </a:lnTo>
                    <a:lnTo>
                      <a:pt x="423334" y="338666"/>
                    </a:lnTo>
                    <a:lnTo>
                      <a:pt x="203200" y="1786466"/>
                    </a:lnTo>
                    <a:close/>
                  </a:path>
                </a:pathLst>
              </a:custGeom>
              <a:solidFill>
                <a:schemeClr val="accent1">
                  <a:lumMod val="75000"/>
                  <a:alpha val="40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9" name="Group 18"/>
          <p:cNvGrpSpPr/>
          <p:nvPr/>
        </p:nvGrpSpPr>
        <p:grpSpPr>
          <a:xfrm>
            <a:off x="4115435" y="812800"/>
            <a:ext cx="974725" cy="2083435"/>
            <a:chOff x="4115435" y="812800"/>
            <a:chExt cx="974725" cy="2083435"/>
          </a:xfrm>
        </p:grpSpPr>
        <p:sp>
          <p:nvSpPr>
            <p:cNvPr id="50" name="Freeform 49"/>
            <p:cNvSpPr/>
            <p:nvPr/>
          </p:nvSpPr>
          <p:spPr>
            <a:xfrm>
              <a:off x="4307840" y="812800"/>
              <a:ext cx="782320" cy="1869440"/>
            </a:xfrm>
            <a:custGeom>
              <a:avLst/>
              <a:gdLst>
                <a:gd name="connsiteX0" fmla="*/ 0 w 782320"/>
                <a:gd name="connsiteY0" fmla="*/ 1960880 h 1960880"/>
                <a:gd name="connsiteX1" fmla="*/ 132080 w 782320"/>
                <a:gd name="connsiteY1" fmla="*/ 0 h 1960880"/>
                <a:gd name="connsiteX2" fmla="*/ 782320 w 782320"/>
                <a:gd name="connsiteY2" fmla="*/ 0 h 1960880"/>
                <a:gd name="connsiteX3" fmla="*/ 0 w 782320"/>
                <a:gd name="connsiteY3" fmla="*/ 1960880 h 1960880"/>
              </a:gdLst>
              <a:ahLst/>
              <a:cxnLst>
                <a:cxn ang="0">
                  <a:pos x="connsiteX0" y="connsiteY0"/>
                </a:cxn>
                <a:cxn ang="0">
                  <a:pos x="connsiteX1" y="connsiteY1"/>
                </a:cxn>
                <a:cxn ang="0">
                  <a:pos x="connsiteX2" y="connsiteY2"/>
                </a:cxn>
                <a:cxn ang="0">
                  <a:pos x="connsiteX3" y="connsiteY3"/>
                </a:cxn>
              </a:cxnLst>
              <a:rect l="l" t="t" r="r" b="b"/>
              <a:pathLst>
                <a:path w="782320" h="1960880">
                  <a:moveTo>
                    <a:pt x="0" y="1960880"/>
                  </a:moveTo>
                  <a:lnTo>
                    <a:pt x="132080" y="0"/>
                  </a:lnTo>
                  <a:lnTo>
                    <a:pt x="782320" y="0"/>
                  </a:lnTo>
                  <a:lnTo>
                    <a:pt x="0" y="1960880"/>
                  </a:lnTo>
                  <a:close/>
                </a:path>
              </a:pathLst>
            </a:custGeom>
            <a:solidFill>
              <a:schemeClr val="accent2">
                <a:lumMod val="40000"/>
                <a:lumOff val="60000"/>
                <a:alpha val="4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7"/>
            <p:cNvGrpSpPr/>
            <p:nvPr/>
          </p:nvGrpSpPr>
          <p:grpSpPr>
            <a:xfrm>
              <a:off x="4115435" y="2519045"/>
              <a:ext cx="377190" cy="377190"/>
              <a:chOff x="3778250" y="2330450"/>
              <a:chExt cx="377190" cy="377190"/>
            </a:xfrm>
          </p:grpSpPr>
          <p:sp>
            <p:nvSpPr>
              <p:cNvPr id="17" name="Oval 16"/>
              <p:cNvSpPr/>
              <p:nvPr/>
            </p:nvSpPr>
            <p:spPr>
              <a:xfrm>
                <a:off x="3922395" y="2474595"/>
                <a:ext cx="88900" cy="889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3859530" y="2411730"/>
                <a:ext cx="214630" cy="214630"/>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3778250" y="2330450"/>
                <a:ext cx="377190" cy="377190"/>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0" name="Group 19"/>
          <p:cNvGrpSpPr/>
          <p:nvPr/>
        </p:nvGrpSpPr>
        <p:grpSpPr>
          <a:xfrm>
            <a:off x="3985105" y="1311532"/>
            <a:ext cx="5082695" cy="3918963"/>
            <a:chOff x="3985105" y="1311532"/>
            <a:chExt cx="5082695" cy="3918963"/>
          </a:xfrm>
        </p:grpSpPr>
        <p:sp>
          <p:nvSpPr>
            <p:cNvPr id="59" name="Freeform 58"/>
            <p:cNvSpPr/>
            <p:nvPr/>
          </p:nvSpPr>
          <p:spPr>
            <a:xfrm>
              <a:off x="3985105" y="1311532"/>
              <a:ext cx="5082695" cy="3730368"/>
            </a:xfrm>
            <a:custGeom>
              <a:avLst/>
              <a:gdLst>
                <a:gd name="connsiteX0" fmla="*/ 726595 w 5082695"/>
                <a:gd name="connsiteY0" fmla="*/ 3730368 h 3730368"/>
                <a:gd name="connsiteX1" fmla="*/ 726595 w 5082695"/>
                <a:gd name="connsiteY1" fmla="*/ 3730368 h 3730368"/>
                <a:gd name="connsiteX2" fmla="*/ 650395 w 5082695"/>
                <a:gd name="connsiteY2" fmla="*/ 3641468 h 3730368"/>
                <a:gd name="connsiteX3" fmla="*/ 637695 w 5082695"/>
                <a:gd name="connsiteY3" fmla="*/ 3603368 h 3730368"/>
                <a:gd name="connsiteX4" fmla="*/ 586895 w 5082695"/>
                <a:gd name="connsiteY4" fmla="*/ 3527168 h 3730368"/>
                <a:gd name="connsiteX5" fmla="*/ 561495 w 5082695"/>
                <a:gd name="connsiteY5" fmla="*/ 3489068 h 3730368"/>
                <a:gd name="connsiteX6" fmla="*/ 536095 w 5082695"/>
                <a:gd name="connsiteY6" fmla="*/ 3450968 h 3730368"/>
                <a:gd name="connsiteX7" fmla="*/ 497995 w 5082695"/>
                <a:gd name="connsiteY7" fmla="*/ 3425568 h 3730368"/>
                <a:gd name="connsiteX8" fmla="*/ 447195 w 5082695"/>
                <a:gd name="connsiteY8" fmla="*/ 3362068 h 3730368"/>
                <a:gd name="connsiteX9" fmla="*/ 358295 w 5082695"/>
                <a:gd name="connsiteY9" fmla="*/ 3260468 h 3730368"/>
                <a:gd name="connsiteX10" fmla="*/ 332895 w 5082695"/>
                <a:gd name="connsiteY10" fmla="*/ 3222368 h 3730368"/>
                <a:gd name="connsiteX11" fmla="*/ 294795 w 5082695"/>
                <a:gd name="connsiteY11" fmla="*/ 3196968 h 3730368"/>
                <a:gd name="connsiteX12" fmla="*/ 231295 w 5082695"/>
                <a:gd name="connsiteY12" fmla="*/ 3095368 h 3730368"/>
                <a:gd name="connsiteX13" fmla="*/ 193195 w 5082695"/>
                <a:gd name="connsiteY13" fmla="*/ 3019168 h 3730368"/>
                <a:gd name="connsiteX14" fmla="*/ 155095 w 5082695"/>
                <a:gd name="connsiteY14" fmla="*/ 2942968 h 3730368"/>
                <a:gd name="connsiteX15" fmla="*/ 129695 w 5082695"/>
                <a:gd name="connsiteY15" fmla="*/ 2714368 h 3730368"/>
                <a:gd name="connsiteX16" fmla="*/ 116995 w 5082695"/>
                <a:gd name="connsiteY16" fmla="*/ 2625468 h 3730368"/>
                <a:gd name="connsiteX17" fmla="*/ 104295 w 5082695"/>
                <a:gd name="connsiteY17" fmla="*/ 2041268 h 3730368"/>
                <a:gd name="connsiteX18" fmla="*/ 91595 w 5082695"/>
                <a:gd name="connsiteY18" fmla="*/ 1990468 h 3730368"/>
                <a:gd name="connsiteX19" fmla="*/ 66195 w 5082695"/>
                <a:gd name="connsiteY19" fmla="*/ 1914268 h 3730368"/>
                <a:gd name="connsiteX20" fmla="*/ 53495 w 5082695"/>
                <a:gd name="connsiteY20" fmla="*/ 1876168 h 3730368"/>
                <a:gd name="connsiteX21" fmla="*/ 15395 w 5082695"/>
                <a:gd name="connsiteY21" fmla="*/ 1799968 h 3730368"/>
                <a:gd name="connsiteX22" fmla="*/ 15395 w 5082695"/>
                <a:gd name="connsiteY22" fmla="*/ 1368168 h 3730368"/>
                <a:gd name="connsiteX23" fmla="*/ 53495 w 5082695"/>
                <a:gd name="connsiteY23" fmla="*/ 1291968 h 3730368"/>
                <a:gd name="connsiteX24" fmla="*/ 66195 w 5082695"/>
                <a:gd name="connsiteY24" fmla="*/ 1253868 h 3730368"/>
                <a:gd name="connsiteX25" fmla="*/ 104295 w 5082695"/>
                <a:gd name="connsiteY25" fmla="*/ 1241168 h 3730368"/>
                <a:gd name="connsiteX26" fmla="*/ 129695 w 5082695"/>
                <a:gd name="connsiteY26" fmla="*/ 1203068 h 3730368"/>
                <a:gd name="connsiteX27" fmla="*/ 167795 w 5082695"/>
                <a:gd name="connsiteY27" fmla="*/ 1190368 h 3730368"/>
                <a:gd name="connsiteX28" fmla="*/ 205895 w 5082695"/>
                <a:gd name="connsiteY28" fmla="*/ 1164968 h 3730368"/>
                <a:gd name="connsiteX29" fmla="*/ 231295 w 5082695"/>
                <a:gd name="connsiteY29" fmla="*/ 1126868 h 3730368"/>
                <a:gd name="connsiteX30" fmla="*/ 307495 w 5082695"/>
                <a:gd name="connsiteY30" fmla="*/ 1088768 h 3730368"/>
                <a:gd name="connsiteX31" fmla="*/ 345595 w 5082695"/>
                <a:gd name="connsiteY31" fmla="*/ 1050668 h 3730368"/>
                <a:gd name="connsiteX32" fmla="*/ 383695 w 5082695"/>
                <a:gd name="connsiteY32" fmla="*/ 1025268 h 3730368"/>
                <a:gd name="connsiteX33" fmla="*/ 421795 w 5082695"/>
                <a:gd name="connsiteY33" fmla="*/ 949068 h 3730368"/>
                <a:gd name="connsiteX34" fmla="*/ 447195 w 5082695"/>
                <a:gd name="connsiteY34" fmla="*/ 910968 h 3730368"/>
                <a:gd name="connsiteX35" fmla="*/ 485295 w 5082695"/>
                <a:gd name="connsiteY35" fmla="*/ 834768 h 3730368"/>
                <a:gd name="connsiteX36" fmla="*/ 497995 w 5082695"/>
                <a:gd name="connsiteY36" fmla="*/ 783968 h 3730368"/>
                <a:gd name="connsiteX37" fmla="*/ 523395 w 5082695"/>
                <a:gd name="connsiteY37" fmla="*/ 707768 h 3730368"/>
                <a:gd name="connsiteX38" fmla="*/ 536095 w 5082695"/>
                <a:gd name="connsiteY38" fmla="*/ 669668 h 3730368"/>
                <a:gd name="connsiteX39" fmla="*/ 548795 w 5082695"/>
                <a:gd name="connsiteY39" fmla="*/ 618868 h 3730368"/>
                <a:gd name="connsiteX40" fmla="*/ 561495 w 5082695"/>
                <a:gd name="connsiteY40" fmla="*/ 580768 h 3730368"/>
                <a:gd name="connsiteX41" fmla="*/ 586895 w 5082695"/>
                <a:gd name="connsiteY41" fmla="*/ 402968 h 3730368"/>
                <a:gd name="connsiteX42" fmla="*/ 599595 w 5082695"/>
                <a:gd name="connsiteY42" fmla="*/ 352168 h 3730368"/>
                <a:gd name="connsiteX43" fmla="*/ 612295 w 5082695"/>
                <a:gd name="connsiteY43" fmla="*/ 275968 h 3730368"/>
                <a:gd name="connsiteX44" fmla="*/ 624995 w 5082695"/>
                <a:gd name="connsiteY44" fmla="*/ 225168 h 3730368"/>
                <a:gd name="connsiteX45" fmla="*/ 650395 w 5082695"/>
                <a:gd name="connsiteY45" fmla="*/ 98168 h 3730368"/>
                <a:gd name="connsiteX46" fmla="*/ 663095 w 5082695"/>
                <a:gd name="connsiteY46" fmla="*/ 9268 h 3730368"/>
                <a:gd name="connsiteX47" fmla="*/ 815495 w 5082695"/>
                <a:gd name="connsiteY47" fmla="*/ 21968 h 3730368"/>
                <a:gd name="connsiteX48" fmla="*/ 891695 w 5082695"/>
                <a:gd name="connsiteY48" fmla="*/ 72768 h 3730368"/>
                <a:gd name="connsiteX49" fmla="*/ 967895 w 5082695"/>
                <a:gd name="connsiteY49" fmla="*/ 110868 h 3730368"/>
                <a:gd name="connsiteX50" fmla="*/ 1082195 w 5082695"/>
                <a:gd name="connsiteY50" fmla="*/ 187068 h 3730368"/>
                <a:gd name="connsiteX51" fmla="*/ 1196495 w 5082695"/>
                <a:gd name="connsiteY51" fmla="*/ 263268 h 3730368"/>
                <a:gd name="connsiteX52" fmla="*/ 1234595 w 5082695"/>
                <a:gd name="connsiteY52" fmla="*/ 288668 h 3730368"/>
                <a:gd name="connsiteX53" fmla="*/ 1298095 w 5082695"/>
                <a:gd name="connsiteY53" fmla="*/ 364868 h 3730368"/>
                <a:gd name="connsiteX54" fmla="*/ 1323495 w 5082695"/>
                <a:gd name="connsiteY54" fmla="*/ 402968 h 3730368"/>
                <a:gd name="connsiteX55" fmla="*/ 1437795 w 5082695"/>
                <a:gd name="connsiteY55" fmla="*/ 479168 h 3730368"/>
                <a:gd name="connsiteX56" fmla="*/ 1475895 w 5082695"/>
                <a:gd name="connsiteY56" fmla="*/ 504568 h 3730368"/>
                <a:gd name="connsiteX57" fmla="*/ 1513995 w 5082695"/>
                <a:gd name="connsiteY57" fmla="*/ 542668 h 3730368"/>
                <a:gd name="connsiteX58" fmla="*/ 1590195 w 5082695"/>
                <a:gd name="connsiteY58" fmla="*/ 593468 h 3730368"/>
                <a:gd name="connsiteX59" fmla="*/ 1628295 w 5082695"/>
                <a:gd name="connsiteY59" fmla="*/ 631568 h 3730368"/>
                <a:gd name="connsiteX60" fmla="*/ 1704495 w 5082695"/>
                <a:gd name="connsiteY60" fmla="*/ 682368 h 3730368"/>
                <a:gd name="connsiteX61" fmla="*/ 1742595 w 5082695"/>
                <a:gd name="connsiteY61" fmla="*/ 720468 h 3730368"/>
                <a:gd name="connsiteX62" fmla="*/ 1780695 w 5082695"/>
                <a:gd name="connsiteY62" fmla="*/ 733168 h 3730368"/>
                <a:gd name="connsiteX63" fmla="*/ 1818795 w 5082695"/>
                <a:gd name="connsiteY63" fmla="*/ 758568 h 3730368"/>
                <a:gd name="connsiteX64" fmla="*/ 1882295 w 5082695"/>
                <a:gd name="connsiteY64" fmla="*/ 822068 h 3730368"/>
                <a:gd name="connsiteX65" fmla="*/ 1945795 w 5082695"/>
                <a:gd name="connsiteY65" fmla="*/ 898268 h 3730368"/>
                <a:gd name="connsiteX66" fmla="*/ 1983895 w 5082695"/>
                <a:gd name="connsiteY66" fmla="*/ 910968 h 3730368"/>
                <a:gd name="connsiteX67" fmla="*/ 2060095 w 5082695"/>
                <a:gd name="connsiteY67" fmla="*/ 974468 h 3730368"/>
                <a:gd name="connsiteX68" fmla="*/ 2098195 w 5082695"/>
                <a:gd name="connsiteY68" fmla="*/ 1012568 h 3730368"/>
                <a:gd name="connsiteX69" fmla="*/ 2136295 w 5082695"/>
                <a:gd name="connsiteY69" fmla="*/ 1025268 h 3730368"/>
                <a:gd name="connsiteX70" fmla="*/ 2212495 w 5082695"/>
                <a:gd name="connsiteY70" fmla="*/ 1076068 h 3730368"/>
                <a:gd name="connsiteX71" fmla="*/ 2288695 w 5082695"/>
                <a:gd name="connsiteY71" fmla="*/ 1114168 h 3730368"/>
                <a:gd name="connsiteX72" fmla="*/ 2326795 w 5082695"/>
                <a:gd name="connsiteY72" fmla="*/ 1126868 h 3730368"/>
                <a:gd name="connsiteX73" fmla="*/ 2441095 w 5082695"/>
                <a:gd name="connsiteY73" fmla="*/ 1203068 h 3730368"/>
                <a:gd name="connsiteX74" fmla="*/ 2479195 w 5082695"/>
                <a:gd name="connsiteY74" fmla="*/ 1228468 h 3730368"/>
                <a:gd name="connsiteX75" fmla="*/ 2529995 w 5082695"/>
                <a:gd name="connsiteY75" fmla="*/ 1291968 h 3730368"/>
                <a:gd name="connsiteX76" fmla="*/ 2555395 w 5082695"/>
                <a:gd name="connsiteY76" fmla="*/ 1330068 h 3730368"/>
                <a:gd name="connsiteX77" fmla="*/ 2631595 w 5082695"/>
                <a:gd name="connsiteY77" fmla="*/ 1380868 h 3730368"/>
                <a:gd name="connsiteX78" fmla="*/ 2695095 w 5082695"/>
                <a:gd name="connsiteY78" fmla="*/ 1431668 h 3730368"/>
                <a:gd name="connsiteX79" fmla="*/ 2758595 w 5082695"/>
                <a:gd name="connsiteY79" fmla="*/ 1482468 h 3730368"/>
                <a:gd name="connsiteX80" fmla="*/ 2822095 w 5082695"/>
                <a:gd name="connsiteY80" fmla="*/ 1533268 h 3730368"/>
                <a:gd name="connsiteX81" fmla="*/ 2898295 w 5082695"/>
                <a:gd name="connsiteY81" fmla="*/ 1584068 h 3730368"/>
                <a:gd name="connsiteX82" fmla="*/ 2936395 w 5082695"/>
                <a:gd name="connsiteY82" fmla="*/ 1609468 h 3730368"/>
                <a:gd name="connsiteX83" fmla="*/ 2974495 w 5082695"/>
                <a:gd name="connsiteY83" fmla="*/ 1622168 h 3730368"/>
                <a:gd name="connsiteX84" fmla="*/ 3050695 w 5082695"/>
                <a:gd name="connsiteY84" fmla="*/ 1672968 h 3730368"/>
                <a:gd name="connsiteX85" fmla="*/ 3101495 w 5082695"/>
                <a:gd name="connsiteY85" fmla="*/ 1698368 h 3730368"/>
                <a:gd name="connsiteX86" fmla="*/ 3139595 w 5082695"/>
                <a:gd name="connsiteY86" fmla="*/ 1736468 h 3730368"/>
                <a:gd name="connsiteX87" fmla="*/ 3253895 w 5082695"/>
                <a:gd name="connsiteY87" fmla="*/ 1774568 h 3730368"/>
                <a:gd name="connsiteX88" fmla="*/ 3291995 w 5082695"/>
                <a:gd name="connsiteY88" fmla="*/ 1787268 h 3730368"/>
                <a:gd name="connsiteX89" fmla="*/ 3406295 w 5082695"/>
                <a:gd name="connsiteY89" fmla="*/ 1838068 h 3730368"/>
                <a:gd name="connsiteX90" fmla="*/ 3444395 w 5082695"/>
                <a:gd name="connsiteY90" fmla="*/ 1850768 h 3730368"/>
                <a:gd name="connsiteX91" fmla="*/ 3482495 w 5082695"/>
                <a:gd name="connsiteY91" fmla="*/ 1876168 h 3730368"/>
                <a:gd name="connsiteX92" fmla="*/ 3596795 w 5082695"/>
                <a:gd name="connsiteY92" fmla="*/ 1914268 h 3730368"/>
                <a:gd name="connsiteX93" fmla="*/ 3634895 w 5082695"/>
                <a:gd name="connsiteY93" fmla="*/ 1926968 h 3730368"/>
                <a:gd name="connsiteX94" fmla="*/ 3672995 w 5082695"/>
                <a:gd name="connsiteY94" fmla="*/ 1952368 h 3730368"/>
                <a:gd name="connsiteX95" fmla="*/ 3774595 w 5082695"/>
                <a:gd name="connsiteY95" fmla="*/ 2015868 h 3730368"/>
                <a:gd name="connsiteX96" fmla="*/ 3812695 w 5082695"/>
                <a:gd name="connsiteY96" fmla="*/ 2041268 h 3730368"/>
                <a:gd name="connsiteX97" fmla="*/ 3888895 w 5082695"/>
                <a:gd name="connsiteY97" fmla="*/ 2066668 h 3730368"/>
                <a:gd name="connsiteX98" fmla="*/ 3901595 w 5082695"/>
                <a:gd name="connsiteY98" fmla="*/ 2104768 h 3730368"/>
                <a:gd name="connsiteX99" fmla="*/ 3939695 w 5082695"/>
                <a:gd name="connsiteY99" fmla="*/ 2117468 h 3730368"/>
                <a:gd name="connsiteX100" fmla="*/ 3977795 w 5082695"/>
                <a:gd name="connsiteY100" fmla="*/ 2142868 h 3730368"/>
                <a:gd name="connsiteX101" fmla="*/ 4053995 w 5082695"/>
                <a:gd name="connsiteY101" fmla="*/ 2168268 h 3730368"/>
                <a:gd name="connsiteX102" fmla="*/ 4130195 w 5082695"/>
                <a:gd name="connsiteY102" fmla="*/ 2219068 h 3730368"/>
                <a:gd name="connsiteX103" fmla="*/ 4206395 w 5082695"/>
                <a:gd name="connsiteY103" fmla="*/ 2257168 h 3730368"/>
                <a:gd name="connsiteX104" fmla="*/ 4244495 w 5082695"/>
                <a:gd name="connsiteY104" fmla="*/ 2282568 h 3730368"/>
                <a:gd name="connsiteX105" fmla="*/ 4358795 w 5082695"/>
                <a:gd name="connsiteY105" fmla="*/ 2320668 h 3730368"/>
                <a:gd name="connsiteX106" fmla="*/ 4396895 w 5082695"/>
                <a:gd name="connsiteY106" fmla="*/ 2333368 h 3730368"/>
                <a:gd name="connsiteX107" fmla="*/ 4434995 w 5082695"/>
                <a:gd name="connsiteY107" fmla="*/ 2358768 h 3730368"/>
                <a:gd name="connsiteX108" fmla="*/ 4511195 w 5082695"/>
                <a:gd name="connsiteY108" fmla="*/ 2384168 h 3730368"/>
                <a:gd name="connsiteX109" fmla="*/ 4549295 w 5082695"/>
                <a:gd name="connsiteY109" fmla="*/ 2396868 h 3730368"/>
                <a:gd name="connsiteX110" fmla="*/ 4625495 w 5082695"/>
                <a:gd name="connsiteY110" fmla="*/ 2447668 h 3730368"/>
                <a:gd name="connsiteX111" fmla="*/ 4663595 w 5082695"/>
                <a:gd name="connsiteY111" fmla="*/ 2460368 h 3730368"/>
                <a:gd name="connsiteX112" fmla="*/ 4739795 w 5082695"/>
                <a:gd name="connsiteY112" fmla="*/ 2511168 h 3730368"/>
                <a:gd name="connsiteX113" fmla="*/ 4777895 w 5082695"/>
                <a:gd name="connsiteY113" fmla="*/ 2536568 h 3730368"/>
                <a:gd name="connsiteX114" fmla="*/ 4815995 w 5082695"/>
                <a:gd name="connsiteY114" fmla="*/ 2561968 h 3730368"/>
                <a:gd name="connsiteX115" fmla="*/ 4892195 w 5082695"/>
                <a:gd name="connsiteY115" fmla="*/ 2587368 h 3730368"/>
                <a:gd name="connsiteX116" fmla="*/ 4968395 w 5082695"/>
                <a:gd name="connsiteY116" fmla="*/ 2625468 h 3730368"/>
                <a:gd name="connsiteX117" fmla="*/ 5044595 w 5082695"/>
                <a:gd name="connsiteY117" fmla="*/ 2663568 h 3730368"/>
                <a:gd name="connsiteX118" fmla="*/ 5082695 w 5082695"/>
                <a:gd name="connsiteY118" fmla="*/ 2714368 h 3730368"/>
                <a:gd name="connsiteX119" fmla="*/ 5082695 w 5082695"/>
                <a:gd name="connsiteY119" fmla="*/ 2714368 h 373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5082695" h="3730368">
                  <a:moveTo>
                    <a:pt x="726595" y="3730368"/>
                  </a:moveTo>
                  <a:lnTo>
                    <a:pt x="726595" y="3730368"/>
                  </a:lnTo>
                  <a:cubicBezTo>
                    <a:pt x="701195" y="3700735"/>
                    <a:pt x="672777" y="3673442"/>
                    <a:pt x="650395" y="3641468"/>
                  </a:cubicBezTo>
                  <a:cubicBezTo>
                    <a:pt x="642718" y="3630501"/>
                    <a:pt x="644196" y="3615070"/>
                    <a:pt x="637695" y="3603368"/>
                  </a:cubicBezTo>
                  <a:cubicBezTo>
                    <a:pt x="622870" y="3576683"/>
                    <a:pt x="603828" y="3552568"/>
                    <a:pt x="586895" y="3527168"/>
                  </a:cubicBezTo>
                  <a:lnTo>
                    <a:pt x="561495" y="3489068"/>
                  </a:lnTo>
                  <a:cubicBezTo>
                    <a:pt x="553028" y="3476368"/>
                    <a:pt x="548795" y="3459435"/>
                    <a:pt x="536095" y="3450968"/>
                  </a:cubicBezTo>
                  <a:lnTo>
                    <a:pt x="497995" y="3425568"/>
                  </a:lnTo>
                  <a:cubicBezTo>
                    <a:pt x="469395" y="3339768"/>
                    <a:pt x="509059" y="3432770"/>
                    <a:pt x="447195" y="3362068"/>
                  </a:cubicBezTo>
                  <a:cubicBezTo>
                    <a:pt x="343478" y="3243535"/>
                    <a:pt x="444020" y="3317618"/>
                    <a:pt x="358295" y="3260468"/>
                  </a:cubicBezTo>
                  <a:cubicBezTo>
                    <a:pt x="349828" y="3247768"/>
                    <a:pt x="343688" y="3233161"/>
                    <a:pt x="332895" y="3222368"/>
                  </a:cubicBezTo>
                  <a:cubicBezTo>
                    <a:pt x="322102" y="3211575"/>
                    <a:pt x="302885" y="3209911"/>
                    <a:pt x="294795" y="3196968"/>
                  </a:cubicBezTo>
                  <a:cubicBezTo>
                    <a:pt x="219228" y="3076061"/>
                    <a:pt x="317520" y="3152851"/>
                    <a:pt x="231295" y="3095368"/>
                  </a:cubicBezTo>
                  <a:cubicBezTo>
                    <a:pt x="199373" y="2999603"/>
                    <a:pt x="242434" y="3117645"/>
                    <a:pt x="193195" y="3019168"/>
                  </a:cubicBezTo>
                  <a:cubicBezTo>
                    <a:pt x="140615" y="2914008"/>
                    <a:pt x="227888" y="3052157"/>
                    <a:pt x="155095" y="2942968"/>
                  </a:cubicBezTo>
                  <a:cubicBezTo>
                    <a:pt x="125917" y="2738722"/>
                    <a:pt x="160515" y="2991750"/>
                    <a:pt x="129695" y="2714368"/>
                  </a:cubicBezTo>
                  <a:cubicBezTo>
                    <a:pt x="126389" y="2684617"/>
                    <a:pt x="121228" y="2655101"/>
                    <a:pt x="116995" y="2625468"/>
                  </a:cubicBezTo>
                  <a:cubicBezTo>
                    <a:pt x="112762" y="2430735"/>
                    <a:pt x="112080" y="2235892"/>
                    <a:pt x="104295" y="2041268"/>
                  </a:cubicBezTo>
                  <a:cubicBezTo>
                    <a:pt x="103597" y="2023827"/>
                    <a:pt x="96611" y="2007186"/>
                    <a:pt x="91595" y="1990468"/>
                  </a:cubicBezTo>
                  <a:cubicBezTo>
                    <a:pt x="83902" y="1964823"/>
                    <a:pt x="74662" y="1939668"/>
                    <a:pt x="66195" y="1914268"/>
                  </a:cubicBezTo>
                  <a:cubicBezTo>
                    <a:pt x="61962" y="1901568"/>
                    <a:pt x="60921" y="1887307"/>
                    <a:pt x="53495" y="1876168"/>
                  </a:cubicBezTo>
                  <a:cubicBezTo>
                    <a:pt x="20669" y="1826929"/>
                    <a:pt x="32922" y="1852548"/>
                    <a:pt x="15395" y="1799968"/>
                  </a:cubicBezTo>
                  <a:cubicBezTo>
                    <a:pt x="-4718" y="1598836"/>
                    <a:pt x="-5542" y="1650817"/>
                    <a:pt x="15395" y="1368168"/>
                  </a:cubicBezTo>
                  <a:cubicBezTo>
                    <a:pt x="18171" y="1330695"/>
                    <a:pt x="37488" y="1323982"/>
                    <a:pt x="53495" y="1291968"/>
                  </a:cubicBezTo>
                  <a:cubicBezTo>
                    <a:pt x="59482" y="1279994"/>
                    <a:pt x="56729" y="1263334"/>
                    <a:pt x="66195" y="1253868"/>
                  </a:cubicBezTo>
                  <a:cubicBezTo>
                    <a:pt x="75661" y="1244402"/>
                    <a:pt x="91595" y="1245401"/>
                    <a:pt x="104295" y="1241168"/>
                  </a:cubicBezTo>
                  <a:cubicBezTo>
                    <a:pt x="112762" y="1228468"/>
                    <a:pt x="117776" y="1212603"/>
                    <a:pt x="129695" y="1203068"/>
                  </a:cubicBezTo>
                  <a:cubicBezTo>
                    <a:pt x="140148" y="1194705"/>
                    <a:pt x="155821" y="1196355"/>
                    <a:pt x="167795" y="1190368"/>
                  </a:cubicBezTo>
                  <a:cubicBezTo>
                    <a:pt x="181447" y="1183542"/>
                    <a:pt x="193195" y="1173435"/>
                    <a:pt x="205895" y="1164968"/>
                  </a:cubicBezTo>
                  <a:cubicBezTo>
                    <a:pt x="214362" y="1152268"/>
                    <a:pt x="220502" y="1137661"/>
                    <a:pt x="231295" y="1126868"/>
                  </a:cubicBezTo>
                  <a:cubicBezTo>
                    <a:pt x="255914" y="1102249"/>
                    <a:pt x="276507" y="1099097"/>
                    <a:pt x="307495" y="1088768"/>
                  </a:cubicBezTo>
                  <a:cubicBezTo>
                    <a:pt x="320195" y="1076068"/>
                    <a:pt x="331797" y="1062166"/>
                    <a:pt x="345595" y="1050668"/>
                  </a:cubicBezTo>
                  <a:cubicBezTo>
                    <a:pt x="357321" y="1040897"/>
                    <a:pt x="372902" y="1036061"/>
                    <a:pt x="383695" y="1025268"/>
                  </a:cubicBezTo>
                  <a:cubicBezTo>
                    <a:pt x="420091" y="988872"/>
                    <a:pt x="401137" y="990385"/>
                    <a:pt x="421795" y="949068"/>
                  </a:cubicBezTo>
                  <a:cubicBezTo>
                    <a:pt x="428621" y="935416"/>
                    <a:pt x="440369" y="924620"/>
                    <a:pt x="447195" y="910968"/>
                  </a:cubicBezTo>
                  <a:cubicBezTo>
                    <a:pt x="499775" y="805808"/>
                    <a:pt x="412502" y="943957"/>
                    <a:pt x="485295" y="834768"/>
                  </a:cubicBezTo>
                  <a:cubicBezTo>
                    <a:pt x="489528" y="817835"/>
                    <a:pt x="492979" y="800686"/>
                    <a:pt x="497995" y="783968"/>
                  </a:cubicBezTo>
                  <a:cubicBezTo>
                    <a:pt x="505688" y="758323"/>
                    <a:pt x="514928" y="733168"/>
                    <a:pt x="523395" y="707768"/>
                  </a:cubicBezTo>
                  <a:cubicBezTo>
                    <a:pt x="527628" y="695068"/>
                    <a:pt x="532848" y="682655"/>
                    <a:pt x="536095" y="669668"/>
                  </a:cubicBezTo>
                  <a:cubicBezTo>
                    <a:pt x="540328" y="652735"/>
                    <a:pt x="544000" y="635651"/>
                    <a:pt x="548795" y="618868"/>
                  </a:cubicBezTo>
                  <a:cubicBezTo>
                    <a:pt x="552473" y="605996"/>
                    <a:pt x="558591" y="593836"/>
                    <a:pt x="561495" y="580768"/>
                  </a:cubicBezTo>
                  <a:cubicBezTo>
                    <a:pt x="577484" y="508819"/>
                    <a:pt x="574079" y="479864"/>
                    <a:pt x="586895" y="402968"/>
                  </a:cubicBezTo>
                  <a:cubicBezTo>
                    <a:pt x="589764" y="385751"/>
                    <a:pt x="596172" y="369284"/>
                    <a:pt x="599595" y="352168"/>
                  </a:cubicBezTo>
                  <a:cubicBezTo>
                    <a:pt x="604645" y="326918"/>
                    <a:pt x="607245" y="301218"/>
                    <a:pt x="612295" y="275968"/>
                  </a:cubicBezTo>
                  <a:cubicBezTo>
                    <a:pt x="615718" y="258852"/>
                    <a:pt x="621873" y="242341"/>
                    <a:pt x="624995" y="225168"/>
                  </a:cubicBezTo>
                  <a:cubicBezTo>
                    <a:pt x="648344" y="96748"/>
                    <a:pt x="624313" y="176413"/>
                    <a:pt x="650395" y="98168"/>
                  </a:cubicBezTo>
                  <a:cubicBezTo>
                    <a:pt x="654628" y="68535"/>
                    <a:pt x="635916" y="21812"/>
                    <a:pt x="663095" y="9268"/>
                  </a:cubicBezTo>
                  <a:cubicBezTo>
                    <a:pt x="709379" y="-12094"/>
                    <a:pt x="766379" y="8325"/>
                    <a:pt x="815495" y="21968"/>
                  </a:cubicBezTo>
                  <a:cubicBezTo>
                    <a:pt x="844908" y="30138"/>
                    <a:pt x="866295" y="55835"/>
                    <a:pt x="891695" y="72768"/>
                  </a:cubicBezTo>
                  <a:cubicBezTo>
                    <a:pt x="1060835" y="185528"/>
                    <a:pt x="810154" y="23234"/>
                    <a:pt x="967895" y="110868"/>
                  </a:cubicBezTo>
                  <a:lnTo>
                    <a:pt x="1082195" y="187068"/>
                  </a:lnTo>
                  <a:lnTo>
                    <a:pt x="1196495" y="263268"/>
                  </a:lnTo>
                  <a:lnTo>
                    <a:pt x="1234595" y="288668"/>
                  </a:lnTo>
                  <a:cubicBezTo>
                    <a:pt x="1297658" y="383263"/>
                    <a:pt x="1216607" y="267082"/>
                    <a:pt x="1298095" y="364868"/>
                  </a:cubicBezTo>
                  <a:cubicBezTo>
                    <a:pt x="1307866" y="376594"/>
                    <a:pt x="1312008" y="392917"/>
                    <a:pt x="1323495" y="402968"/>
                  </a:cubicBezTo>
                  <a:lnTo>
                    <a:pt x="1437795" y="479168"/>
                  </a:lnTo>
                  <a:cubicBezTo>
                    <a:pt x="1450495" y="487635"/>
                    <a:pt x="1465102" y="493775"/>
                    <a:pt x="1475895" y="504568"/>
                  </a:cubicBezTo>
                  <a:cubicBezTo>
                    <a:pt x="1488595" y="517268"/>
                    <a:pt x="1499818" y="531641"/>
                    <a:pt x="1513995" y="542668"/>
                  </a:cubicBezTo>
                  <a:cubicBezTo>
                    <a:pt x="1538092" y="561410"/>
                    <a:pt x="1568609" y="571882"/>
                    <a:pt x="1590195" y="593468"/>
                  </a:cubicBezTo>
                  <a:cubicBezTo>
                    <a:pt x="1602895" y="606168"/>
                    <a:pt x="1614118" y="620541"/>
                    <a:pt x="1628295" y="631568"/>
                  </a:cubicBezTo>
                  <a:cubicBezTo>
                    <a:pt x="1652392" y="650310"/>
                    <a:pt x="1682909" y="660782"/>
                    <a:pt x="1704495" y="682368"/>
                  </a:cubicBezTo>
                  <a:cubicBezTo>
                    <a:pt x="1717195" y="695068"/>
                    <a:pt x="1727651" y="710505"/>
                    <a:pt x="1742595" y="720468"/>
                  </a:cubicBezTo>
                  <a:cubicBezTo>
                    <a:pt x="1753734" y="727894"/>
                    <a:pt x="1768721" y="727181"/>
                    <a:pt x="1780695" y="733168"/>
                  </a:cubicBezTo>
                  <a:cubicBezTo>
                    <a:pt x="1794347" y="739994"/>
                    <a:pt x="1806095" y="750101"/>
                    <a:pt x="1818795" y="758568"/>
                  </a:cubicBezTo>
                  <a:cubicBezTo>
                    <a:pt x="1886528" y="860168"/>
                    <a:pt x="1797628" y="737401"/>
                    <a:pt x="1882295" y="822068"/>
                  </a:cubicBezTo>
                  <a:cubicBezTo>
                    <a:pt x="1929151" y="868924"/>
                    <a:pt x="1883378" y="856657"/>
                    <a:pt x="1945795" y="898268"/>
                  </a:cubicBezTo>
                  <a:cubicBezTo>
                    <a:pt x="1956934" y="905694"/>
                    <a:pt x="1971195" y="906735"/>
                    <a:pt x="1983895" y="910968"/>
                  </a:cubicBezTo>
                  <a:cubicBezTo>
                    <a:pt x="2095205" y="1022278"/>
                    <a:pt x="1954007" y="886061"/>
                    <a:pt x="2060095" y="974468"/>
                  </a:cubicBezTo>
                  <a:cubicBezTo>
                    <a:pt x="2073893" y="985966"/>
                    <a:pt x="2083251" y="1002605"/>
                    <a:pt x="2098195" y="1012568"/>
                  </a:cubicBezTo>
                  <a:cubicBezTo>
                    <a:pt x="2109334" y="1019994"/>
                    <a:pt x="2124593" y="1018767"/>
                    <a:pt x="2136295" y="1025268"/>
                  </a:cubicBezTo>
                  <a:cubicBezTo>
                    <a:pt x="2162980" y="1040093"/>
                    <a:pt x="2183535" y="1066415"/>
                    <a:pt x="2212495" y="1076068"/>
                  </a:cubicBezTo>
                  <a:cubicBezTo>
                    <a:pt x="2308260" y="1107990"/>
                    <a:pt x="2190218" y="1064929"/>
                    <a:pt x="2288695" y="1114168"/>
                  </a:cubicBezTo>
                  <a:cubicBezTo>
                    <a:pt x="2300669" y="1120155"/>
                    <a:pt x="2315093" y="1120367"/>
                    <a:pt x="2326795" y="1126868"/>
                  </a:cubicBezTo>
                  <a:lnTo>
                    <a:pt x="2441095" y="1203068"/>
                  </a:lnTo>
                  <a:lnTo>
                    <a:pt x="2479195" y="1228468"/>
                  </a:lnTo>
                  <a:cubicBezTo>
                    <a:pt x="2503919" y="1302641"/>
                    <a:pt x="2472550" y="1234523"/>
                    <a:pt x="2529995" y="1291968"/>
                  </a:cubicBezTo>
                  <a:cubicBezTo>
                    <a:pt x="2540788" y="1302761"/>
                    <a:pt x="2543908" y="1320017"/>
                    <a:pt x="2555395" y="1330068"/>
                  </a:cubicBezTo>
                  <a:cubicBezTo>
                    <a:pt x="2578369" y="1350170"/>
                    <a:pt x="2631595" y="1380868"/>
                    <a:pt x="2631595" y="1380868"/>
                  </a:cubicBezTo>
                  <a:cubicBezTo>
                    <a:pt x="2704388" y="1490057"/>
                    <a:pt x="2607461" y="1361561"/>
                    <a:pt x="2695095" y="1431668"/>
                  </a:cubicBezTo>
                  <a:cubicBezTo>
                    <a:pt x="2777159" y="1497320"/>
                    <a:pt x="2662830" y="1450546"/>
                    <a:pt x="2758595" y="1482468"/>
                  </a:cubicBezTo>
                  <a:cubicBezTo>
                    <a:pt x="2805527" y="1552866"/>
                    <a:pt x="2757143" y="1497184"/>
                    <a:pt x="2822095" y="1533268"/>
                  </a:cubicBezTo>
                  <a:cubicBezTo>
                    <a:pt x="2848780" y="1548093"/>
                    <a:pt x="2872895" y="1567135"/>
                    <a:pt x="2898295" y="1584068"/>
                  </a:cubicBezTo>
                  <a:cubicBezTo>
                    <a:pt x="2910995" y="1592535"/>
                    <a:pt x="2921915" y="1604641"/>
                    <a:pt x="2936395" y="1609468"/>
                  </a:cubicBezTo>
                  <a:cubicBezTo>
                    <a:pt x="2949095" y="1613701"/>
                    <a:pt x="2962793" y="1615667"/>
                    <a:pt x="2974495" y="1622168"/>
                  </a:cubicBezTo>
                  <a:cubicBezTo>
                    <a:pt x="3001180" y="1636993"/>
                    <a:pt x="3023391" y="1659316"/>
                    <a:pt x="3050695" y="1672968"/>
                  </a:cubicBezTo>
                  <a:cubicBezTo>
                    <a:pt x="3067628" y="1681435"/>
                    <a:pt x="3086089" y="1687364"/>
                    <a:pt x="3101495" y="1698368"/>
                  </a:cubicBezTo>
                  <a:cubicBezTo>
                    <a:pt x="3116110" y="1708807"/>
                    <a:pt x="3123895" y="1727746"/>
                    <a:pt x="3139595" y="1736468"/>
                  </a:cubicBezTo>
                  <a:lnTo>
                    <a:pt x="3253895" y="1774568"/>
                  </a:lnTo>
                  <a:cubicBezTo>
                    <a:pt x="3266595" y="1778801"/>
                    <a:pt x="3280856" y="1779842"/>
                    <a:pt x="3291995" y="1787268"/>
                  </a:cubicBezTo>
                  <a:cubicBezTo>
                    <a:pt x="3352372" y="1827520"/>
                    <a:pt x="3315615" y="1807841"/>
                    <a:pt x="3406295" y="1838068"/>
                  </a:cubicBezTo>
                  <a:cubicBezTo>
                    <a:pt x="3418995" y="1842301"/>
                    <a:pt x="3433256" y="1843342"/>
                    <a:pt x="3444395" y="1850768"/>
                  </a:cubicBezTo>
                  <a:cubicBezTo>
                    <a:pt x="3457095" y="1859235"/>
                    <a:pt x="3468547" y="1869969"/>
                    <a:pt x="3482495" y="1876168"/>
                  </a:cubicBezTo>
                  <a:lnTo>
                    <a:pt x="3596795" y="1914268"/>
                  </a:lnTo>
                  <a:cubicBezTo>
                    <a:pt x="3609495" y="1918501"/>
                    <a:pt x="3623756" y="1919542"/>
                    <a:pt x="3634895" y="1926968"/>
                  </a:cubicBezTo>
                  <a:lnTo>
                    <a:pt x="3672995" y="1952368"/>
                  </a:lnTo>
                  <a:cubicBezTo>
                    <a:pt x="3733925" y="2043763"/>
                    <a:pt x="3647643" y="1931233"/>
                    <a:pt x="3774595" y="2015868"/>
                  </a:cubicBezTo>
                  <a:cubicBezTo>
                    <a:pt x="3787295" y="2024335"/>
                    <a:pt x="3798747" y="2035069"/>
                    <a:pt x="3812695" y="2041268"/>
                  </a:cubicBezTo>
                  <a:cubicBezTo>
                    <a:pt x="3837161" y="2052142"/>
                    <a:pt x="3888895" y="2066668"/>
                    <a:pt x="3888895" y="2066668"/>
                  </a:cubicBezTo>
                  <a:cubicBezTo>
                    <a:pt x="3893128" y="2079368"/>
                    <a:pt x="3892129" y="2095302"/>
                    <a:pt x="3901595" y="2104768"/>
                  </a:cubicBezTo>
                  <a:cubicBezTo>
                    <a:pt x="3911061" y="2114234"/>
                    <a:pt x="3927721" y="2111481"/>
                    <a:pt x="3939695" y="2117468"/>
                  </a:cubicBezTo>
                  <a:cubicBezTo>
                    <a:pt x="3953347" y="2124294"/>
                    <a:pt x="3963847" y="2136669"/>
                    <a:pt x="3977795" y="2142868"/>
                  </a:cubicBezTo>
                  <a:cubicBezTo>
                    <a:pt x="4002261" y="2153742"/>
                    <a:pt x="4031718" y="2153416"/>
                    <a:pt x="4053995" y="2168268"/>
                  </a:cubicBezTo>
                  <a:lnTo>
                    <a:pt x="4130195" y="2219068"/>
                  </a:lnTo>
                  <a:cubicBezTo>
                    <a:pt x="4239384" y="2291861"/>
                    <a:pt x="4101235" y="2204588"/>
                    <a:pt x="4206395" y="2257168"/>
                  </a:cubicBezTo>
                  <a:cubicBezTo>
                    <a:pt x="4220047" y="2263994"/>
                    <a:pt x="4230547" y="2276369"/>
                    <a:pt x="4244495" y="2282568"/>
                  </a:cubicBezTo>
                  <a:lnTo>
                    <a:pt x="4358795" y="2320668"/>
                  </a:lnTo>
                  <a:cubicBezTo>
                    <a:pt x="4371495" y="2324901"/>
                    <a:pt x="4385756" y="2325942"/>
                    <a:pt x="4396895" y="2333368"/>
                  </a:cubicBezTo>
                  <a:cubicBezTo>
                    <a:pt x="4409595" y="2341835"/>
                    <a:pt x="4421047" y="2352569"/>
                    <a:pt x="4434995" y="2358768"/>
                  </a:cubicBezTo>
                  <a:cubicBezTo>
                    <a:pt x="4459461" y="2369642"/>
                    <a:pt x="4485795" y="2375701"/>
                    <a:pt x="4511195" y="2384168"/>
                  </a:cubicBezTo>
                  <a:cubicBezTo>
                    <a:pt x="4523895" y="2388401"/>
                    <a:pt x="4538156" y="2389442"/>
                    <a:pt x="4549295" y="2396868"/>
                  </a:cubicBezTo>
                  <a:cubicBezTo>
                    <a:pt x="4574695" y="2413801"/>
                    <a:pt x="4596535" y="2438015"/>
                    <a:pt x="4625495" y="2447668"/>
                  </a:cubicBezTo>
                  <a:cubicBezTo>
                    <a:pt x="4638195" y="2451901"/>
                    <a:pt x="4651893" y="2453867"/>
                    <a:pt x="4663595" y="2460368"/>
                  </a:cubicBezTo>
                  <a:cubicBezTo>
                    <a:pt x="4690280" y="2475193"/>
                    <a:pt x="4714395" y="2494235"/>
                    <a:pt x="4739795" y="2511168"/>
                  </a:cubicBezTo>
                  <a:lnTo>
                    <a:pt x="4777895" y="2536568"/>
                  </a:lnTo>
                  <a:cubicBezTo>
                    <a:pt x="4790595" y="2545035"/>
                    <a:pt x="4801515" y="2557141"/>
                    <a:pt x="4815995" y="2561968"/>
                  </a:cubicBezTo>
                  <a:cubicBezTo>
                    <a:pt x="4841395" y="2570435"/>
                    <a:pt x="4869918" y="2572516"/>
                    <a:pt x="4892195" y="2587368"/>
                  </a:cubicBezTo>
                  <a:cubicBezTo>
                    <a:pt x="5001384" y="2660161"/>
                    <a:pt x="4863235" y="2572888"/>
                    <a:pt x="4968395" y="2625468"/>
                  </a:cubicBezTo>
                  <a:cubicBezTo>
                    <a:pt x="5066872" y="2674707"/>
                    <a:pt x="4948830" y="2631646"/>
                    <a:pt x="5044595" y="2663568"/>
                  </a:cubicBezTo>
                  <a:cubicBezTo>
                    <a:pt x="5073316" y="2706649"/>
                    <a:pt x="5059202" y="2690875"/>
                    <a:pt x="5082695" y="2714368"/>
                  </a:cubicBezTo>
                  <a:lnTo>
                    <a:pt x="5082695" y="2714368"/>
                  </a:lnTo>
                </a:path>
              </a:pathLst>
            </a:custGeom>
            <a:ln w="57150" cmpd="sng">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62" name="Group 61"/>
            <p:cNvGrpSpPr/>
            <p:nvPr/>
          </p:nvGrpSpPr>
          <p:grpSpPr>
            <a:xfrm>
              <a:off x="4519401" y="4853305"/>
              <a:ext cx="377190" cy="377190"/>
              <a:chOff x="3778250" y="2330450"/>
              <a:chExt cx="377190" cy="377190"/>
            </a:xfrm>
          </p:grpSpPr>
          <p:sp>
            <p:nvSpPr>
              <p:cNvPr id="63" name="Oval 62"/>
              <p:cNvSpPr/>
              <p:nvPr/>
            </p:nvSpPr>
            <p:spPr>
              <a:xfrm>
                <a:off x="3922395" y="2474595"/>
                <a:ext cx="88900" cy="88900"/>
              </a:xfrm>
              <a:prstGeom prst="ellips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3859530" y="2411730"/>
                <a:ext cx="214630" cy="214630"/>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3778250" y="2330450"/>
                <a:ext cx="377190" cy="377190"/>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69" name="Group 68"/>
          <p:cNvGrpSpPr/>
          <p:nvPr/>
        </p:nvGrpSpPr>
        <p:grpSpPr>
          <a:xfrm>
            <a:off x="5028143" y="3463293"/>
            <a:ext cx="377190" cy="377190"/>
            <a:chOff x="3778250" y="2330450"/>
            <a:chExt cx="377190" cy="377190"/>
          </a:xfrm>
        </p:grpSpPr>
        <p:sp>
          <p:nvSpPr>
            <p:cNvPr id="70" name="Oval 69"/>
            <p:cNvSpPr/>
            <p:nvPr/>
          </p:nvSpPr>
          <p:spPr>
            <a:xfrm>
              <a:off x="3922395" y="2474595"/>
              <a:ext cx="88900" cy="889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3859530" y="2411730"/>
              <a:ext cx="214630" cy="214630"/>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3778250" y="2330450"/>
              <a:ext cx="377190" cy="377190"/>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9" name="Group 78"/>
          <p:cNvGrpSpPr/>
          <p:nvPr/>
        </p:nvGrpSpPr>
        <p:grpSpPr>
          <a:xfrm>
            <a:off x="4341714" y="3355978"/>
            <a:ext cx="377190" cy="377190"/>
            <a:chOff x="3778250" y="2330450"/>
            <a:chExt cx="377190" cy="377190"/>
          </a:xfrm>
        </p:grpSpPr>
        <p:sp>
          <p:nvSpPr>
            <p:cNvPr id="81" name="Oval 80"/>
            <p:cNvSpPr/>
            <p:nvPr/>
          </p:nvSpPr>
          <p:spPr>
            <a:xfrm>
              <a:off x="3922395" y="2474595"/>
              <a:ext cx="88900" cy="889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3859530" y="2411730"/>
              <a:ext cx="214630" cy="214630"/>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3778250" y="2330450"/>
              <a:ext cx="377190" cy="377190"/>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TextBox 20"/>
          <p:cNvSpPr txBox="1"/>
          <p:nvPr/>
        </p:nvSpPr>
        <p:spPr>
          <a:xfrm>
            <a:off x="0" y="1094244"/>
            <a:ext cx="2082800" cy="1105431"/>
          </a:xfrm>
          <a:prstGeom prst="rect">
            <a:avLst/>
          </a:prstGeom>
          <a:noFill/>
        </p:spPr>
        <p:txBody>
          <a:bodyPr wrap="square" rtlCol="0">
            <a:spAutoFit/>
          </a:bodyPr>
          <a:lstStyle/>
          <a:p>
            <a:pPr lvl="0">
              <a:lnSpc>
                <a:spcPct val="110000"/>
              </a:lnSpc>
            </a:pPr>
            <a:r>
              <a:rPr lang="en-US" sz="1000" b="1" dirty="0">
                <a:solidFill>
                  <a:srgbClr val="FFFFFF"/>
                </a:solidFill>
                <a:latin typeface="Century Gothic"/>
                <a:cs typeface="Century Gothic"/>
              </a:rPr>
              <a:t>Strategic – Supply Chain</a:t>
            </a:r>
          </a:p>
          <a:p>
            <a:pPr marL="285750" lvl="0" indent="-285750">
              <a:lnSpc>
                <a:spcPct val="110000"/>
              </a:lnSpc>
              <a:buFont typeface="Arial"/>
              <a:buChar char="•"/>
            </a:pPr>
            <a:r>
              <a:rPr lang="en-US" sz="1000" dirty="0">
                <a:solidFill>
                  <a:srgbClr val="FFFFFF"/>
                </a:solidFill>
                <a:latin typeface="Century Gothic"/>
                <a:cs typeface="Century Gothic"/>
              </a:rPr>
              <a:t>500kV serves:</a:t>
            </a:r>
          </a:p>
          <a:p>
            <a:pPr marL="285750" lvl="0" indent="-285750">
              <a:lnSpc>
                <a:spcPct val="110000"/>
              </a:lnSpc>
              <a:buFont typeface="Arial"/>
              <a:buChar char="•"/>
            </a:pPr>
            <a:r>
              <a:rPr lang="en-US" sz="1000" dirty="0">
                <a:solidFill>
                  <a:srgbClr val="FFFFFF"/>
                </a:solidFill>
                <a:latin typeface="Century Gothic"/>
                <a:cs typeface="Century Gothic"/>
              </a:rPr>
              <a:t>17,000 residences</a:t>
            </a:r>
          </a:p>
          <a:p>
            <a:pPr marL="285750" lvl="0" indent="-285750">
              <a:lnSpc>
                <a:spcPct val="110000"/>
              </a:lnSpc>
              <a:buFont typeface="Arial"/>
              <a:buChar char="•"/>
            </a:pPr>
            <a:r>
              <a:rPr lang="en-US" sz="1000" dirty="0">
                <a:solidFill>
                  <a:srgbClr val="FFFFFF"/>
                </a:solidFill>
                <a:latin typeface="Century Gothic"/>
                <a:cs typeface="Century Gothic"/>
              </a:rPr>
              <a:t>Water </a:t>
            </a:r>
            <a:r>
              <a:rPr lang="en-US" sz="1000" dirty="0" smtClean="0">
                <a:solidFill>
                  <a:srgbClr val="FFFFFF"/>
                </a:solidFill>
                <a:latin typeface="Century Gothic"/>
                <a:cs typeface="Century Gothic"/>
              </a:rPr>
              <a:t>treatment plant</a:t>
            </a:r>
            <a:endParaRPr lang="en-US" sz="1000" dirty="0">
              <a:solidFill>
                <a:srgbClr val="FFFFFF"/>
              </a:solidFill>
              <a:latin typeface="Century Gothic"/>
              <a:cs typeface="Century Gothic"/>
            </a:endParaRPr>
          </a:p>
          <a:p>
            <a:pPr marL="285750" lvl="0" indent="-285750">
              <a:lnSpc>
                <a:spcPct val="110000"/>
              </a:lnSpc>
              <a:buFont typeface="Arial"/>
              <a:buChar char="•"/>
            </a:pPr>
            <a:r>
              <a:rPr lang="en-US" sz="1000" dirty="0">
                <a:solidFill>
                  <a:srgbClr val="FFFFFF"/>
                </a:solidFill>
                <a:latin typeface="Century Gothic"/>
                <a:cs typeface="Century Gothic"/>
              </a:rPr>
              <a:t>Chemical </a:t>
            </a:r>
            <a:r>
              <a:rPr lang="en-US" sz="1000" dirty="0" smtClean="0">
                <a:solidFill>
                  <a:srgbClr val="FFFFFF"/>
                </a:solidFill>
                <a:latin typeface="Century Gothic"/>
                <a:cs typeface="Century Gothic"/>
              </a:rPr>
              <a:t>refinery</a:t>
            </a:r>
            <a:endParaRPr lang="en-US" sz="1000" dirty="0">
              <a:solidFill>
                <a:srgbClr val="FFFFFF"/>
              </a:solidFill>
              <a:latin typeface="Century Gothic"/>
              <a:cs typeface="Century Gothic"/>
            </a:endParaRPr>
          </a:p>
          <a:p>
            <a:pPr marL="285750" lvl="0" indent="-285750">
              <a:lnSpc>
                <a:spcPct val="110000"/>
              </a:lnSpc>
              <a:buFont typeface="Arial"/>
              <a:buChar char="•"/>
            </a:pPr>
            <a:r>
              <a:rPr lang="en-US" sz="1000" dirty="0">
                <a:solidFill>
                  <a:srgbClr val="FFFFFF"/>
                </a:solidFill>
                <a:latin typeface="Century Gothic"/>
                <a:cs typeface="Century Gothic"/>
              </a:rPr>
              <a:t>High v</a:t>
            </a:r>
            <a:r>
              <a:rPr lang="en-US" sz="1000" dirty="0" smtClean="0">
                <a:solidFill>
                  <a:srgbClr val="FFFFFF"/>
                </a:solidFill>
                <a:latin typeface="Century Gothic"/>
                <a:cs typeface="Century Gothic"/>
              </a:rPr>
              <a:t>alue asset / target</a:t>
            </a:r>
            <a:endParaRPr lang="en-US" dirty="0">
              <a:solidFill>
                <a:srgbClr val="FFFFFF"/>
              </a:solidFill>
            </a:endParaRPr>
          </a:p>
        </p:txBody>
      </p:sp>
      <p:sp>
        <p:nvSpPr>
          <p:cNvPr id="22" name="TextBox 21"/>
          <p:cNvSpPr txBox="1"/>
          <p:nvPr/>
        </p:nvSpPr>
        <p:spPr>
          <a:xfrm>
            <a:off x="3520" y="2259783"/>
            <a:ext cx="2079280" cy="1723549"/>
          </a:xfrm>
          <a:prstGeom prst="rect">
            <a:avLst/>
          </a:prstGeom>
          <a:noFill/>
        </p:spPr>
        <p:txBody>
          <a:bodyPr wrap="square" rtlCol="0">
            <a:spAutoFit/>
          </a:bodyPr>
          <a:lstStyle/>
          <a:p>
            <a:pPr lvl="0">
              <a:lnSpc>
                <a:spcPct val="110000"/>
              </a:lnSpc>
            </a:pPr>
            <a:r>
              <a:rPr lang="en-US" sz="1000" b="1" dirty="0">
                <a:solidFill>
                  <a:srgbClr val="FFFFFF"/>
                </a:solidFill>
                <a:latin typeface="Century Gothic"/>
                <a:cs typeface="Century Gothic"/>
              </a:rPr>
              <a:t>Tactical</a:t>
            </a:r>
          </a:p>
          <a:p>
            <a:pPr marL="285750" lvl="0" indent="-285750">
              <a:lnSpc>
                <a:spcPct val="110000"/>
              </a:lnSpc>
              <a:buFont typeface="Arial"/>
              <a:buChar char="•"/>
            </a:pPr>
            <a:r>
              <a:rPr lang="en-US" sz="1000" dirty="0">
                <a:solidFill>
                  <a:srgbClr val="FFFFFF"/>
                </a:solidFill>
                <a:latin typeface="Century Gothic"/>
                <a:cs typeface="Century Gothic"/>
              </a:rPr>
              <a:t>Remote location</a:t>
            </a:r>
          </a:p>
          <a:p>
            <a:pPr marL="285750" lvl="0" indent="-285750">
              <a:lnSpc>
                <a:spcPct val="110000"/>
              </a:lnSpc>
              <a:buFont typeface="Arial"/>
              <a:buChar char="•"/>
            </a:pPr>
            <a:r>
              <a:rPr lang="en-US" sz="1000" dirty="0">
                <a:solidFill>
                  <a:srgbClr val="FFFFFF"/>
                </a:solidFill>
                <a:latin typeface="Century Gothic"/>
                <a:cs typeface="Century Gothic"/>
              </a:rPr>
              <a:t>Chain-link, padlock</a:t>
            </a:r>
          </a:p>
          <a:p>
            <a:pPr marL="285750" lvl="0" indent="-285750">
              <a:lnSpc>
                <a:spcPct val="110000"/>
              </a:lnSpc>
              <a:buFont typeface="Arial"/>
              <a:buChar char="•"/>
            </a:pPr>
            <a:r>
              <a:rPr lang="en-US" sz="1000" dirty="0">
                <a:solidFill>
                  <a:srgbClr val="FFFFFF"/>
                </a:solidFill>
                <a:latin typeface="Century Gothic"/>
                <a:cs typeface="Century Gothic"/>
              </a:rPr>
              <a:t>Cameras </a:t>
            </a:r>
            <a:r>
              <a:rPr lang="en-US" sz="1000" dirty="0" smtClean="0">
                <a:solidFill>
                  <a:srgbClr val="FFFFFF"/>
                </a:solidFill>
                <a:latin typeface="Century Gothic"/>
                <a:cs typeface="Century Gothic"/>
              </a:rPr>
              <a:t>– turned off</a:t>
            </a:r>
          </a:p>
          <a:p>
            <a:pPr marL="285750" lvl="0" indent="-285750">
              <a:lnSpc>
                <a:spcPct val="110000"/>
              </a:lnSpc>
              <a:buFont typeface="Arial"/>
              <a:buChar char="•"/>
            </a:pPr>
            <a:r>
              <a:rPr lang="en-US" sz="1000" dirty="0" smtClean="0">
                <a:solidFill>
                  <a:srgbClr val="FFFFFF"/>
                </a:solidFill>
                <a:latin typeface="Century Gothic"/>
                <a:cs typeface="Century Gothic"/>
              </a:rPr>
              <a:t>Electronic access </a:t>
            </a:r>
            <a:r>
              <a:rPr lang="en-US" sz="1000" dirty="0">
                <a:solidFill>
                  <a:srgbClr val="FFFFFF"/>
                </a:solidFill>
                <a:latin typeface="Century Gothic"/>
                <a:cs typeface="Century Gothic"/>
              </a:rPr>
              <a:t>c</a:t>
            </a:r>
            <a:r>
              <a:rPr lang="en-US" sz="1000" dirty="0" smtClean="0">
                <a:solidFill>
                  <a:srgbClr val="FFFFFF"/>
                </a:solidFill>
                <a:latin typeface="Century Gothic"/>
                <a:cs typeface="Century Gothic"/>
              </a:rPr>
              <a:t>ontrol</a:t>
            </a:r>
            <a:endParaRPr lang="en-US" sz="1000" dirty="0">
              <a:solidFill>
                <a:srgbClr val="FFFFFF"/>
              </a:solidFill>
              <a:latin typeface="Century Gothic"/>
              <a:cs typeface="Century Gothic"/>
            </a:endParaRPr>
          </a:p>
          <a:p>
            <a:pPr marL="285750" lvl="0" indent="-285750">
              <a:lnSpc>
                <a:spcPct val="110000"/>
              </a:lnSpc>
              <a:buFont typeface="Arial"/>
              <a:buChar char="•"/>
            </a:pPr>
            <a:r>
              <a:rPr lang="en-US" sz="1000" dirty="0">
                <a:solidFill>
                  <a:srgbClr val="FFFFFF"/>
                </a:solidFill>
                <a:latin typeface="Century Gothic"/>
                <a:cs typeface="Century Gothic"/>
              </a:rPr>
              <a:t>LEO response, 10+ min</a:t>
            </a:r>
          </a:p>
          <a:p>
            <a:pPr marL="285750" lvl="0" indent="-285750">
              <a:lnSpc>
                <a:spcPct val="110000"/>
              </a:lnSpc>
              <a:buFont typeface="Arial"/>
              <a:buChar char="•"/>
            </a:pPr>
            <a:r>
              <a:rPr lang="en-US" sz="1000" dirty="0">
                <a:solidFill>
                  <a:srgbClr val="FFFFFF"/>
                </a:solidFill>
                <a:latin typeface="Century Gothic"/>
                <a:cs typeface="Century Gothic"/>
              </a:rPr>
              <a:t>Line of </a:t>
            </a:r>
            <a:r>
              <a:rPr lang="en-US" sz="1000" dirty="0" smtClean="0">
                <a:solidFill>
                  <a:srgbClr val="FFFFFF"/>
                </a:solidFill>
                <a:latin typeface="Century Gothic"/>
                <a:cs typeface="Century Gothic"/>
              </a:rPr>
              <a:t>sight </a:t>
            </a:r>
            <a:r>
              <a:rPr lang="en-US" sz="1000" dirty="0">
                <a:solidFill>
                  <a:srgbClr val="FFFFFF"/>
                </a:solidFill>
                <a:latin typeface="Century Gothic"/>
                <a:cs typeface="Century Gothic"/>
              </a:rPr>
              <a:t>r</a:t>
            </a:r>
            <a:r>
              <a:rPr lang="en-US" sz="1000" dirty="0" smtClean="0">
                <a:solidFill>
                  <a:srgbClr val="FFFFFF"/>
                </a:solidFill>
                <a:latin typeface="Century Gothic"/>
                <a:cs typeface="Century Gothic"/>
              </a:rPr>
              <a:t>estrictions</a:t>
            </a:r>
            <a:endParaRPr lang="en-US" sz="1000" dirty="0">
              <a:solidFill>
                <a:srgbClr val="FFFFFF"/>
              </a:solidFill>
              <a:latin typeface="Century Gothic"/>
              <a:cs typeface="Century Gothic"/>
            </a:endParaRPr>
          </a:p>
          <a:p>
            <a:pPr marL="285750" lvl="0" indent="-285750">
              <a:lnSpc>
                <a:spcPct val="110000"/>
              </a:lnSpc>
              <a:buFont typeface="Arial"/>
              <a:buChar char="•"/>
            </a:pPr>
            <a:r>
              <a:rPr lang="en-US" sz="1000" dirty="0">
                <a:solidFill>
                  <a:srgbClr val="FFFFFF"/>
                </a:solidFill>
                <a:latin typeface="Century Gothic"/>
                <a:cs typeface="Century Gothic"/>
              </a:rPr>
              <a:t>Easy h</a:t>
            </a:r>
            <a:r>
              <a:rPr lang="en-US" sz="1000" dirty="0" smtClean="0">
                <a:solidFill>
                  <a:srgbClr val="FFFFFF"/>
                </a:solidFill>
                <a:latin typeface="Century Gothic"/>
                <a:cs typeface="Century Gothic"/>
              </a:rPr>
              <a:t>ighway access</a:t>
            </a:r>
            <a:endParaRPr lang="en-US" sz="1000" dirty="0">
              <a:solidFill>
                <a:srgbClr val="FFFFFF"/>
              </a:solidFill>
              <a:latin typeface="Century Gothic"/>
              <a:cs typeface="Century Gothic"/>
            </a:endParaRPr>
          </a:p>
          <a:p>
            <a:endParaRPr lang="en-US" dirty="0">
              <a:solidFill>
                <a:srgbClr val="FFFFFF"/>
              </a:solidFill>
            </a:endParaRPr>
          </a:p>
        </p:txBody>
      </p:sp>
      <p:sp>
        <p:nvSpPr>
          <p:cNvPr id="23" name="TextBox 22"/>
          <p:cNvSpPr txBox="1"/>
          <p:nvPr/>
        </p:nvSpPr>
        <p:spPr>
          <a:xfrm>
            <a:off x="7422" y="3776388"/>
            <a:ext cx="2075378" cy="1384995"/>
          </a:xfrm>
          <a:prstGeom prst="rect">
            <a:avLst/>
          </a:prstGeom>
          <a:noFill/>
        </p:spPr>
        <p:txBody>
          <a:bodyPr wrap="square" rtlCol="0">
            <a:spAutoFit/>
          </a:bodyPr>
          <a:lstStyle/>
          <a:p>
            <a:pPr lvl="0">
              <a:lnSpc>
                <a:spcPct val="110000"/>
              </a:lnSpc>
            </a:pPr>
            <a:r>
              <a:rPr lang="en-US" sz="1000" b="1" dirty="0">
                <a:solidFill>
                  <a:srgbClr val="FFFFFF"/>
                </a:solidFill>
                <a:latin typeface="Century Gothic"/>
                <a:cs typeface="Century Gothic"/>
              </a:rPr>
              <a:t>Operational – Site Integrity</a:t>
            </a:r>
          </a:p>
          <a:p>
            <a:pPr marL="285750" lvl="0" indent="-285750">
              <a:lnSpc>
                <a:spcPct val="110000"/>
              </a:lnSpc>
              <a:buFont typeface="Arial"/>
              <a:buChar char="•"/>
            </a:pPr>
            <a:r>
              <a:rPr lang="en-US" sz="1000" dirty="0">
                <a:solidFill>
                  <a:srgbClr val="FFFFFF"/>
                </a:solidFill>
                <a:latin typeface="Century Gothic"/>
                <a:cs typeface="Century Gothic"/>
              </a:rPr>
              <a:t>Equipment &amp; </a:t>
            </a:r>
            <a:r>
              <a:rPr lang="en-US" sz="1000" dirty="0" smtClean="0">
                <a:solidFill>
                  <a:srgbClr val="FFFFFF"/>
                </a:solidFill>
                <a:latin typeface="Century Gothic"/>
                <a:cs typeface="Century Gothic"/>
              </a:rPr>
              <a:t>vehicle maintenance yard</a:t>
            </a:r>
            <a:endParaRPr lang="en-US" sz="1000" dirty="0">
              <a:solidFill>
                <a:srgbClr val="FFFFFF"/>
              </a:solidFill>
              <a:latin typeface="Century Gothic"/>
              <a:cs typeface="Century Gothic"/>
            </a:endParaRPr>
          </a:p>
          <a:p>
            <a:pPr marL="285750" lvl="0" indent="-285750">
              <a:lnSpc>
                <a:spcPct val="110000"/>
              </a:lnSpc>
              <a:buFont typeface="Arial"/>
              <a:buChar char="•"/>
            </a:pPr>
            <a:r>
              <a:rPr lang="en-US" sz="1000" dirty="0" smtClean="0">
                <a:solidFill>
                  <a:srgbClr val="FFFFFF"/>
                </a:solidFill>
                <a:latin typeface="Century Gothic"/>
                <a:cs typeface="Century Gothic"/>
              </a:rPr>
              <a:t>Citizen / employee </a:t>
            </a:r>
            <a:r>
              <a:rPr lang="en-US" sz="1000" dirty="0">
                <a:solidFill>
                  <a:srgbClr val="FFFFFF"/>
                </a:solidFill>
                <a:latin typeface="Century Gothic"/>
                <a:cs typeface="Century Gothic"/>
              </a:rPr>
              <a:t>s</a:t>
            </a:r>
            <a:r>
              <a:rPr lang="en-US" sz="1000" dirty="0" smtClean="0">
                <a:solidFill>
                  <a:srgbClr val="FFFFFF"/>
                </a:solidFill>
                <a:latin typeface="Century Gothic"/>
                <a:cs typeface="Century Gothic"/>
              </a:rPr>
              <a:t>afety</a:t>
            </a:r>
            <a:endParaRPr lang="en-US" sz="1000" dirty="0">
              <a:solidFill>
                <a:srgbClr val="FFFFFF"/>
              </a:solidFill>
              <a:latin typeface="Century Gothic"/>
              <a:cs typeface="Century Gothic"/>
            </a:endParaRPr>
          </a:p>
          <a:p>
            <a:pPr marL="285750" lvl="0" indent="-285750">
              <a:lnSpc>
                <a:spcPct val="110000"/>
              </a:lnSpc>
              <a:buFont typeface="Arial"/>
              <a:buChar char="•"/>
            </a:pPr>
            <a:r>
              <a:rPr lang="en-US" sz="1000" dirty="0">
                <a:solidFill>
                  <a:srgbClr val="FFFFFF"/>
                </a:solidFill>
                <a:latin typeface="Century Gothic"/>
                <a:cs typeface="Century Gothic"/>
              </a:rPr>
              <a:t>Respond to </a:t>
            </a:r>
            <a:r>
              <a:rPr lang="en-US" sz="1000" dirty="0" smtClean="0">
                <a:solidFill>
                  <a:srgbClr val="FFFFFF"/>
                </a:solidFill>
                <a:latin typeface="Century Gothic"/>
                <a:cs typeface="Century Gothic"/>
              </a:rPr>
              <a:t>trespassing</a:t>
            </a:r>
            <a:endParaRPr lang="en-US" sz="1000" dirty="0">
              <a:solidFill>
                <a:srgbClr val="FFFFFF"/>
              </a:solidFill>
              <a:latin typeface="Century Gothic"/>
              <a:cs typeface="Century Gothic"/>
            </a:endParaRPr>
          </a:p>
          <a:p>
            <a:pPr marL="285750" lvl="0" indent="-285750">
              <a:lnSpc>
                <a:spcPct val="110000"/>
              </a:lnSpc>
              <a:buFont typeface="Arial"/>
              <a:buChar char="•"/>
            </a:pPr>
            <a:r>
              <a:rPr lang="en-US" sz="1000" dirty="0">
                <a:solidFill>
                  <a:srgbClr val="FFFFFF"/>
                </a:solidFill>
                <a:latin typeface="Century Gothic"/>
                <a:cs typeface="Century Gothic"/>
              </a:rPr>
              <a:t>Respond to </a:t>
            </a:r>
            <a:r>
              <a:rPr lang="en-US" sz="1000" dirty="0" smtClean="0">
                <a:solidFill>
                  <a:srgbClr val="FFFFFF"/>
                </a:solidFill>
                <a:latin typeface="Century Gothic"/>
                <a:cs typeface="Century Gothic"/>
              </a:rPr>
              <a:t>gunshots </a:t>
            </a:r>
            <a:endParaRPr lang="en-US" sz="1000" dirty="0">
              <a:solidFill>
                <a:srgbClr val="FFFFFF"/>
              </a:solidFill>
              <a:latin typeface="Century Gothic"/>
              <a:cs typeface="Century Gothic"/>
            </a:endParaRPr>
          </a:p>
          <a:p>
            <a:endParaRPr lang="en-US" dirty="0">
              <a:solidFill>
                <a:srgbClr val="FFFFFF"/>
              </a:solidFill>
            </a:endParaRPr>
          </a:p>
        </p:txBody>
      </p:sp>
      <p:sp>
        <p:nvSpPr>
          <p:cNvPr id="24" name="TextBox 23"/>
          <p:cNvSpPr txBox="1"/>
          <p:nvPr/>
        </p:nvSpPr>
        <p:spPr>
          <a:xfrm>
            <a:off x="0" y="4934585"/>
            <a:ext cx="2082800" cy="766877"/>
          </a:xfrm>
          <a:prstGeom prst="rect">
            <a:avLst/>
          </a:prstGeom>
          <a:noFill/>
        </p:spPr>
        <p:txBody>
          <a:bodyPr wrap="square" rtlCol="0">
            <a:spAutoFit/>
          </a:bodyPr>
          <a:lstStyle/>
          <a:p>
            <a:pPr lvl="0">
              <a:lnSpc>
                <a:spcPct val="110000"/>
              </a:lnSpc>
            </a:pPr>
            <a:r>
              <a:rPr lang="en-US" sz="1000" b="1" dirty="0">
                <a:solidFill>
                  <a:srgbClr val="FFFFFF"/>
                </a:solidFill>
                <a:latin typeface="Century Gothic"/>
                <a:cs typeface="Century Gothic"/>
              </a:rPr>
              <a:t>“Locals”</a:t>
            </a:r>
          </a:p>
          <a:p>
            <a:pPr marL="285750" lvl="0" indent="-285750">
              <a:lnSpc>
                <a:spcPct val="110000"/>
              </a:lnSpc>
              <a:buFont typeface="Arial"/>
              <a:buChar char="•"/>
            </a:pPr>
            <a:r>
              <a:rPr lang="en-US" sz="1000" dirty="0">
                <a:solidFill>
                  <a:srgbClr val="FFFFFF"/>
                </a:solidFill>
                <a:latin typeface="Century Gothic"/>
                <a:cs typeface="Century Gothic"/>
              </a:rPr>
              <a:t>ATV Path</a:t>
            </a:r>
          </a:p>
          <a:p>
            <a:pPr marL="285750" lvl="0" indent="-285750">
              <a:lnSpc>
                <a:spcPct val="110000"/>
              </a:lnSpc>
              <a:buFont typeface="Arial"/>
              <a:buChar char="•"/>
            </a:pPr>
            <a:r>
              <a:rPr lang="en-US" sz="1000" dirty="0">
                <a:solidFill>
                  <a:srgbClr val="FFFFFF"/>
                </a:solidFill>
                <a:latin typeface="Century Gothic"/>
                <a:cs typeface="Century Gothic"/>
              </a:rPr>
              <a:t>Hunting blind, </a:t>
            </a:r>
            <a:r>
              <a:rPr lang="en-US" sz="1000" dirty="0" smtClean="0">
                <a:solidFill>
                  <a:srgbClr val="FFFFFF"/>
                </a:solidFill>
                <a:latin typeface="Century Gothic"/>
                <a:cs typeface="Century Gothic"/>
              </a:rPr>
              <a:t>corn feeder</a:t>
            </a:r>
            <a:endParaRPr lang="en-US" sz="1000" dirty="0">
              <a:solidFill>
                <a:srgbClr val="FFFFFF"/>
              </a:solidFill>
              <a:latin typeface="Century Gothic"/>
              <a:cs typeface="Century Gothic"/>
            </a:endParaRPr>
          </a:p>
          <a:p>
            <a:pPr marL="285750" lvl="0" indent="-285750">
              <a:lnSpc>
                <a:spcPct val="110000"/>
              </a:lnSpc>
              <a:buFont typeface="Arial"/>
              <a:buChar char="•"/>
            </a:pPr>
            <a:r>
              <a:rPr lang="en-US" sz="1000" dirty="0">
                <a:solidFill>
                  <a:srgbClr val="FFFFFF"/>
                </a:solidFill>
                <a:latin typeface="Century Gothic"/>
                <a:cs typeface="Century Gothic"/>
              </a:rPr>
              <a:t>Shotgun &amp; rifle </a:t>
            </a:r>
            <a:r>
              <a:rPr lang="en-US" sz="1000" dirty="0" smtClean="0">
                <a:solidFill>
                  <a:srgbClr val="FFFFFF"/>
                </a:solidFill>
                <a:latin typeface="Century Gothic"/>
                <a:cs typeface="Century Gothic"/>
              </a:rPr>
              <a:t>casings</a:t>
            </a:r>
            <a:endParaRPr lang="en-US" sz="1000" dirty="0">
              <a:solidFill>
                <a:srgbClr val="FFFFFF"/>
              </a:solidFill>
              <a:latin typeface="Century Gothic"/>
              <a:cs typeface="Century Gothic"/>
            </a:endParaRPr>
          </a:p>
        </p:txBody>
      </p:sp>
      <p:sp>
        <p:nvSpPr>
          <p:cNvPr id="25" name="TextBox 24"/>
          <p:cNvSpPr txBox="1"/>
          <p:nvPr/>
        </p:nvSpPr>
        <p:spPr>
          <a:xfrm>
            <a:off x="5200" y="5779054"/>
            <a:ext cx="2077600" cy="936154"/>
          </a:xfrm>
          <a:prstGeom prst="rect">
            <a:avLst/>
          </a:prstGeom>
          <a:noFill/>
        </p:spPr>
        <p:txBody>
          <a:bodyPr wrap="square" rtlCol="0">
            <a:spAutoFit/>
          </a:bodyPr>
          <a:lstStyle/>
          <a:p>
            <a:pPr lvl="0">
              <a:lnSpc>
                <a:spcPct val="110000"/>
              </a:lnSpc>
            </a:pPr>
            <a:r>
              <a:rPr lang="en-US" sz="1000" b="1" dirty="0">
                <a:solidFill>
                  <a:srgbClr val="FFFFFF"/>
                </a:solidFill>
                <a:latin typeface="Century Gothic"/>
                <a:cs typeface="Century Gothic"/>
              </a:rPr>
              <a:t>“Bad Actors”</a:t>
            </a:r>
          </a:p>
          <a:p>
            <a:pPr marL="285750" lvl="0" indent="-285750">
              <a:lnSpc>
                <a:spcPct val="110000"/>
              </a:lnSpc>
              <a:buFont typeface="Arial"/>
              <a:buChar char="•"/>
            </a:pPr>
            <a:r>
              <a:rPr lang="en-US" sz="1000" dirty="0">
                <a:solidFill>
                  <a:srgbClr val="FFFFFF"/>
                </a:solidFill>
                <a:latin typeface="Century Gothic"/>
                <a:cs typeface="Century Gothic"/>
              </a:rPr>
              <a:t>Copper </a:t>
            </a:r>
            <a:r>
              <a:rPr lang="en-US" sz="1000" dirty="0" smtClean="0">
                <a:solidFill>
                  <a:srgbClr val="FFFFFF"/>
                </a:solidFill>
                <a:latin typeface="Century Gothic"/>
                <a:cs typeface="Century Gothic"/>
              </a:rPr>
              <a:t> thieves</a:t>
            </a:r>
            <a:endParaRPr lang="en-US" sz="1000" dirty="0">
              <a:solidFill>
                <a:srgbClr val="FFFFFF"/>
              </a:solidFill>
              <a:latin typeface="Century Gothic"/>
              <a:cs typeface="Century Gothic"/>
            </a:endParaRPr>
          </a:p>
          <a:p>
            <a:pPr marL="285750" lvl="0" indent="-285750">
              <a:lnSpc>
                <a:spcPct val="110000"/>
              </a:lnSpc>
              <a:buFont typeface="Arial"/>
              <a:buChar char="•"/>
            </a:pPr>
            <a:r>
              <a:rPr lang="en-US" sz="1000" dirty="0">
                <a:solidFill>
                  <a:srgbClr val="FFFFFF"/>
                </a:solidFill>
                <a:latin typeface="Century Gothic"/>
                <a:cs typeface="Century Gothic"/>
              </a:rPr>
              <a:t>Environmental </a:t>
            </a:r>
            <a:r>
              <a:rPr lang="en-US" sz="1000" dirty="0" smtClean="0">
                <a:solidFill>
                  <a:srgbClr val="FFFFFF"/>
                </a:solidFill>
                <a:latin typeface="Century Gothic"/>
                <a:cs typeface="Century Gothic"/>
              </a:rPr>
              <a:t>activists</a:t>
            </a:r>
            <a:endParaRPr lang="en-US" sz="1000" dirty="0">
              <a:solidFill>
                <a:srgbClr val="FFFFFF"/>
              </a:solidFill>
              <a:latin typeface="Century Gothic"/>
              <a:cs typeface="Century Gothic"/>
            </a:endParaRPr>
          </a:p>
          <a:p>
            <a:pPr marL="285750" lvl="0" indent="-285750">
              <a:lnSpc>
                <a:spcPct val="110000"/>
              </a:lnSpc>
              <a:buFont typeface="Arial"/>
              <a:buChar char="•"/>
            </a:pPr>
            <a:r>
              <a:rPr lang="en-US" sz="1000" dirty="0" smtClean="0">
                <a:solidFill>
                  <a:srgbClr val="FFFFFF"/>
                </a:solidFill>
                <a:latin typeface="Century Gothic"/>
                <a:cs typeface="Century Gothic"/>
              </a:rPr>
              <a:t>Vandals / homeless</a:t>
            </a:r>
            <a:endParaRPr lang="en-US" sz="1000" dirty="0">
              <a:solidFill>
                <a:srgbClr val="FFFFFF"/>
              </a:solidFill>
              <a:latin typeface="Century Gothic"/>
              <a:cs typeface="Century Gothic"/>
            </a:endParaRPr>
          </a:p>
          <a:p>
            <a:pPr marL="285750" lvl="0" indent="-285750">
              <a:lnSpc>
                <a:spcPct val="110000"/>
              </a:lnSpc>
              <a:buFont typeface="Arial"/>
              <a:buChar char="•"/>
            </a:pPr>
            <a:r>
              <a:rPr lang="en-US" sz="1000" dirty="0" smtClean="0">
                <a:solidFill>
                  <a:srgbClr val="FFFFFF"/>
                </a:solidFill>
                <a:latin typeface="Century Gothic"/>
                <a:cs typeface="Century Gothic"/>
              </a:rPr>
              <a:t>Traffickers</a:t>
            </a:r>
            <a:endParaRPr lang="en-US" sz="1000" dirty="0">
              <a:solidFill>
                <a:srgbClr val="FFFFFF"/>
              </a:solidFill>
              <a:latin typeface="Century Gothic"/>
              <a:cs typeface="Century Gothic"/>
            </a:endParaRPr>
          </a:p>
        </p:txBody>
      </p:sp>
    </p:spTree>
    <p:extLst>
      <p:ext uri="{BB962C8B-B14F-4D97-AF65-F5344CB8AC3E}">
        <p14:creationId xmlns:p14="http://schemas.microsoft.com/office/powerpoint/2010/main" val="369016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dissolve">
                                      <p:cBhvr>
                                        <p:cTn id="15" dur="500"/>
                                        <p:tgtEl>
                                          <p:spTgt spid="22"/>
                                        </p:tgtEl>
                                      </p:cBhvr>
                                    </p:animEffect>
                                  </p:childTnLst>
                                </p:cTn>
                              </p:par>
                              <p:par>
                                <p:cTn id="16" presetID="9" presetClass="exit" presetSubtype="0" fill="hold" nodeType="withEffect">
                                  <p:stCondLst>
                                    <p:cond delay="0"/>
                                  </p:stCondLst>
                                  <p:childTnLst>
                                    <p:animEffect transition="out" filter="dissolv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9"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dissolve">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dissolv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dissolve">
                                      <p:cBhvr>
                                        <p:cTn id="31" dur="500"/>
                                        <p:tgtEl>
                                          <p:spTgt spid="24"/>
                                        </p:tgtEl>
                                      </p:cBhvr>
                                    </p:animEffect>
                                  </p:childTnLst>
                                </p:cTn>
                              </p:par>
                              <p:par>
                                <p:cTn id="32" presetID="9"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dissolve">
                                      <p:cBhvr>
                                        <p:cTn id="34" dur="500"/>
                                        <p:tgtEl>
                                          <p:spTgt spid="20"/>
                                        </p:tgtEl>
                                      </p:cBhvr>
                                    </p:animEffect>
                                  </p:childTnLst>
                                </p:cTn>
                              </p:par>
                              <p:par>
                                <p:cTn id="35" presetID="9" presetClass="exit" presetSubtype="0" fill="hold" nodeType="withEffect">
                                  <p:stCondLst>
                                    <p:cond delay="0"/>
                                  </p:stCondLst>
                                  <p:childTnLst>
                                    <p:animEffect transition="out" filter="dissolv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par>
                                <p:cTn id="38" presetID="9"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dissolv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dissolve">
                                      <p:cBhvr>
                                        <p:cTn id="45" dur="500"/>
                                        <p:tgtEl>
                                          <p:spTgt spid="25"/>
                                        </p:tgtEl>
                                      </p:cBhvr>
                                    </p:animEffect>
                                  </p:childTnLst>
                                </p:cTn>
                              </p:par>
                              <p:par>
                                <p:cTn id="46" presetID="9" presetClass="entr" presetSubtype="0" fill="hold" nodeType="with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dissolve">
                                      <p:cBhvr>
                                        <p:cTn id="48" dur="500"/>
                                        <p:tgtEl>
                                          <p:spTgt spid="69"/>
                                        </p:tgtEl>
                                      </p:cBhvr>
                                    </p:animEffect>
                                  </p:childTnLst>
                                </p:cTn>
                              </p:par>
                              <p:par>
                                <p:cTn id="49" presetID="9" presetClass="entr" presetSubtype="0" fill="hold" nodeType="withEffect">
                                  <p:stCondLst>
                                    <p:cond delay="0"/>
                                  </p:stCondLst>
                                  <p:childTnLst>
                                    <p:set>
                                      <p:cBhvr>
                                        <p:cTn id="50" dur="1" fill="hold">
                                          <p:stCondLst>
                                            <p:cond delay="0"/>
                                          </p:stCondLst>
                                        </p:cTn>
                                        <p:tgtEl>
                                          <p:spTgt spid="79"/>
                                        </p:tgtEl>
                                        <p:attrNameLst>
                                          <p:attrName>style.visibility</p:attrName>
                                        </p:attrNameLst>
                                      </p:cBhvr>
                                      <p:to>
                                        <p:strVal val="visible"/>
                                      </p:to>
                                    </p:set>
                                    <p:animEffect transition="in" filter="dissolve">
                                      <p:cBhvr>
                                        <p:cTn id="51" dur="500"/>
                                        <p:tgtEl>
                                          <p:spTgt spid="79"/>
                                        </p:tgtEl>
                                      </p:cBhvr>
                                    </p:animEffect>
                                  </p:childTnLst>
                                </p:cTn>
                              </p:par>
                              <p:par>
                                <p:cTn id="52" presetID="9" presetClass="exit" presetSubtype="0" fill="hold" nodeType="withEffect">
                                  <p:stCondLst>
                                    <p:cond delay="0"/>
                                  </p:stCondLst>
                                  <p:childTnLst>
                                    <p:animEffect transition="out" filter="dissolve">
                                      <p:cBhvr>
                                        <p:cTn id="53" dur="500"/>
                                        <p:tgtEl>
                                          <p:spTgt spid="19"/>
                                        </p:tgtEl>
                                      </p:cBhvr>
                                    </p:animEffect>
                                    <p:set>
                                      <p:cBhvr>
                                        <p:cTn id="54" dur="1" fill="hold">
                                          <p:stCondLst>
                                            <p:cond delay="499"/>
                                          </p:stCondLst>
                                        </p:cTn>
                                        <p:tgtEl>
                                          <p:spTgt spid="19"/>
                                        </p:tgtEl>
                                        <p:attrNameLst>
                                          <p:attrName>style.visibility</p:attrName>
                                        </p:attrNameLst>
                                      </p:cBhvr>
                                      <p:to>
                                        <p:strVal val="hidden"/>
                                      </p:to>
                                    </p:set>
                                  </p:childTnLst>
                                </p:cTn>
                              </p:par>
                              <p:par>
                                <p:cTn id="55" presetID="9" presetClass="exit" presetSubtype="0" fill="hold" nodeType="withEffect">
                                  <p:stCondLst>
                                    <p:cond delay="0"/>
                                  </p:stCondLst>
                                  <p:childTnLst>
                                    <p:animEffect transition="out" filter="dissolve">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3-19 at 9.29.35 AM.png"/>
          <p:cNvPicPr>
            <a:picLocks noChangeAspect="1"/>
          </p:cNvPicPr>
          <p:nvPr/>
        </p:nvPicPr>
        <p:blipFill>
          <a:blip r:embed="rId3">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tretch>
            <a:fillRect/>
          </a:stretch>
        </p:blipFill>
        <p:spPr>
          <a:xfrm>
            <a:off x="758986" y="806451"/>
            <a:ext cx="8385014" cy="6715599"/>
          </a:xfrm>
          <a:prstGeom prst="rect">
            <a:avLst/>
          </a:prstGeom>
        </p:spPr>
      </p:pic>
      <p:sp>
        <p:nvSpPr>
          <p:cNvPr id="2" name="Title 1"/>
          <p:cNvSpPr>
            <a:spLocks noGrp="1"/>
          </p:cNvSpPr>
          <p:nvPr>
            <p:ph type="title"/>
          </p:nvPr>
        </p:nvSpPr>
        <p:spPr/>
        <p:txBody>
          <a:bodyPr>
            <a:normAutofit/>
          </a:bodyPr>
          <a:lstStyle/>
          <a:p>
            <a:r>
              <a:rPr lang="en-US" sz="1800" dirty="0" smtClean="0"/>
              <a:t>Events Viewed in Context - Pathways</a:t>
            </a:r>
            <a:endParaRPr lang="en-US" sz="1800" dirty="0"/>
          </a:p>
        </p:txBody>
      </p:sp>
      <p:sp>
        <p:nvSpPr>
          <p:cNvPr id="6" name="TextBox 5"/>
          <p:cNvSpPr txBox="1"/>
          <p:nvPr/>
        </p:nvSpPr>
        <p:spPr>
          <a:xfrm>
            <a:off x="0" y="806450"/>
            <a:ext cx="2082800" cy="6052681"/>
          </a:xfrm>
          <a:prstGeom prst="rect">
            <a:avLst/>
          </a:prstGeom>
          <a:solidFill>
            <a:srgbClr val="062343"/>
          </a:solidFill>
          <a:ln w="15875">
            <a:noFill/>
          </a:ln>
        </p:spPr>
        <p:txBody>
          <a:bodyPr wrap="square" rtlCol="0" anchor="ctr" anchorCtr="0">
            <a:noAutofit/>
          </a:bodyPr>
          <a:lstStyle>
            <a:defPPr>
              <a:defRPr lang="en-US"/>
            </a:defPPr>
            <a:lvl1pPr>
              <a:defRPr>
                <a:solidFill>
                  <a:schemeClr val="bg1"/>
                </a:solidFill>
              </a:defRPr>
            </a:lvl1pPr>
          </a:lstStyle>
          <a:p>
            <a:pPr>
              <a:lnSpc>
                <a:spcPct val="110000"/>
              </a:lnSpc>
            </a:pPr>
            <a:r>
              <a:rPr lang="en-US" sz="1600" b="1" dirty="0" smtClean="0">
                <a:latin typeface="Century Gothic"/>
                <a:cs typeface="Century Gothic"/>
              </a:rPr>
              <a:t>Patterns of Life</a:t>
            </a:r>
          </a:p>
          <a:p>
            <a:pPr>
              <a:lnSpc>
                <a:spcPct val="110000"/>
              </a:lnSpc>
            </a:pPr>
            <a:endParaRPr lang="en-US" sz="1600" b="1" dirty="0">
              <a:solidFill>
                <a:srgbClr val="082642"/>
              </a:solidFill>
              <a:latin typeface="Century Gothic"/>
              <a:cs typeface="Century Gothic"/>
            </a:endParaRPr>
          </a:p>
          <a:p>
            <a:pPr>
              <a:lnSpc>
                <a:spcPct val="110000"/>
              </a:lnSpc>
            </a:pPr>
            <a:endParaRPr lang="en-US" sz="1600" b="1" dirty="0" smtClean="0">
              <a:solidFill>
                <a:srgbClr val="082642"/>
              </a:solidFill>
              <a:latin typeface="Century Gothic"/>
              <a:cs typeface="Century Gothic"/>
            </a:endParaRPr>
          </a:p>
          <a:p>
            <a:pPr>
              <a:lnSpc>
                <a:spcPct val="110000"/>
              </a:lnSpc>
            </a:pPr>
            <a:endParaRPr lang="en-US" sz="1600" b="1" dirty="0">
              <a:solidFill>
                <a:srgbClr val="082642"/>
              </a:solidFill>
              <a:latin typeface="Century Gothic"/>
              <a:cs typeface="Century Gothic"/>
            </a:endParaRPr>
          </a:p>
          <a:p>
            <a:pPr>
              <a:lnSpc>
                <a:spcPct val="110000"/>
              </a:lnSpc>
            </a:pPr>
            <a:endParaRPr lang="en-US" sz="1600" b="1" dirty="0" smtClean="0">
              <a:solidFill>
                <a:srgbClr val="082642"/>
              </a:solidFill>
              <a:latin typeface="Century Gothic"/>
              <a:cs typeface="Century Gothic"/>
            </a:endParaRPr>
          </a:p>
          <a:p>
            <a:pPr>
              <a:lnSpc>
                <a:spcPct val="110000"/>
              </a:lnSpc>
            </a:pPr>
            <a:endParaRPr lang="en-US" sz="1600" b="1" dirty="0">
              <a:solidFill>
                <a:srgbClr val="082642"/>
              </a:solidFill>
              <a:latin typeface="Century Gothic"/>
              <a:cs typeface="Century Gothic"/>
            </a:endParaRPr>
          </a:p>
          <a:p>
            <a:pPr>
              <a:lnSpc>
                <a:spcPct val="110000"/>
              </a:lnSpc>
            </a:pPr>
            <a:endParaRPr lang="en-US" sz="1600" b="1" dirty="0" smtClean="0">
              <a:solidFill>
                <a:srgbClr val="082642"/>
              </a:solidFill>
              <a:latin typeface="Century Gothic"/>
              <a:cs typeface="Century Gothic"/>
            </a:endParaRPr>
          </a:p>
          <a:p>
            <a:pPr>
              <a:lnSpc>
                <a:spcPct val="110000"/>
              </a:lnSpc>
            </a:pPr>
            <a:endParaRPr lang="en-US" sz="1600" b="1" dirty="0">
              <a:solidFill>
                <a:srgbClr val="082642"/>
              </a:solidFill>
              <a:latin typeface="Century Gothic"/>
              <a:cs typeface="Century Gothic"/>
            </a:endParaRPr>
          </a:p>
          <a:p>
            <a:pPr>
              <a:lnSpc>
                <a:spcPct val="110000"/>
              </a:lnSpc>
            </a:pPr>
            <a:endParaRPr lang="en-US" sz="1600" b="1" dirty="0" smtClean="0">
              <a:solidFill>
                <a:srgbClr val="082642"/>
              </a:solidFill>
              <a:latin typeface="Century Gothic"/>
              <a:cs typeface="Century Gothic"/>
            </a:endParaRPr>
          </a:p>
          <a:p>
            <a:pPr>
              <a:lnSpc>
                <a:spcPct val="110000"/>
              </a:lnSpc>
            </a:pPr>
            <a:endParaRPr lang="en-US" sz="1600" b="1" dirty="0">
              <a:solidFill>
                <a:srgbClr val="082642"/>
              </a:solidFill>
              <a:latin typeface="Century Gothic"/>
              <a:cs typeface="Century Gothic"/>
            </a:endParaRPr>
          </a:p>
          <a:p>
            <a:pPr>
              <a:lnSpc>
                <a:spcPct val="110000"/>
              </a:lnSpc>
            </a:pPr>
            <a:endParaRPr lang="en-US" sz="1600" b="1" dirty="0" smtClean="0">
              <a:solidFill>
                <a:srgbClr val="082642"/>
              </a:solidFill>
              <a:latin typeface="Century Gothic"/>
              <a:cs typeface="Century Gothic"/>
            </a:endParaRPr>
          </a:p>
          <a:p>
            <a:pPr>
              <a:lnSpc>
                <a:spcPct val="110000"/>
              </a:lnSpc>
            </a:pPr>
            <a:endParaRPr lang="en-US" sz="1600" b="1" dirty="0">
              <a:solidFill>
                <a:srgbClr val="082642"/>
              </a:solidFill>
              <a:latin typeface="Century Gothic"/>
              <a:cs typeface="Century Gothic"/>
            </a:endParaRPr>
          </a:p>
          <a:p>
            <a:pPr>
              <a:lnSpc>
                <a:spcPct val="110000"/>
              </a:lnSpc>
            </a:pPr>
            <a:endParaRPr lang="en-US" sz="1600" b="1" dirty="0" smtClean="0">
              <a:solidFill>
                <a:srgbClr val="082642"/>
              </a:solidFill>
              <a:latin typeface="Century Gothic"/>
              <a:cs typeface="Century Gothic"/>
            </a:endParaRPr>
          </a:p>
          <a:p>
            <a:pPr>
              <a:lnSpc>
                <a:spcPct val="110000"/>
              </a:lnSpc>
            </a:pPr>
            <a:endParaRPr lang="en-US" sz="1000" dirty="0" smtClean="0">
              <a:solidFill>
                <a:srgbClr val="082642"/>
              </a:solidFill>
              <a:latin typeface="Century Gothic"/>
              <a:cs typeface="Century Gothic"/>
            </a:endParaRPr>
          </a:p>
          <a:p>
            <a:pPr>
              <a:lnSpc>
                <a:spcPct val="110000"/>
              </a:lnSpc>
            </a:pPr>
            <a:r>
              <a:rPr lang="en-US" sz="1600" b="1" dirty="0" smtClean="0">
                <a:latin typeface="Century Gothic"/>
                <a:cs typeface="Century Gothic"/>
              </a:rPr>
              <a:t>Intent – Behavior</a:t>
            </a:r>
          </a:p>
          <a:p>
            <a:pPr>
              <a:lnSpc>
                <a:spcPct val="110000"/>
              </a:lnSpc>
            </a:pPr>
            <a:endParaRPr lang="en-US" sz="1600" b="1" dirty="0">
              <a:solidFill>
                <a:srgbClr val="082642"/>
              </a:solidFill>
              <a:latin typeface="Century Gothic"/>
              <a:cs typeface="Century Gothic"/>
            </a:endParaRPr>
          </a:p>
          <a:p>
            <a:pPr>
              <a:lnSpc>
                <a:spcPct val="110000"/>
              </a:lnSpc>
            </a:pPr>
            <a:endParaRPr lang="en-US" sz="1600" b="1" dirty="0" smtClean="0">
              <a:solidFill>
                <a:srgbClr val="082642"/>
              </a:solidFill>
              <a:latin typeface="Century Gothic"/>
              <a:cs typeface="Century Gothic"/>
            </a:endParaRPr>
          </a:p>
          <a:p>
            <a:pPr>
              <a:lnSpc>
                <a:spcPct val="110000"/>
              </a:lnSpc>
            </a:pPr>
            <a:endParaRPr lang="en-US" sz="1600" b="1" dirty="0">
              <a:solidFill>
                <a:srgbClr val="082642"/>
              </a:solidFill>
              <a:latin typeface="Century Gothic"/>
              <a:cs typeface="Century Gothic"/>
            </a:endParaRPr>
          </a:p>
          <a:p>
            <a:pPr>
              <a:lnSpc>
                <a:spcPct val="110000"/>
              </a:lnSpc>
            </a:pPr>
            <a:endParaRPr lang="en-US" sz="1600" b="1" dirty="0" smtClean="0">
              <a:solidFill>
                <a:srgbClr val="082642"/>
              </a:solidFill>
              <a:latin typeface="Century Gothic"/>
              <a:cs typeface="Century Gothic"/>
            </a:endParaRPr>
          </a:p>
          <a:p>
            <a:pPr>
              <a:lnSpc>
                <a:spcPct val="110000"/>
              </a:lnSpc>
            </a:pPr>
            <a:endParaRPr lang="en-US" sz="1600" b="1" dirty="0">
              <a:solidFill>
                <a:srgbClr val="082642"/>
              </a:solidFill>
              <a:latin typeface="Century Gothic"/>
              <a:cs typeface="Century Gothic"/>
            </a:endParaRPr>
          </a:p>
          <a:p>
            <a:pPr>
              <a:lnSpc>
                <a:spcPct val="110000"/>
              </a:lnSpc>
            </a:pPr>
            <a:endParaRPr lang="en-US" sz="1600" b="1" dirty="0" smtClean="0">
              <a:solidFill>
                <a:srgbClr val="082642"/>
              </a:solidFill>
              <a:latin typeface="Century Gothic"/>
              <a:cs typeface="Century Gothic"/>
            </a:endParaRPr>
          </a:p>
          <a:p>
            <a:pPr>
              <a:lnSpc>
                <a:spcPct val="110000"/>
              </a:lnSpc>
            </a:pPr>
            <a:endParaRPr lang="en-US" sz="1000" dirty="0">
              <a:solidFill>
                <a:srgbClr val="082642"/>
              </a:solidFill>
              <a:latin typeface="Century Gothic"/>
              <a:cs typeface="Century Gothic"/>
            </a:endParaRPr>
          </a:p>
        </p:txBody>
      </p:sp>
      <p:sp>
        <p:nvSpPr>
          <p:cNvPr id="7" name="Freeform 6"/>
          <p:cNvSpPr/>
          <p:nvPr/>
        </p:nvSpPr>
        <p:spPr>
          <a:xfrm>
            <a:off x="4183143" y="2942912"/>
            <a:ext cx="1460500" cy="1320800"/>
          </a:xfrm>
          <a:custGeom>
            <a:avLst/>
            <a:gdLst>
              <a:gd name="connsiteX0" fmla="*/ 38100 w 1460500"/>
              <a:gd name="connsiteY0" fmla="*/ 12700 h 1320800"/>
              <a:gd name="connsiteX1" fmla="*/ 755650 w 1460500"/>
              <a:gd name="connsiteY1" fmla="*/ 0 h 1320800"/>
              <a:gd name="connsiteX2" fmla="*/ 755650 w 1460500"/>
              <a:gd name="connsiteY2" fmla="*/ 285750 h 1320800"/>
              <a:gd name="connsiteX3" fmla="*/ 1130300 w 1460500"/>
              <a:gd name="connsiteY3" fmla="*/ 285750 h 1320800"/>
              <a:gd name="connsiteX4" fmla="*/ 1130300 w 1460500"/>
              <a:gd name="connsiteY4" fmla="*/ 361950 h 1320800"/>
              <a:gd name="connsiteX5" fmla="*/ 1460500 w 1460500"/>
              <a:gd name="connsiteY5" fmla="*/ 355600 h 1320800"/>
              <a:gd name="connsiteX6" fmla="*/ 1460500 w 1460500"/>
              <a:gd name="connsiteY6" fmla="*/ 977900 h 1320800"/>
              <a:gd name="connsiteX7" fmla="*/ 1225550 w 1460500"/>
              <a:gd name="connsiteY7" fmla="*/ 958850 h 1320800"/>
              <a:gd name="connsiteX8" fmla="*/ 1225550 w 1460500"/>
              <a:gd name="connsiteY8" fmla="*/ 1320800 h 1320800"/>
              <a:gd name="connsiteX9" fmla="*/ 0 w 1460500"/>
              <a:gd name="connsiteY9" fmla="*/ 1320800 h 1320800"/>
              <a:gd name="connsiteX10" fmla="*/ 38100 w 1460500"/>
              <a:gd name="connsiteY10" fmla="*/ 127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0500" h="1320800">
                <a:moveTo>
                  <a:pt x="38100" y="12700"/>
                </a:moveTo>
                <a:lnTo>
                  <a:pt x="755650" y="0"/>
                </a:lnTo>
                <a:lnTo>
                  <a:pt x="755650" y="285750"/>
                </a:lnTo>
                <a:lnTo>
                  <a:pt x="1130300" y="285750"/>
                </a:lnTo>
                <a:lnTo>
                  <a:pt x="1130300" y="361950"/>
                </a:lnTo>
                <a:lnTo>
                  <a:pt x="1460500" y="355600"/>
                </a:lnTo>
                <a:lnTo>
                  <a:pt x="1460500" y="977900"/>
                </a:lnTo>
                <a:lnTo>
                  <a:pt x="1225550" y="958850"/>
                </a:lnTo>
                <a:lnTo>
                  <a:pt x="1225550" y="1320800"/>
                </a:lnTo>
                <a:lnTo>
                  <a:pt x="0" y="1320800"/>
                </a:lnTo>
                <a:lnTo>
                  <a:pt x="38100" y="12700"/>
                </a:lnTo>
                <a:close/>
              </a:path>
            </a:pathLst>
          </a:custGeom>
          <a:noFill/>
          <a:ln w="41275">
            <a:solidFill>
              <a:srgbClr val="E06A2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Slide Number Placeholder 100"/>
          <p:cNvSpPr>
            <a:spLocks noGrp="1"/>
          </p:cNvSpPr>
          <p:nvPr>
            <p:ph type="sldNum" sz="quarter" idx="12"/>
          </p:nvPr>
        </p:nvSpPr>
        <p:spPr/>
        <p:txBody>
          <a:bodyPr/>
          <a:lstStyle/>
          <a:p>
            <a:fld id="{26336D12-5B7C-1A49-B59B-1001D96A5291}" type="slidenum">
              <a:rPr lang="en-US" smtClean="0"/>
              <a:pPr/>
              <a:t>6</a:t>
            </a:fld>
            <a:endParaRPr lang="en-US"/>
          </a:p>
        </p:txBody>
      </p:sp>
      <p:grpSp>
        <p:nvGrpSpPr>
          <p:cNvPr id="46" name="Group 45"/>
          <p:cNvGrpSpPr/>
          <p:nvPr/>
        </p:nvGrpSpPr>
        <p:grpSpPr>
          <a:xfrm>
            <a:off x="3985105" y="1311532"/>
            <a:ext cx="5082695" cy="3918963"/>
            <a:chOff x="3985105" y="1311532"/>
            <a:chExt cx="5082695" cy="3918963"/>
          </a:xfrm>
        </p:grpSpPr>
        <p:sp>
          <p:nvSpPr>
            <p:cNvPr id="47" name="Freeform 46"/>
            <p:cNvSpPr/>
            <p:nvPr/>
          </p:nvSpPr>
          <p:spPr>
            <a:xfrm>
              <a:off x="3985105" y="1311532"/>
              <a:ext cx="5082695" cy="3730368"/>
            </a:xfrm>
            <a:custGeom>
              <a:avLst/>
              <a:gdLst>
                <a:gd name="connsiteX0" fmla="*/ 726595 w 5082695"/>
                <a:gd name="connsiteY0" fmla="*/ 3730368 h 3730368"/>
                <a:gd name="connsiteX1" fmla="*/ 726595 w 5082695"/>
                <a:gd name="connsiteY1" fmla="*/ 3730368 h 3730368"/>
                <a:gd name="connsiteX2" fmla="*/ 650395 w 5082695"/>
                <a:gd name="connsiteY2" fmla="*/ 3641468 h 3730368"/>
                <a:gd name="connsiteX3" fmla="*/ 637695 w 5082695"/>
                <a:gd name="connsiteY3" fmla="*/ 3603368 h 3730368"/>
                <a:gd name="connsiteX4" fmla="*/ 586895 w 5082695"/>
                <a:gd name="connsiteY4" fmla="*/ 3527168 h 3730368"/>
                <a:gd name="connsiteX5" fmla="*/ 561495 w 5082695"/>
                <a:gd name="connsiteY5" fmla="*/ 3489068 h 3730368"/>
                <a:gd name="connsiteX6" fmla="*/ 536095 w 5082695"/>
                <a:gd name="connsiteY6" fmla="*/ 3450968 h 3730368"/>
                <a:gd name="connsiteX7" fmla="*/ 497995 w 5082695"/>
                <a:gd name="connsiteY7" fmla="*/ 3425568 h 3730368"/>
                <a:gd name="connsiteX8" fmla="*/ 447195 w 5082695"/>
                <a:gd name="connsiteY8" fmla="*/ 3362068 h 3730368"/>
                <a:gd name="connsiteX9" fmla="*/ 358295 w 5082695"/>
                <a:gd name="connsiteY9" fmla="*/ 3260468 h 3730368"/>
                <a:gd name="connsiteX10" fmla="*/ 332895 w 5082695"/>
                <a:gd name="connsiteY10" fmla="*/ 3222368 h 3730368"/>
                <a:gd name="connsiteX11" fmla="*/ 294795 w 5082695"/>
                <a:gd name="connsiteY11" fmla="*/ 3196968 h 3730368"/>
                <a:gd name="connsiteX12" fmla="*/ 231295 w 5082695"/>
                <a:gd name="connsiteY12" fmla="*/ 3095368 h 3730368"/>
                <a:gd name="connsiteX13" fmla="*/ 193195 w 5082695"/>
                <a:gd name="connsiteY13" fmla="*/ 3019168 h 3730368"/>
                <a:gd name="connsiteX14" fmla="*/ 155095 w 5082695"/>
                <a:gd name="connsiteY14" fmla="*/ 2942968 h 3730368"/>
                <a:gd name="connsiteX15" fmla="*/ 129695 w 5082695"/>
                <a:gd name="connsiteY15" fmla="*/ 2714368 h 3730368"/>
                <a:gd name="connsiteX16" fmla="*/ 116995 w 5082695"/>
                <a:gd name="connsiteY16" fmla="*/ 2625468 h 3730368"/>
                <a:gd name="connsiteX17" fmla="*/ 104295 w 5082695"/>
                <a:gd name="connsiteY17" fmla="*/ 2041268 h 3730368"/>
                <a:gd name="connsiteX18" fmla="*/ 91595 w 5082695"/>
                <a:gd name="connsiteY18" fmla="*/ 1990468 h 3730368"/>
                <a:gd name="connsiteX19" fmla="*/ 66195 w 5082695"/>
                <a:gd name="connsiteY19" fmla="*/ 1914268 h 3730368"/>
                <a:gd name="connsiteX20" fmla="*/ 53495 w 5082695"/>
                <a:gd name="connsiteY20" fmla="*/ 1876168 h 3730368"/>
                <a:gd name="connsiteX21" fmla="*/ 15395 w 5082695"/>
                <a:gd name="connsiteY21" fmla="*/ 1799968 h 3730368"/>
                <a:gd name="connsiteX22" fmla="*/ 15395 w 5082695"/>
                <a:gd name="connsiteY22" fmla="*/ 1368168 h 3730368"/>
                <a:gd name="connsiteX23" fmla="*/ 53495 w 5082695"/>
                <a:gd name="connsiteY23" fmla="*/ 1291968 h 3730368"/>
                <a:gd name="connsiteX24" fmla="*/ 66195 w 5082695"/>
                <a:gd name="connsiteY24" fmla="*/ 1253868 h 3730368"/>
                <a:gd name="connsiteX25" fmla="*/ 104295 w 5082695"/>
                <a:gd name="connsiteY25" fmla="*/ 1241168 h 3730368"/>
                <a:gd name="connsiteX26" fmla="*/ 129695 w 5082695"/>
                <a:gd name="connsiteY26" fmla="*/ 1203068 h 3730368"/>
                <a:gd name="connsiteX27" fmla="*/ 167795 w 5082695"/>
                <a:gd name="connsiteY27" fmla="*/ 1190368 h 3730368"/>
                <a:gd name="connsiteX28" fmla="*/ 205895 w 5082695"/>
                <a:gd name="connsiteY28" fmla="*/ 1164968 h 3730368"/>
                <a:gd name="connsiteX29" fmla="*/ 231295 w 5082695"/>
                <a:gd name="connsiteY29" fmla="*/ 1126868 h 3730368"/>
                <a:gd name="connsiteX30" fmla="*/ 307495 w 5082695"/>
                <a:gd name="connsiteY30" fmla="*/ 1088768 h 3730368"/>
                <a:gd name="connsiteX31" fmla="*/ 345595 w 5082695"/>
                <a:gd name="connsiteY31" fmla="*/ 1050668 h 3730368"/>
                <a:gd name="connsiteX32" fmla="*/ 383695 w 5082695"/>
                <a:gd name="connsiteY32" fmla="*/ 1025268 h 3730368"/>
                <a:gd name="connsiteX33" fmla="*/ 421795 w 5082695"/>
                <a:gd name="connsiteY33" fmla="*/ 949068 h 3730368"/>
                <a:gd name="connsiteX34" fmla="*/ 447195 w 5082695"/>
                <a:gd name="connsiteY34" fmla="*/ 910968 h 3730368"/>
                <a:gd name="connsiteX35" fmla="*/ 485295 w 5082695"/>
                <a:gd name="connsiteY35" fmla="*/ 834768 h 3730368"/>
                <a:gd name="connsiteX36" fmla="*/ 497995 w 5082695"/>
                <a:gd name="connsiteY36" fmla="*/ 783968 h 3730368"/>
                <a:gd name="connsiteX37" fmla="*/ 523395 w 5082695"/>
                <a:gd name="connsiteY37" fmla="*/ 707768 h 3730368"/>
                <a:gd name="connsiteX38" fmla="*/ 536095 w 5082695"/>
                <a:gd name="connsiteY38" fmla="*/ 669668 h 3730368"/>
                <a:gd name="connsiteX39" fmla="*/ 548795 w 5082695"/>
                <a:gd name="connsiteY39" fmla="*/ 618868 h 3730368"/>
                <a:gd name="connsiteX40" fmla="*/ 561495 w 5082695"/>
                <a:gd name="connsiteY40" fmla="*/ 580768 h 3730368"/>
                <a:gd name="connsiteX41" fmla="*/ 586895 w 5082695"/>
                <a:gd name="connsiteY41" fmla="*/ 402968 h 3730368"/>
                <a:gd name="connsiteX42" fmla="*/ 599595 w 5082695"/>
                <a:gd name="connsiteY42" fmla="*/ 352168 h 3730368"/>
                <a:gd name="connsiteX43" fmla="*/ 612295 w 5082695"/>
                <a:gd name="connsiteY43" fmla="*/ 275968 h 3730368"/>
                <a:gd name="connsiteX44" fmla="*/ 624995 w 5082695"/>
                <a:gd name="connsiteY44" fmla="*/ 225168 h 3730368"/>
                <a:gd name="connsiteX45" fmla="*/ 650395 w 5082695"/>
                <a:gd name="connsiteY45" fmla="*/ 98168 h 3730368"/>
                <a:gd name="connsiteX46" fmla="*/ 663095 w 5082695"/>
                <a:gd name="connsiteY46" fmla="*/ 9268 h 3730368"/>
                <a:gd name="connsiteX47" fmla="*/ 815495 w 5082695"/>
                <a:gd name="connsiteY47" fmla="*/ 21968 h 3730368"/>
                <a:gd name="connsiteX48" fmla="*/ 891695 w 5082695"/>
                <a:gd name="connsiteY48" fmla="*/ 72768 h 3730368"/>
                <a:gd name="connsiteX49" fmla="*/ 967895 w 5082695"/>
                <a:gd name="connsiteY49" fmla="*/ 110868 h 3730368"/>
                <a:gd name="connsiteX50" fmla="*/ 1082195 w 5082695"/>
                <a:gd name="connsiteY50" fmla="*/ 187068 h 3730368"/>
                <a:gd name="connsiteX51" fmla="*/ 1196495 w 5082695"/>
                <a:gd name="connsiteY51" fmla="*/ 263268 h 3730368"/>
                <a:gd name="connsiteX52" fmla="*/ 1234595 w 5082695"/>
                <a:gd name="connsiteY52" fmla="*/ 288668 h 3730368"/>
                <a:gd name="connsiteX53" fmla="*/ 1298095 w 5082695"/>
                <a:gd name="connsiteY53" fmla="*/ 364868 h 3730368"/>
                <a:gd name="connsiteX54" fmla="*/ 1323495 w 5082695"/>
                <a:gd name="connsiteY54" fmla="*/ 402968 h 3730368"/>
                <a:gd name="connsiteX55" fmla="*/ 1437795 w 5082695"/>
                <a:gd name="connsiteY55" fmla="*/ 479168 h 3730368"/>
                <a:gd name="connsiteX56" fmla="*/ 1475895 w 5082695"/>
                <a:gd name="connsiteY56" fmla="*/ 504568 h 3730368"/>
                <a:gd name="connsiteX57" fmla="*/ 1513995 w 5082695"/>
                <a:gd name="connsiteY57" fmla="*/ 542668 h 3730368"/>
                <a:gd name="connsiteX58" fmla="*/ 1590195 w 5082695"/>
                <a:gd name="connsiteY58" fmla="*/ 593468 h 3730368"/>
                <a:gd name="connsiteX59" fmla="*/ 1628295 w 5082695"/>
                <a:gd name="connsiteY59" fmla="*/ 631568 h 3730368"/>
                <a:gd name="connsiteX60" fmla="*/ 1704495 w 5082695"/>
                <a:gd name="connsiteY60" fmla="*/ 682368 h 3730368"/>
                <a:gd name="connsiteX61" fmla="*/ 1742595 w 5082695"/>
                <a:gd name="connsiteY61" fmla="*/ 720468 h 3730368"/>
                <a:gd name="connsiteX62" fmla="*/ 1780695 w 5082695"/>
                <a:gd name="connsiteY62" fmla="*/ 733168 h 3730368"/>
                <a:gd name="connsiteX63" fmla="*/ 1818795 w 5082695"/>
                <a:gd name="connsiteY63" fmla="*/ 758568 h 3730368"/>
                <a:gd name="connsiteX64" fmla="*/ 1882295 w 5082695"/>
                <a:gd name="connsiteY64" fmla="*/ 822068 h 3730368"/>
                <a:gd name="connsiteX65" fmla="*/ 1945795 w 5082695"/>
                <a:gd name="connsiteY65" fmla="*/ 898268 h 3730368"/>
                <a:gd name="connsiteX66" fmla="*/ 1983895 w 5082695"/>
                <a:gd name="connsiteY66" fmla="*/ 910968 h 3730368"/>
                <a:gd name="connsiteX67" fmla="*/ 2060095 w 5082695"/>
                <a:gd name="connsiteY67" fmla="*/ 974468 h 3730368"/>
                <a:gd name="connsiteX68" fmla="*/ 2098195 w 5082695"/>
                <a:gd name="connsiteY68" fmla="*/ 1012568 h 3730368"/>
                <a:gd name="connsiteX69" fmla="*/ 2136295 w 5082695"/>
                <a:gd name="connsiteY69" fmla="*/ 1025268 h 3730368"/>
                <a:gd name="connsiteX70" fmla="*/ 2212495 w 5082695"/>
                <a:gd name="connsiteY70" fmla="*/ 1076068 h 3730368"/>
                <a:gd name="connsiteX71" fmla="*/ 2288695 w 5082695"/>
                <a:gd name="connsiteY71" fmla="*/ 1114168 h 3730368"/>
                <a:gd name="connsiteX72" fmla="*/ 2326795 w 5082695"/>
                <a:gd name="connsiteY72" fmla="*/ 1126868 h 3730368"/>
                <a:gd name="connsiteX73" fmla="*/ 2441095 w 5082695"/>
                <a:gd name="connsiteY73" fmla="*/ 1203068 h 3730368"/>
                <a:gd name="connsiteX74" fmla="*/ 2479195 w 5082695"/>
                <a:gd name="connsiteY74" fmla="*/ 1228468 h 3730368"/>
                <a:gd name="connsiteX75" fmla="*/ 2529995 w 5082695"/>
                <a:gd name="connsiteY75" fmla="*/ 1291968 h 3730368"/>
                <a:gd name="connsiteX76" fmla="*/ 2555395 w 5082695"/>
                <a:gd name="connsiteY76" fmla="*/ 1330068 h 3730368"/>
                <a:gd name="connsiteX77" fmla="*/ 2631595 w 5082695"/>
                <a:gd name="connsiteY77" fmla="*/ 1380868 h 3730368"/>
                <a:gd name="connsiteX78" fmla="*/ 2695095 w 5082695"/>
                <a:gd name="connsiteY78" fmla="*/ 1431668 h 3730368"/>
                <a:gd name="connsiteX79" fmla="*/ 2758595 w 5082695"/>
                <a:gd name="connsiteY79" fmla="*/ 1482468 h 3730368"/>
                <a:gd name="connsiteX80" fmla="*/ 2822095 w 5082695"/>
                <a:gd name="connsiteY80" fmla="*/ 1533268 h 3730368"/>
                <a:gd name="connsiteX81" fmla="*/ 2898295 w 5082695"/>
                <a:gd name="connsiteY81" fmla="*/ 1584068 h 3730368"/>
                <a:gd name="connsiteX82" fmla="*/ 2936395 w 5082695"/>
                <a:gd name="connsiteY82" fmla="*/ 1609468 h 3730368"/>
                <a:gd name="connsiteX83" fmla="*/ 2974495 w 5082695"/>
                <a:gd name="connsiteY83" fmla="*/ 1622168 h 3730368"/>
                <a:gd name="connsiteX84" fmla="*/ 3050695 w 5082695"/>
                <a:gd name="connsiteY84" fmla="*/ 1672968 h 3730368"/>
                <a:gd name="connsiteX85" fmla="*/ 3101495 w 5082695"/>
                <a:gd name="connsiteY85" fmla="*/ 1698368 h 3730368"/>
                <a:gd name="connsiteX86" fmla="*/ 3139595 w 5082695"/>
                <a:gd name="connsiteY86" fmla="*/ 1736468 h 3730368"/>
                <a:gd name="connsiteX87" fmla="*/ 3253895 w 5082695"/>
                <a:gd name="connsiteY87" fmla="*/ 1774568 h 3730368"/>
                <a:gd name="connsiteX88" fmla="*/ 3291995 w 5082695"/>
                <a:gd name="connsiteY88" fmla="*/ 1787268 h 3730368"/>
                <a:gd name="connsiteX89" fmla="*/ 3406295 w 5082695"/>
                <a:gd name="connsiteY89" fmla="*/ 1838068 h 3730368"/>
                <a:gd name="connsiteX90" fmla="*/ 3444395 w 5082695"/>
                <a:gd name="connsiteY90" fmla="*/ 1850768 h 3730368"/>
                <a:gd name="connsiteX91" fmla="*/ 3482495 w 5082695"/>
                <a:gd name="connsiteY91" fmla="*/ 1876168 h 3730368"/>
                <a:gd name="connsiteX92" fmla="*/ 3596795 w 5082695"/>
                <a:gd name="connsiteY92" fmla="*/ 1914268 h 3730368"/>
                <a:gd name="connsiteX93" fmla="*/ 3634895 w 5082695"/>
                <a:gd name="connsiteY93" fmla="*/ 1926968 h 3730368"/>
                <a:gd name="connsiteX94" fmla="*/ 3672995 w 5082695"/>
                <a:gd name="connsiteY94" fmla="*/ 1952368 h 3730368"/>
                <a:gd name="connsiteX95" fmla="*/ 3774595 w 5082695"/>
                <a:gd name="connsiteY95" fmla="*/ 2015868 h 3730368"/>
                <a:gd name="connsiteX96" fmla="*/ 3812695 w 5082695"/>
                <a:gd name="connsiteY96" fmla="*/ 2041268 h 3730368"/>
                <a:gd name="connsiteX97" fmla="*/ 3888895 w 5082695"/>
                <a:gd name="connsiteY97" fmla="*/ 2066668 h 3730368"/>
                <a:gd name="connsiteX98" fmla="*/ 3901595 w 5082695"/>
                <a:gd name="connsiteY98" fmla="*/ 2104768 h 3730368"/>
                <a:gd name="connsiteX99" fmla="*/ 3939695 w 5082695"/>
                <a:gd name="connsiteY99" fmla="*/ 2117468 h 3730368"/>
                <a:gd name="connsiteX100" fmla="*/ 3977795 w 5082695"/>
                <a:gd name="connsiteY100" fmla="*/ 2142868 h 3730368"/>
                <a:gd name="connsiteX101" fmla="*/ 4053995 w 5082695"/>
                <a:gd name="connsiteY101" fmla="*/ 2168268 h 3730368"/>
                <a:gd name="connsiteX102" fmla="*/ 4130195 w 5082695"/>
                <a:gd name="connsiteY102" fmla="*/ 2219068 h 3730368"/>
                <a:gd name="connsiteX103" fmla="*/ 4206395 w 5082695"/>
                <a:gd name="connsiteY103" fmla="*/ 2257168 h 3730368"/>
                <a:gd name="connsiteX104" fmla="*/ 4244495 w 5082695"/>
                <a:gd name="connsiteY104" fmla="*/ 2282568 h 3730368"/>
                <a:gd name="connsiteX105" fmla="*/ 4358795 w 5082695"/>
                <a:gd name="connsiteY105" fmla="*/ 2320668 h 3730368"/>
                <a:gd name="connsiteX106" fmla="*/ 4396895 w 5082695"/>
                <a:gd name="connsiteY106" fmla="*/ 2333368 h 3730368"/>
                <a:gd name="connsiteX107" fmla="*/ 4434995 w 5082695"/>
                <a:gd name="connsiteY107" fmla="*/ 2358768 h 3730368"/>
                <a:gd name="connsiteX108" fmla="*/ 4511195 w 5082695"/>
                <a:gd name="connsiteY108" fmla="*/ 2384168 h 3730368"/>
                <a:gd name="connsiteX109" fmla="*/ 4549295 w 5082695"/>
                <a:gd name="connsiteY109" fmla="*/ 2396868 h 3730368"/>
                <a:gd name="connsiteX110" fmla="*/ 4625495 w 5082695"/>
                <a:gd name="connsiteY110" fmla="*/ 2447668 h 3730368"/>
                <a:gd name="connsiteX111" fmla="*/ 4663595 w 5082695"/>
                <a:gd name="connsiteY111" fmla="*/ 2460368 h 3730368"/>
                <a:gd name="connsiteX112" fmla="*/ 4739795 w 5082695"/>
                <a:gd name="connsiteY112" fmla="*/ 2511168 h 3730368"/>
                <a:gd name="connsiteX113" fmla="*/ 4777895 w 5082695"/>
                <a:gd name="connsiteY113" fmla="*/ 2536568 h 3730368"/>
                <a:gd name="connsiteX114" fmla="*/ 4815995 w 5082695"/>
                <a:gd name="connsiteY114" fmla="*/ 2561968 h 3730368"/>
                <a:gd name="connsiteX115" fmla="*/ 4892195 w 5082695"/>
                <a:gd name="connsiteY115" fmla="*/ 2587368 h 3730368"/>
                <a:gd name="connsiteX116" fmla="*/ 4968395 w 5082695"/>
                <a:gd name="connsiteY116" fmla="*/ 2625468 h 3730368"/>
                <a:gd name="connsiteX117" fmla="*/ 5044595 w 5082695"/>
                <a:gd name="connsiteY117" fmla="*/ 2663568 h 3730368"/>
                <a:gd name="connsiteX118" fmla="*/ 5082695 w 5082695"/>
                <a:gd name="connsiteY118" fmla="*/ 2714368 h 3730368"/>
                <a:gd name="connsiteX119" fmla="*/ 5082695 w 5082695"/>
                <a:gd name="connsiteY119" fmla="*/ 2714368 h 373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5082695" h="3730368">
                  <a:moveTo>
                    <a:pt x="726595" y="3730368"/>
                  </a:moveTo>
                  <a:lnTo>
                    <a:pt x="726595" y="3730368"/>
                  </a:lnTo>
                  <a:cubicBezTo>
                    <a:pt x="701195" y="3700735"/>
                    <a:pt x="672777" y="3673442"/>
                    <a:pt x="650395" y="3641468"/>
                  </a:cubicBezTo>
                  <a:cubicBezTo>
                    <a:pt x="642718" y="3630501"/>
                    <a:pt x="644196" y="3615070"/>
                    <a:pt x="637695" y="3603368"/>
                  </a:cubicBezTo>
                  <a:cubicBezTo>
                    <a:pt x="622870" y="3576683"/>
                    <a:pt x="603828" y="3552568"/>
                    <a:pt x="586895" y="3527168"/>
                  </a:cubicBezTo>
                  <a:lnTo>
                    <a:pt x="561495" y="3489068"/>
                  </a:lnTo>
                  <a:cubicBezTo>
                    <a:pt x="553028" y="3476368"/>
                    <a:pt x="548795" y="3459435"/>
                    <a:pt x="536095" y="3450968"/>
                  </a:cubicBezTo>
                  <a:lnTo>
                    <a:pt x="497995" y="3425568"/>
                  </a:lnTo>
                  <a:cubicBezTo>
                    <a:pt x="469395" y="3339768"/>
                    <a:pt x="509059" y="3432770"/>
                    <a:pt x="447195" y="3362068"/>
                  </a:cubicBezTo>
                  <a:cubicBezTo>
                    <a:pt x="343478" y="3243535"/>
                    <a:pt x="444020" y="3317618"/>
                    <a:pt x="358295" y="3260468"/>
                  </a:cubicBezTo>
                  <a:cubicBezTo>
                    <a:pt x="349828" y="3247768"/>
                    <a:pt x="343688" y="3233161"/>
                    <a:pt x="332895" y="3222368"/>
                  </a:cubicBezTo>
                  <a:cubicBezTo>
                    <a:pt x="322102" y="3211575"/>
                    <a:pt x="302885" y="3209911"/>
                    <a:pt x="294795" y="3196968"/>
                  </a:cubicBezTo>
                  <a:cubicBezTo>
                    <a:pt x="219228" y="3076061"/>
                    <a:pt x="317520" y="3152851"/>
                    <a:pt x="231295" y="3095368"/>
                  </a:cubicBezTo>
                  <a:cubicBezTo>
                    <a:pt x="199373" y="2999603"/>
                    <a:pt x="242434" y="3117645"/>
                    <a:pt x="193195" y="3019168"/>
                  </a:cubicBezTo>
                  <a:cubicBezTo>
                    <a:pt x="140615" y="2914008"/>
                    <a:pt x="227888" y="3052157"/>
                    <a:pt x="155095" y="2942968"/>
                  </a:cubicBezTo>
                  <a:cubicBezTo>
                    <a:pt x="125917" y="2738722"/>
                    <a:pt x="160515" y="2991750"/>
                    <a:pt x="129695" y="2714368"/>
                  </a:cubicBezTo>
                  <a:cubicBezTo>
                    <a:pt x="126389" y="2684617"/>
                    <a:pt x="121228" y="2655101"/>
                    <a:pt x="116995" y="2625468"/>
                  </a:cubicBezTo>
                  <a:cubicBezTo>
                    <a:pt x="112762" y="2430735"/>
                    <a:pt x="112080" y="2235892"/>
                    <a:pt x="104295" y="2041268"/>
                  </a:cubicBezTo>
                  <a:cubicBezTo>
                    <a:pt x="103597" y="2023827"/>
                    <a:pt x="96611" y="2007186"/>
                    <a:pt x="91595" y="1990468"/>
                  </a:cubicBezTo>
                  <a:cubicBezTo>
                    <a:pt x="83902" y="1964823"/>
                    <a:pt x="74662" y="1939668"/>
                    <a:pt x="66195" y="1914268"/>
                  </a:cubicBezTo>
                  <a:cubicBezTo>
                    <a:pt x="61962" y="1901568"/>
                    <a:pt x="60921" y="1887307"/>
                    <a:pt x="53495" y="1876168"/>
                  </a:cubicBezTo>
                  <a:cubicBezTo>
                    <a:pt x="20669" y="1826929"/>
                    <a:pt x="32922" y="1852548"/>
                    <a:pt x="15395" y="1799968"/>
                  </a:cubicBezTo>
                  <a:cubicBezTo>
                    <a:pt x="-4718" y="1598836"/>
                    <a:pt x="-5542" y="1650817"/>
                    <a:pt x="15395" y="1368168"/>
                  </a:cubicBezTo>
                  <a:cubicBezTo>
                    <a:pt x="18171" y="1330695"/>
                    <a:pt x="37488" y="1323982"/>
                    <a:pt x="53495" y="1291968"/>
                  </a:cubicBezTo>
                  <a:cubicBezTo>
                    <a:pt x="59482" y="1279994"/>
                    <a:pt x="56729" y="1263334"/>
                    <a:pt x="66195" y="1253868"/>
                  </a:cubicBezTo>
                  <a:cubicBezTo>
                    <a:pt x="75661" y="1244402"/>
                    <a:pt x="91595" y="1245401"/>
                    <a:pt x="104295" y="1241168"/>
                  </a:cubicBezTo>
                  <a:cubicBezTo>
                    <a:pt x="112762" y="1228468"/>
                    <a:pt x="117776" y="1212603"/>
                    <a:pt x="129695" y="1203068"/>
                  </a:cubicBezTo>
                  <a:cubicBezTo>
                    <a:pt x="140148" y="1194705"/>
                    <a:pt x="155821" y="1196355"/>
                    <a:pt x="167795" y="1190368"/>
                  </a:cubicBezTo>
                  <a:cubicBezTo>
                    <a:pt x="181447" y="1183542"/>
                    <a:pt x="193195" y="1173435"/>
                    <a:pt x="205895" y="1164968"/>
                  </a:cubicBezTo>
                  <a:cubicBezTo>
                    <a:pt x="214362" y="1152268"/>
                    <a:pt x="220502" y="1137661"/>
                    <a:pt x="231295" y="1126868"/>
                  </a:cubicBezTo>
                  <a:cubicBezTo>
                    <a:pt x="255914" y="1102249"/>
                    <a:pt x="276507" y="1099097"/>
                    <a:pt x="307495" y="1088768"/>
                  </a:cubicBezTo>
                  <a:cubicBezTo>
                    <a:pt x="320195" y="1076068"/>
                    <a:pt x="331797" y="1062166"/>
                    <a:pt x="345595" y="1050668"/>
                  </a:cubicBezTo>
                  <a:cubicBezTo>
                    <a:pt x="357321" y="1040897"/>
                    <a:pt x="372902" y="1036061"/>
                    <a:pt x="383695" y="1025268"/>
                  </a:cubicBezTo>
                  <a:cubicBezTo>
                    <a:pt x="420091" y="988872"/>
                    <a:pt x="401137" y="990385"/>
                    <a:pt x="421795" y="949068"/>
                  </a:cubicBezTo>
                  <a:cubicBezTo>
                    <a:pt x="428621" y="935416"/>
                    <a:pt x="440369" y="924620"/>
                    <a:pt x="447195" y="910968"/>
                  </a:cubicBezTo>
                  <a:cubicBezTo>
                    <a:pt x="499775" y="805808"/>
                    <a:pt x="412502" y="943957"/>
                    <a:pt x="485295" y="834768"/>
                  </a:cubicBezTo>
                  <a:cubicBezTo>
                    <a:pt x="489528" y="817835"/>
                    <a:pt x="492979" y="800686"/>
                    <a:pt x="497995" y="783968"/>
                  </a:cubicBezTo>
                  <a:cubicBezTo>
                    <a:pt x="505688" y="758323"/>
                    <a:pt x="514928" y="733168"/>
                    <a:pt x="523395" y="707768"/>
                  </a:cubicBezTo>
                  <a:cubicBezTo>
                    <a:pt x="527628" y="695068"/>
                    <a:pt x="532848" y="682655"/>
                    <a:pt x="536095" y="669668"/>
                  </a:cubicBezTo>
                  <a:cubicBezTo>
                    <a:pt x="540328" y="652735"/>
                    <a:pt x="544000" y="635651"/>
                    <a:pt x="548795" y="618868"/>
                  </a:cubicBezTo>
                  <a:cubicBezTo>
                    <a:pt x="552473" y="605996"/>
                    <a:pt x="558591" y="593836"/>
                    <a:pt x="561495" y="580768"/>
                  </a:cubicBezTo>
                  <a:cubicBezTo>
                    <a:pt x="577484" y="508819"/>
                    <a:pt x="574079" y="479864"/>
                    <a:pt x="586895" y="402968"/>
                  </a:cubicBezTo>
                  <a:cubicBezTo>
                    <a:pt x="589764" y="385751"/>
                    <a:pt x="596172" y="369284"/>
                    <a:pt x="599595" y="352168"/>
                  </a:cubicBezTo>
                  <a:cubicBezTo>
                    <a:pt x="604645" y="326918"/>
                    <a:pt x="607245" y="301218"/>
                    <a:pt x="612295" y="275968"/>
                  </a:cubicBezTo>
                  <a:cubicBezTo>
                    <a:pt x="615718" y="258852"/>
                    <a:pt x="621873" y="242341"/>
                    <a:pt x="624995" y="225168"/>
                  </a:cubicBezTo>
                  <a:cubicBezTo>
                    <a:pt x="648344" y="96748"/>
                    <a:pt x="624313" y="176413"/>
                    <a:pt x="650395" y="98168"/>
                  </a:cubicBezTo>
                  <a:cubicBezTo>
                    <a:pt x="654628" y="68535"/>
                    <a:pt x="635916" y="21812"/>
                    <a:pt x="663095" y="9268"/>
                  </a:cubicBezTo>
                  <a:cubicBezTo>
                    <a:pt x="709379" y="-12094"/>
                    <a:pt x="766379" y="8325"/>
                    <a:pt x="815495" y="21968"/>
                  </a:cubicBezTo>
                  <a:cubicBezTo>
                    <a:pt x="844908" y="30138"/>
                    <a:pt x="866295" y="55835"/>
                    <a:pt x="891695" y="72768"/>
                  </a:cubicBezTo>
                  <a:cubicBezTo>
                    <a:pt x="1060835" y="185528"/>
                    <a:pt x="810154" y="23234"/>
                    <a:pt x="967895" y="110868"/>
                  </a:cubicBezTo>
                  <a:lnTo>
                    <a:pt x="1082195" y="187068"/>
                  </a:lnTo>
                  <a:lnTo>
                    <a:pt x="1196495" y="263268"/>
                  </a:lnTo>
                  <a:lnTo>
                    <a:pt x="1234595" y="288668"/>
                  </a:lnTo>
                  <a:cubicBezTo>
                    <a:pt x="1297658" y="383263"/>
                    <a:pt x="1216607" y="267082"/>
                    <a:pt x="1298095" y="364868"/>
                  </a:cubicBezTo>
                  <a:cubicBezTo>
                    <a:pt x="1307866" y="376594"/>
                    <a:pt x="1312008" y="392917"/>
                    <a:pt x="1323495" y="402968"/>
                  </a:cubicBezTo>
                  <a:lnTo>
                    <a:pt x="1437795" y="479168"/>
                  </a:lnTo>
                  <a:cubicBezTo>
                    <a:pt x="1450495" y="487635"/>
                    <a:pt x="1465102" y="493775"/>
                    <a:pt x="1475895" y="504568"/>
                  </a:cubicBezTo>
                  <a:cubicBezTo>
                    <a:pt x="1488595" y="517268"/>
                    <a:pt x="1499818" y="531641"/>
                    <a:pt x="1513995" y="542668"/>
                  </a:cubicBezTo>
                  <a:cubicBezTo>
                    <a:pt x="1538092" y="561410"/>
                    <a:pt x="1568609" y="571882"/>
                    <a:pt x="1590195" y="593468"/>
                  </a:cubicBezTo>
                  <a:cubicBezTo>
                    <a:pt x="1602895" y="606168"/>
                    <a:pt x="1614118" y="620541"/>
                    <a:pt x="1628295" y="631568"/>
                  </a:cubicBezTo>
                  <a:cubicBezTo>
                    <a:pt x="1652392" y="650310"/>
                    <a:pt x="1682909" y="660782"/>
                    <a:pt x="1704495" y="682368"/>
                  </a:cubicBezTo>
                  <a:cubicBezTo>
                    <a:pt x="1717195" y="695068"/>
                    <a:pt x="1727651" y="710505"/>
                    <a:pt x="1742595" y="720468"/>
                  </a:cubicBezTo>
                  <a:cubicBezTo>
                    <a:pt x="1753734" y="727894"/>
                    <a:pt x="1768721" y="727181"/>
                    <a:pt x="1780695" y="733168"/>
                  </a:cubicBezTo>
                  <a:cubicBezTo>
                    <a:pt x="1794347" y="739994"/>
                    <a:pt x="1806095" y="750101"/>
                    <a:pt x="1818795" y="758568"/>
                  </a:cubicBezTo>
                  <a:cubicBezTo>
                    <a:pt x="1886528" y="860168"/>
                    <a:pt x="1797628" y="737401"/>
                    <a:pt x="1882295" y="822068"/>
                  </a:cubicBezTo>
                  <a:cubicBezTo>
                    <a:pt x="1929151" y="868924"/>
                    <a:pt x="1883378" y="856657"/>
                    <a:pt x="1945795" y="898268"/>
                  </a:cubicBezTo>
                  <a:cubicBezTo>
                    <a:pt x="1956934" y="905694"/>
                    <a:pt x="1971195" y="906735"/>
                    <a:pt x="1983895" y="910968"/>
                  </a:cubicBezTo>
                  <a:cubicBezTo>
                    <a:pt x="2095205" y="1022278"/>
                    <a:pt x="1954007" y="886061"/>
                    <a:pt x="2060095" y="974468"/>
                  </a:cubicBezTo>
                  <a:cubicBezTo>
                    <a:pt x="2073893" y="985966"/>
                    <a:pt x="2083251" y="1002605"/>
                    <a:pt x="2098195" y="1012568"/>
                  </a:cubicBezTo>
                  <a:cubicBezTo>
                    <a:pt x="2109334" y="1019994"/>
                    <a:pt x="2124593" y="1018767"/>
                    <a:pt x="2136295" y="1025268"/>
                  </a:cubicBezTo>
                  <a:cubicBezTo>
                    <a:pt x="2162980" y="1040093"/>
                    <a:pt x="2183535" y="1066415"/>
                    <a:pt x="2212495" y="1076068"/>
                  </a:cubicBezTo>
                  <a:cubicBezTo>
                    <a:pt x="2308260" y="1107990"/>
                    <a:pt x="2190218" y="1064929"/>
                    <a:pt x="2288695" y="1114168"/>
                  </a:cubicBezTo>
                  <a:cubicBezTo>
                    <a:pt x="2300669" y="1120155"/>
                    <a:pt x="2315093" y="1120367"/>
                    <a:pt x="2326795" y="1126868"/>
                  </a:cubicBezTo>
                  <a:lnTo>
                    <a:pt x="2441095" y="1203068"/>
                  </a:lnTo>
                  <a:lnTo>
                    <a:pt x="2479195" y="1228468"/>
                  </a:lnTo>
                  <a:cubicBezTo>
                    <a:pt x="2503919" y="1302641"/>
                    <a:pt x="2472550" y="1234523"/>
                    <a:pt x="2529995" y="1291968"/>
                  </a:cubicBezTo>
                  <a:cubicBezTo>
                    <a:pt x="2540788" y="1302761"/>
                    <a:pt x="2543908" y="1320017"/>
                    <a:pt x="2555395" y="1330068"/>
                  </a:cubicBezTo>
                  <a:cubicBezTo>
                    <a:pt x="2578369" y="1350170"/>
                    <a:pt x="2631595" y="1380868"/>
                    <a:pt x="2631595" y="1380868"/>
                  </a:cubicBezTo>
                  <a:cubicBezTo>
                    <a:pt x="2704388" y="1490057"/>
                    <a:pt x="2607461" y="1361561"/>
                    <a:pt x="2695095" y="1431668"/>
                  </a:cubicBezTo>
                  <a:cubicBezTo>
                    <a:pt x="2777159" y="1497320"/>
                    <a:pt x="2662830" y="1450546"/>
                    <a:pt x="2758595" y="1482468"/>
                  </a:cubicBezTo>
                  <a:cubicBezTo>
                    <a:pt x="2805527" y="1552866"/>
                    <a:pt x="2757143" y="1497184"/>
                    <a:pt x="2822095" y="1533268"/>
                  </a:cubicBezTo>
                  <a:cubicBezTo>
                    <a:pt x="2848780" y="1548093"/>
                    <a:pt x="2872895" y="1567135"/>
                    <a:pt x="2898295" y="1584068"/>
                  </a:cubicBezTo>
                  <a:cubicBezTo>
                    <a:pt x="2910995" y="1592535"/>
                    <a:pt x="2921915" y="1604641"/>
                    <a:pt x="2936395" y="1609468"/>
                  </a:cubicBezTo>
                  <a:cubicBezTo>
                    <a:pt x="2949095" y="1613701"/>
                    <a:pt x="2962793" y="1615667"/>
                    <a:pt x="2974495" y="1622168"/>
                  </a:cubicBezTo>
                  <a:cubicBezTo>
                    <a:pt x="3001180" y="1636993"/>
                    <a:pt x="3023391" y="1659316"/>
                    <a:pt x="3050695" y="1672968"/>
                  </a:cubicBezTo>
                  <a:cubicBezTo>
                    <a:pt x="3067628" y="1681435"/>
                    <a:pt x="3086089" y="1687364"/>
                    <a:pt x="3101495" y="1698368"/>
                  </a:cubicBezTo>
                  <a:cubicBezTo>
                    <a:pt x="3116110" y="1708807"/>
                    <a:pt x="3123895" y="1727746"/>
                    <a:pt x="3139595" y="1736468"/>
                  </a:cubicBezTo>
                  <a:lnTo>
                    <a:pt x="3253895" y="1774568"/>
                  </a:lnTo>
                  <a:cubicBezTo>
                    <a:pt x="3266595" y="1778801"/>
                    <a:pt x="3280856" y="1779842"/>
                    <a:pt x="3291995" y="1787268"/>
                  </a:cubicBezTo>
                  <a:cubicBezTo>
                    <a:pt x="3352372" y="1827520"/>
                    <a:pt x="3315615" y="1807841"/>
                    <a:pt x="3406295" y="1838068"/>
                  </a:cubicBezTo>
                  <a:cubicBezTo>
                    <a:pt x="3418995" y="1842301"/>
                    <a:pt x="3433256" y="1843342"/>
                    <a:pt x="3444395" y="1850768"/>
                  </a:cubicBezTo>
                  <a:cubicBezTo>
                    <a:pt x="3457095" y="1859235"/>
                    <a:pt x="3468547" y="1869969"/>
                    <a:pt x="3482495" y="1876168"/>
                  </a:cubicBezTo>
                  <a:lnTo>
                    <a:pt x="3596795" y="1914268"/>
                  </a:lnTo>
                  <a:cubicBezTo>
                    <a:pt x="3609495" y="1918501"/>
                    <a:pt x="3623756" y="1919542"/>
                    <a:pt x="3634895" y="1926968"/>
                  </a:cubicBezTo>
                  <a:lnTo>
                    <a:pt x="3672995" y="1952368"/>
                  </a:lnTo>
                  <a:cubicBezTo>
                    <a:pt x="3733925" y="2043763"/>
                    <a:pt x="3647643" y="1931233"/>
                    <a:pt x="3774595" y="2015868"/>
                  </a:cubicBezTo>
                  <a:cubicBezTo>
                    <a:pt x="3787295" y="2024335"/>
                    <a:pt x="3798747" y="2035069"/>
                    <a:pt x="3812695" y="2041268"/>
                  </a:cubicBezTo>
                  <a:cubicBezTo>
                    <a:pt x="3837161" y="2052142"/>
                    <a:pt x="3888895" y="2066668"/>
                    <a:pt x="3888895" y="2066668"/>
                  </a:cubicBezTo>
                  <a:cubicBezTo>
                    <a:pt x="3893128" y="2079368"/>
                    <a:pt x="3892129" y="2095302"/>
                    <a:pt x="3901595" y="2104768"/>
                  </a:cubicBezTo>
                  <a:cubicBezTo>
                    <a:pt x="3911061" y="2114234"/>
                    <a:pt x="3927721" y="2111481"/>
                    <a:pt x="3939695" y="2117468"/>
                  </a:cubicBezTo>
                  <a:cubicBezTo>
                    <a:pt x="3953347" y="2124294"/>
                    <a:pt x="3963847" y="2136669"/>
                    <a:pt x="3977795" y="2142868"/>
                  </a:cubicBezTo>
                  <a:cubicBezTo>
                    <a:pt x="4002261" y="2153742"/>
                    <a:pt x="4031718" y="2153416"/>
                    <a:pt x="4053995" y="2168268"/>
                  </a:cubicBezTo>
                  <a:lnTo>
                    <a:pt x="4130195" y="2219068"/>
                  </a:lnTo>
                  <a:cubicBezTo>
                    <a:pt x="4239384" y="2291861"/>
                    <a:pt x="4101235" y="2204588"/>
                    <a:pt x="4206395" y="2257168"/>
                  </a:cubicBezTo>
                  <a:cubicBezTo>
                    <a:pt x="4220047" y="2263994"/>
                    <a:pt x="4230547" y="2276369"/>
                    <a:pt x="4244495" y="2282568"/>
                  </a:cubicBezTo>
                  <a:lnTo>
                    <a:pt x="4358795" y="2320668"/>
                  </a:lnTo>
                  <a:cubicBezTo>
                    <a:pt x="4371495" y="2324901"/>
                    <a:pt x="4385756" y="2325942"/>
                    <a:pt x="4396895" y="2333368"/>
                  </a:cubicBezTo>
                  <a:cubicBezTo>
                    <a:pt x="4409595" y="2341835"/>
                    <a:pt x="4421047" y="2352569"/>
                    <a:pt x="4434995" y="2358768"/>
                  </a:cubicBezTo>
                  <a:cubicBezTo>
                    <a:pt x="4459461" y="2369642"/>
                    <a:pt x="4485795" y="2375701"/>
                    <a:pt x="4511195" y="2384168"/>
                  </a:cubicBezTo>
                  <a:cubicBezTo>
                    <a:pt x="4523895" y="2388401"/>
                    <a:pt x="4538156" y="2389442"/>
                    <a:pt x="4549295" y="2396868"/>
                  </a:cubicBezTo>
                  <a:cubicBezTo>
                    <a:pt x="4574695" y="2413801"/>
                    <a:pt x="4596535" y="2438015"/>
                    <a:pt x="4625495" y="2447668"/>
                  </a:cubicBezTo>
                  <a:cubicBezTo>
                    <a:pt x="4638195" y="2451901"/>
                    <a:pt x="4651893" y="2453867"/>
                    <a:pt x="4663595" y="2460368"/>
                  </a:cubicBezTo>
                  <a:cubicBezTo>
                    <a:pt x="4690280" y="2475193"/>
                    <a:pt x="4714395" y="2494235"/>
                    <a:pt x="4739795" y="2511168"/>
                  </a:cubicBezTo>
                  <a:lnTo>
                    <a:pt x="4777895" y="2536568"/>
                  </a:lnTo>
                  <a:cubicBezTo>
                    <a:pt x="4790595" y="2545035"/>
                    <a:pt x="4801515" y="2557141"/>
                    <a:pt x="4815995" y="2561968"/>
                  </a:cubicBezTo>
                  <a:cubicBezTo>
                    <a:pt x="4841395" y="2570435"/>
                    <a:pt x="4869918" y="2572516"/>
                    <a:pt x="4892195" y="2587368"/>
                  </a:cubicBezTo>
                  <a:cubicBezTo>
                    <a:pt x="5001384" y="2660161"/>
                    <a:pt x="4863235" y="2572888"/>
                    <a:pt x="4968395" y="2625468"/>
                  </a:cubicBezTo>
                  <a:cubicBezTo>
                    <a:pt x="5066872" y="2674707"/>
                    <a:pt x="4948830" y="2631646"/>
                    <a:pt x="5044595" y="2663568"/>
                  </a:cubicBezTo>
                  <a:cubicBezTo>
                    <a:pt x="5073316" y="2706649"/>
                    <a:pt x="5059202" y="2690875"/>
                    <a:pt x="5082695" y="2714368"/>
                  </a:cubicBezTo>
                  <a:lnTo>
                    <a:pt x="5082695" y="2714368"/>
                  </a:lnTo>
                </a:path>
              </a:pathLst>
            </a:custGeom>
            <a:ln w="57150" cmpd="sng">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48" name="Group 47"/>
            <p:cNvGrpSpPr/>
            <p:nvPr/>
          </p:nvGrpSpPr>
          <p:grpSpPr>
            <a:xfrm>
              <a:off x="4519401" y="4853305"/>
              <a:ext cx="377190" cy="377190"/>
              <a:chOff x="3778250" y="2330450"/>
              <a:chExt cx="377190" cy="377190"/>
            </a:xfrm>
          </p:grpSpPr>
          <p:sp>
            <p:nvSpPr>
              <p:cNvPr id="49" name="Oval 48"/>
              <p:cNvSpPr/>
              <p:nvPr/>
            </p:nvSpPr>
            <p:spPr>
              <a:xfrm>
                <a:off x="3922395" y="2474595"/>
                <a:ext cx="88900" cy="88900"/>
              </a:xfrm>
              <a:prstGeom prst="ellips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3859530" y="2411730"/>
                <a:ext cx="214630" cy="214630"/>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3778250" y="2330450"/>
                <a:ext cx="377190" cy="377190"/>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9" name="Group 28"/>
          <p:cNvGrpSpPr/>
          <p:nvPr/>
        </p:nvGrpSpPr>
        <p:grpSpPr>
          <a:xfrm>
            <a:off x="2732405" y="889000"/>
            <a:ext cx="2851957" cy="4914900"/>
            <a:chOff x="2732405" y="889000"/>
            <a:chExt cx="2851957" cy="4914900"/>
          </a:xfrm>
        </p:grpSpPr>
        <p:grpSp>
          <p:nvGrpSpPr>
            <p:cNvPr id="25" name="Group 24"/>
            <p:cNvGrpSpPr/>
            <p:nvPr/>
          </p:nvGrpSpPr>
          <p:grpSpPr>
            <a:xfrm>
              <a:off x="2732405" y="889000"/>
              <a:ext cx="2851957" cy="3623497"/>
              <a:chOff x="2732405" y="889000"/>
              <a:chExt cx="2851957" cy="3623497"/>
            </a:xfrm>
          </p:grpSpPr>
          <p:sp>
            <p:nvSpPr>
              <p:cNvPr id="24" name="Freeform 23"/>
              <p:cNvSpPr/>
              <p:nvPr/>
            </p:nvSpPr>
            <p:spPr>
              <a:xfrm>
                <a:off x="2921000" y="889000"/>
                <a:ext cx="2501900" cy="3434902"/>
              </a:xfrm>
              <a:custGeom>
                <a:avLst/>
                <a:gdLst>
                  <a:gd name="connsiteX0" fmla="*/ 1181100 w 2501900"/>
                  <a:gd name="connsiteY0" fmla="*/ 0 h 3434902"/>
                  <a:gd name="connsiteX1" fmla="*/ 1181100 w 2501900"/>
                  <a:gd name="connsiteY1" fmla="*/ 0 h 3434902"/>
                  <a:gd name="connsiteX2" fmla="*/ 1308100 w 2501900"/>
                  <a:gd name="connsiteY2" fmla="*/ 88900 h 3434902"/>
                  <a:gd name="connsiteX3" fmla="*/ 1358900 w 2501900"/>
                  <a:gd name="connsiteY3" fmla="*/ 114300 h 3434902"/>
                  <a:gd name="connsiteX4" fmla="*/ 1435100 w 2501900"/>
                  <a:gd name="connsiteY4" fmla="*/ 152400 h 3434902"/>
                  <a:gd name="connsiteX5" fmla="*/ 1473200 w 2501900"/>
                  <a:gd name="connsiteY5" fmla="*/ 190500 h 3434902"/>
                  <a:gd name="connsiteX6" fmla="*/ 1498600 w 2501900"/>
                  <a:gd name="connsiteY6" fmla="*/ 228600 h 3434902"/>
                  <a:gd name="connsiteX7" fmla="*/ 1536700 w 2501900"/>
                  <a:gd name="connsiteY7" fmla="*/ 241300 h 3434902"/>
                  <a:gd name="connsiteX8" fmla="*/ 1574800 w 2501900"/>
                  <a:gd name="connsiteY8" fmla="*/ 266700 h 3434902"/>
                  <a:gd name="connsiteX9" fmla="*/ 1612900 w 2501900"/>
                  <a:gd name="connsiteY9" fmla="*/ 279400 h 3434902"/>
                  <a:gd name="connsiteX10" fmla="*/ 1663700 w 2501900"/>
                  <a:gd name="connsiteY10" fmla="*/ 304800 h 3434902"/>
                  <a:gd name="connsiteX11" fmla="*/ 1701800 w 2501900"/>
                  <a:gd name="connsiteY11" fmla="*/ 330200 h 3434902"/>
                  <a:gd name="connsiteX12" fmla="*/ 1778000 w 2501900"/>
                  <a:gd name="connsiteY12" fmla="*/ 368300 h 3434902"/>
                  <a:gd name="connsiteX13" fmla="*/ 1803400 w 2501900"/>
                  <a:gd name="connsiteY13" fmla="*/ 406400 h 3434902"/>
                  <a:gd name="connsiteX14" fmla="*/ 1841500 w 2501900"/>
                  <a:gd name="connsiteY14" fmla="*/ 419100 h 3434902"/>
                  <a:gd name="connsiteX15" fmla="*/ 1854200 w 2501900"/>
                  <a:gd name="connsiteY15" fmla="*/ 469900 h 3434902"/>
                  <a:gd name="connsiteX16" fmla="*/ 1930400 w 2501900"/>
                  <a:gd name="connsiteY16" fmla="*/ 520700 h 3434902"/>
                  <a:gd name="connsiteX17" fmla="*/ 1955800 w 2501900"/>
                  <a:gd name="connsiteY17" fmla="*/ 558800 h 3434902"/>
                  <a:gd name="connsiteX18" fmla="*/ 2032000 w 2501900"/>
                  <a:gd name="connsiteY18" fmla="*/ 609600 h 3434902"/>
                  <a:gd name="connsiteX19" fmla="*/ 2120900 w 2501900"/>
                  <a:gd name="connsiteY19" fmla="*/ 647700 h 3434902"/>
                  <a:gd name="connsiteX20" fmla="*/ 2197100 w 2501900"/>
                  <a:gd name="connsiteY20" fmla="*/ 711200 h 3434902"/>
                  <a:gd name="connsiteX21" fmla="*/ 2235200 w 2501900"/>
                  <a:gd name="connsiteY21" fmla="*/ 723900 h 3434902"/>
                  <a:gd name="connsiteX22" fmla="*/ 2286000 w 2501900"/>
                  <a:gd name="connsiteY22" fmla="*/ 774700 h 3434902"/>
                  <a:gd name="connsiteX23" fmla="*/ 2298700 w 2501900"/>
                  <a:gd name="connsiteY23" fmla="*/ 825500 h 3434902"/>
                  <a:gd name="connsiteX24" fmla="*/ 2349500 w 2501900"/>
                  <a:gd name="connsiteY24" fmla="*/ 901700 h 3434902"/>
                  <a:gd name="connsiteX25" fmla="*/ 2374900 w 2501900"/>
                  <a:gd name="connsiteY25" fmla="*/ 977900 h 3434902"/>
                  <a:gd name="connsiteX26" fmla="*/ 2387600 w 2501900"/>
                  <a:gd name="connsiteY26" fmla="*/ 1041400 h 3434902"/>
                  <a:gd name="connsiteX27" fmla="*/ 2413000 w 2501900"/>
                  <a:gd name="connsiteY27" fmla="*/ 1092200 h 3434902"/>
                  <a:gd name="connsiteX28" fmla="*/ 2425700 w 2501900"/>
                  <a:gd name="connsiteY28" fmla="*/ 1155700 h 3434902"/>
                  <a:gd name="connsiteX29" fmla="*/ 2438400 w 2501900"/>
                  <a:gd name="connsiteY29" fmla="*/ 1231900 h 3434902"/>
                  <a:gd name="connsiteX30" fmla="*/ 2451100 w 2501900"/>
                  <a:gd name="connsiteY30" fmla="*/ 1270000 h 3434902"/>
                  <a:gd name="connsiteX31" fmla="*/ 2463800 w 2501900"/>
                  <a:gd name="connsiteY31" fmla="*/ 1384300 h 3434902"/>
                  <a:gd name="connsiteX32" fmla="*/ 2489200 w 2501900"/>
                  <a:gd name="connsiteY32" fmla="*/ 1879600 h 3434902"/>
                  <a:gd name="connsiteX33" fmla="*/ 2501900 w 2501900"/>
                  <a:gd name="connsiteY33" fmla="*/ 2108200 h 3434902"/>
                  <a:gd name="connsiteX34" fmla="*/ 2489200 w 2501900"/>
                  <a:gd name="connsiteY34" fmla="*/ 2171700 h 3434902"/>
                  <a:gd name="connsiteX35" fmla="*/ 2451100 w 2501900"/>
                  <a:gd name="connsiteY35" fmla="*/ 2184400 h 3434902"/>
                  <a:gd name="connsiteX36" fmla="*/ 2425700 w 2501900"/>
                  <a:gd name="connsiteY36" fmla="*/ 2133600 h 3434902"/>
                  <a:gd name="connsiteX37" fmla="*/ 2451100 w 2501900"/>
                  <a:gd name="connsiteY37" fmla="*/ 1816100 h 3434902"/>
                  <a:gd name="connsiteX38" fmla="*/ 2476500 w 2501900"/>
                  <a:gd name="connsiteY38" fmla="*/ 1727200 h 3434902"/>
                  <a:gd name="connsiteX39" fmla="*/ 2476500 w 2501900"/>
                  <a:gd name="connsiteY39" fmla="*/ 1066800 h 3434902"/>
                  <a:gd name="connsiteX40" fmla="*/ 2451100 w 2501900"/>
                  <a:gd name="connsiteY40" fmla="*/ 977900 h 3434902"/>
                  <a:gd name="connsiteX41" fmla="*/ 2425700 w 2501900"/>
                  <a:gd name="connsiteY41" fmla="*/ 825500 h 3434902"/>
                  <a:gd name="connsiteX42" fmla="*/ 2374900 w 2501900"/>
                  <a:gd name="connsiteY42" fmla="*/ 800100 h 3434902"/>
                  <a:gd name="connsiteX43" fmla="*/ 2336800 w 2501900"/>
                  <a:gd name="connsiteY43" fmla="*/ 774700 h 3434902"/>
                  <a:gd name="connsiteX44" fmla="*/ 2260600 w 2501900"/>
                  <a:gd name="connsiteY44" fmla="*/ 723900 h 3434902"/>
                  <a:gd name="connsiteX45" fmla="*/ 2222500 w 2501900"/>
                  <a:gd name="connsiteY45" fmla="*/ 698500 h 3434902"/>
                  <a:gd name="connsiteX46" fmla="*/ 2146300 w 2501900"/>
                  <a:gd name="connsiteY46" fmla="*/ 673100 h 3434902"/>
                  <a:gd name="connsiteX47" fmla="*/ 2108200 w 2501900"/>
                  <a:gd name="connsiteY47" fmla="*/ 660400 h 3434902"/>
                  <a:gd name="connsiteX48" fmla="*/ 2070100 w 2501900"/>
                  <a:gd name="connsiteY48" fmla="*/ 647700 h 3434902"/>
                  <a:gd name="connsiteX49" fmla="*/ 1993900 w 2501900"/>
                  <a:gd name="connsiteY49" fmla="*/ 609600 h 3434902"/>
                  <a:gd name="connsiteX50" fmla="*/ 1943100 w 2501900"/>
                  <a:gd name="connsiteY50" fmla="*/ 558800 h 3434902"/>
                  <a:gd name="connsiteX51" fmla="*/ 1866900 w 2501900"/>
                  <a:gd name="connsiteY51" fmla="*/ 533400 h 3434902"/>
                  <a:gd name="connsiteX52" fmla="*/ 1790700 w 2501900"/>
                  <a:gd name="connsiteY52" fmla="*/ 546100 h 3434902"/>
                  <a:gd name="connsiteX53" fmla="*/ 1739900 w 2501900"/>
                  <a:gd name="connsiteY53" fmla="*/ 660400 h 3434902"/>
                  <a:gd name="connsiteX54" fmla="*/ 1714500 w 2501900"/>
                  <a:gd name="connsiteY54" fmla="*/ 762000 h 3434902"/>
                  <a:gd name="connsiteX55" fmla="*/ 1701800 w 2501900"/>
                  <a:gd name="connsiteY55" fmla="*/ 812800 h 3434902"/>
                  <a:gd name="connsiteX56" fmla="*/ 1689100 w 2501900"/>
                  <a:gd name="connsiteY56" fmla="*/ 876300 h 3434902"/>
                  <a:gd name="connsiteX57" fmla="*/ 1663700 w 2501900"/>
                  <a:gd name="connsiteY57" fmla="*/ 1130300 h 3434902"/>
                  <a:gd name="connsiteX58" fmla="*/ 1638300 w 2501900"/>
                  <a:gd name="connsiteY58" fmla="*/ 1257300 h 3434902"/>
                  <a:gd name="connsiteX59" fmla="*/ 1600200 w 2501900"/>
                  <a:gd name="connsiteY59" fmla="*/ 1333500 h 3434902"/>
                  <a:gd name="connsiteX60" fmla="*/ 1562100 w 2501900"/>
                  <a:gd name="connsiteY60" fmla="*/ 1358900 h 3434902"/>
                  <a:gd name="connsiteX61" fmla="*/ 1511300 w 2501900"/>
                  <a:gd name="connsiteY61" fmla="*/ 1409700 h 3434902"/>
                  <a:gd name="connsiteX62" fmla="*/ 1460500 w 2501900"/>
                  <a:gd name="connsiteY62" fmla="*/ 1460500 h 3434902"/>
                  <a:gd name="connsiteX63" fmla="*/ 1422400 w 2501900"/>
                  <a:gd name="connsiteY63" fmla="*/ 1498600 h 3434902"/>
                  <a:gd name="connsiteX64" fmla="*/ 1397000 w 2501900"/>
                  <a:gd name="connsiteY64" fmla="*/ 1536700 h 3434902"/>
                  <a:gd name="connsiteX65" fmla="*/ 1358900 w 2501900"/>
                  <a:gd name="connsiteY65" fmla="*/ 1549400 h 3434902"/>
                  <a:gd name="connsiteX66" fmla="*/ 1308100 w 2501900"/>
                  <a:gd name="connsiteY66" fmla="*/ 1625600 h 3434902"/>
                  <a:gd name="connsiteX67" fmla="*/ 1295400 w 2501900"/>
                  <a:gd name="connsiteY67" fmla="*/ 1663700 h 3434902"/>
                  <a:gd name="connsiteX68" fmla="*/ 1206500 w 2501900"/>
                  <a:gd name="connsiteY68" fmla="*/ 1727200 h 3434902"/>
                  <a:gd name="connsiteX69" fmla="*/ 1181100 w 2501900"/>
                  <a:gd name="connsiteY69" fmla="*/ 1765300 h 3434902"/>
                  <a:gd name="connsiteX70" fmla="*/ 1143000 w 2501900"/>
                  <a:gd name="connsiteY70" fmla="*/ 1790700 h 3434902"/>
                  <a:gd name="connsiteX71" fmla="*/ 1104900 w 2501900"/>
                  <a:gd name="connsiteY71" fmla="*/ 1917700 h 3434902"/>
                  <a:gd name="connsiteX72" fmla="*/ 1079500 w 2501900"/>
                  <a:gd name="connsiteY72" fmla="*/ 1955800 h 3434902"/>
                  <a:gd name="connsiteX73" fmla="*/ 1066800 w 2501900"/>
                  <a:gd name="connsiteY73" fmla="*/ 1993900 h 3434902"/>
                  <a:gd name="connsiteX74" fmla="*/ 990600 w 2501900"/>
                  <a:gd name="connsiteY74" fmla="*/ 2032000 h 3434902"/>
                  <a:gd name="connsiteX75" fmla="*/ 736600 w 2501900"/>
                  <a:gd name="connsiteY75" fmla="*/ 2044700 h 3434902"/>
                  <a:gd name="connsiteX76" fmla="*/ 558800 w 2501900"/>
                  <a:gd name="connsiteY76" fmla="*/ 2070100 h 3434902"/>
                  <a:gd name="connsiteX77" fmla="*/ 520700 w 2501900"/>
                  <a:gd name="connsiteY77" fmla="*/ 2095500 h 3434902"/>
                  <a:gd name="connsiteX78" fmla="*/ 419100 w 2501900"/>
                  <a:gd name="connsiteY78" fmla="*/ 2120900 h 3434902"/>
                  <a:gd name="connsiteX79" fmla="*/ 342900 w 2501900"/>
                  <a:gd name="connsiteY79" fmla="*/ 2171700 h 3434902"/>
                  <a:gd name="connsiteX80" fmla="*/ 266700 w 2501900"/>
                  <a:gd name="connsiteY80" fmla="*/ 2235200 h 3434902"/>
                  <a:gd name="connsiteX81" fmla="*/ 241300 w 2501900"/>
                  <a:gd name="connsiteY81" fmla="*/ 2273300 h 3434902"/>
                  <a:gd name="connsiteX82" fmla="*/ 165100 w 2501900"/>
                  <a:gd name="connsiteY82" fmla="*/ 2362200 h 3434902"/>
                  <a:gd name="connsiteX83" fmla="*/ 114300 w 2501900"/>
                  <a:gd name="connsiteY83" fmla="*/ 2438400 h 3434902"/>
                  <a:gd name="connsiteX84" fmla="*/ 88900 w 2501900"/>
                  <a:gd name="connsiteY84" fmla="*/ 2603500 h 3434902"/>
                  <a:gd name="connsiteX85" fmla="*/ 76200 w 2501900"/>
                  <a:gd name="connsiteY85" fmla="*/ 2641600 h 3434902"/>
                  <a:gd name="connsiteX86" fmla="*/ 50800 w 2501900"/>
                  <a:gd name="connsiteY86" fmla="*/ 2781300 h 3434902"/>
                  <a:gd name="connsiteX87" fmla="*/ 12700 w 2501900"/>
                  <a:gd name="connsiteY87" fmla="*/ 2908300 h 3434902"/>
                  <a:gd name="connsiteX88" fmla="*/ 0 w 2501900"/>
                  <a:gd name="connsiteY88" fmla="*/ 3136900 h 3434902"/>
                  <a:gd name="connsiteX89" fmla="*/ 12700 w 2501900"/>
                  <a:gd name="connsiteY89" fmla="*/ 3416300 h 3434902"/>
                  <a:gd name="connsiteX90" fmla="*/ 25400 w 2501900"/>
                  <a:gd name="connsiteY90" fmla="*/ 2908300 h 3434902"/>
                  <a:gd name="connsiteX91" fmla="*/ 63500 w 2501900"/>
                  <a:gd name="connsiteY91" fmla="*/ 2806700 h 3434902"/>
                  <a:gd name="connsiteX92" fmla="*/ 88900 w 2501900"/>
                  <a:gd name="connsiteY92" fmla="*/ 2755900 h 3434902"/>
                  <a:gd name="connsiteX93" fmla="*/ 139700 w 2501900"/>
                  <a:gd name="connsiteY93" fmla="*/ 2679700 h 3434902"/>
                  <a:gd name="connsiteX94" fmla="*/ 317500 w 2501900"/>
                  <a:gd name="connsiteY94" fmla="*/ 2527300 h 3434902"/>
                  <a:gd name="connsiteX95" fmla="*/ 342900 w 2501900"/>
                  <a:gd name="connsiteY95" fmla="*/ 2476500 h 3434902"/>
                  <a:gd name="connsiteX96" fmla="*/ 368300 w 2501900"/>
                  <a:gd name="connsiteY96" fmla="*/ 2400300 h 3434902"/>
                  <a:gd name="connsiteX97" fmla="*/ 381000 w 2501900"/>
                  <a:gd name="connsiteY97" fmla="*/ 2362200 h 3434902"/>
                  <a:gd name="connsiteX98" fmla="*/ 419100 w 2501900"/>
                  <a:gd name="connsiteY98" fmla="*/ 2286000 h 3434902"/>
                  <a:gd name="connsiteX99" fmla="*/ 457200 w 2501900"/>
                  <a:gd name="connsiteY99" fmla="*/ 2273300 h 3434902"/>
                  <a:gd name="connsiteX100" fmla="*/ 495300 w 2501900"/>
                  <a:gd name="connsiteY100" fmla="*/ 2235200 h 3434902"/>
                  <a:gd name="connsiteX101" fmla="*/ 533400 w 2501900"/>
                  <a:gd name="connsiteY101" fmla="*/ 2222500 h 3434902"/>
                  <a:gd name="connsiteX102" fmla="*/ 571500 w 2501900"/>
                  <a:gd name="connsiteY102" fmla="*/ 2197100 h 3434902"/>
                  <a:gd name="connsiteX103" fmla="*/ 673100 w 2501900"/>
                  <a:gd name="connsiteY103" fmla="*/ 2171700 h 3434902"/>
                  <a:gd name="connsiteX104" fmla="*/ 965200 w 2501900"/>
                  <a:gd name="connsiteY104" fmla="*/ 2146300 h 3434902"/>
                  <a:gd name="connsiteX105" fmla="*/ 1003300 w 2501900"/>
                  <a:gd name="connsiteY105" fmla="*/ 2133600 h 3434902"/>
                  <a:gd name="connsiteX106" fmla="*/ 1079500 w 2501900"/>
                  <a:gd name="connsiteY106" fmla="*/ 2082800 h 3434902"/>
                  <a:gd name="connsiteX107" fmla="*/ 1104900 w 2501900"/>
                  <a:gd name="connsiteY107" fmla="*/ 1930400 h 3434902"/>
                  <a:gd name="connsiteX108" fmla="*/ 1117600 w 2501900"/>
                  <a:gd name="connsiteY108" fmla="*/ 1879600 h 3434902"/>
                  <a:gd name="connsiteX109" fmla="*/ 1143000 w 2501900"/>
                  <a:gd name="connsiteY109" fmla="*/ 1841500 h 3434902"/>
                  <a:gd name="connsiteX110" fmla="*/ 1181100 w 2501900"/>
                  <a:gd name="connsiteY110" fmla="*/ 1752600 h 3434902"/>
                  <a:gd name="connsiteX111" fmla="*/ 1257300 w 2501900"/>
                  <a:gd name="connsiteY111" fmla="*/ 1676400 h 3434902"/>
                  <a:gd name="connsiteX112" fmla="*/ 1295400 w 2501900"/>
                  <a:gd name="connsiteY112" fmla="*/ 1638300 h 3434902"/>
                  <a:gd name="connsiteX113" fmla="*/ 1333500 w 2501900"/>
                  <a:gd name="connsiteY113" fmla="*/ 1600200 h 3434902"/>
                  <a:gd name="connsiteX114" fmla="*/ 1384300 w 2501900"/>
                  <a:gd name="connsiteY114" fmla="*/ 1574800 h 3434902"/>
                  <a:gd name="connsiteX115" fmla="*/ 1435100 w 2501900"/>
                  <a:gd name="connsiteY115" fmla="*/ 1536700 h 3434902"/>
                  <a:gd name="connsiteX116" fmla="*/ 1473200 w 2501900"/>
                  <a:gd name="connsiteY116" fmla="*/ 1524000 h 3434902"/>
                  <a:gd name="connsiteX117" fmla="*/ 1511300 w 2501900"/>
                  <a:gd name="connsiteY117" fmla="*/ 1498600 h 3434902"/>
                  <a:gd name="connsiteX118" fmla="*/ 1587500 w 2501900"/>
                  <a:gd name="connsiteY118" fmla="*/ 1473200 h 3434902"/>
                  <a:gd name="connsiteX119" fmla="*/ 1625600 w 2501900"/>
                  <a:gd name="connsiteY119" fmla="*/ 1435100 h 3434902"/>
                  <a:gd name="connsiteX120" fmla="*/ 1663700 w 2501900"/>
                  <a:gd name="connsiteY120" fmla="*/ 1358900 h 3434902"/>
                  <a:gd name="connsiteX121" fmla="*/ 1689100 w 2501900"/>
                  <a:gd name="connsiteY121" fmla="*/ 1270000 h 3434902"/>
                  <a:gd name="connsiteX122" fmla="*/ 1714500 w 2501900"/>
                  <a:gd name="connsiteY122" fmla="*/ 723900 h 3434902"/>
                  <a:gd name="connsiteX123" fmla="*/ 1727200 w 2501900"/>
                  <a:gd name="connsiteY123" fmla="*/ 622300 h 3434902"/>
                  <a:gd name="connsiteX124" fmla="*/ 1714500 w 2501900"/>
                  <a:gd name="connsiteY124" fmla="*/ 419100 h 3434902"/>
                  <a:gd name="connsiteX125" fmla="*/ 1701800 w 2501900"/>
                  <a:gd name="connsiteY125" fmla="*/ 368300 h 3434902"/>
                  <a:gd name="connsiteX126" fmla="*/ 1600200 w 2501900"/>
                  <a:gd name="connsiteY126" fmla="*/ 254000 h 3434902"/>
                  <a:gd name="connsiteX127" fmla="*/ 1562100 w 2501900"/>
                  <a:gd name="connsiteY127" fmla="*/ 228600 h 3434902"/>
                  <a:gd name="connsiteX128" fmla="*/ 1524000 w 2501900"/>
                  <a:gd name="connsiteY128" fmla="*/ 190500 h 3434902"/>
                  <a:gd name="connsiteX129" fmla="*/ 1485900 w 2501900"/>
                  <a:gd name="connsiteY129" fmla="*/ 165100 h 3434902"/>
                  <a:gd name="connsiteX130" fmla="*/ 1447800 w 2501900"/>
                  <a:gd name="connsiteY130" fmla="*/ 127000 h 3434902"/>
                  <a:gd name="connsiteX131" fmla="*/ 1371600 w 2501900"/>
                  <a:gd name="connsiteY131" fmla="*/ 88900 h 3434902"/>
                  <a:gd name="connsiteX132" fmla="*/ 1333500 w 2501900"/>
                  <a:gd name="connsiteY132" fmla="*/ 50800 h 3434902"/>
                  <a:gd name="connsiteX133" fmla="*/ 1244600 w 2501900"/>
                  <a:gd name="connsiteY133" fmla="*/ 12700 h 3434902"/>
                  <a:gd name="connsiteX134" fmla="*/ 1181100 w 2501900"/>
                  <a:gd name="connsiteY134" fmla="*/ 0 h 343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501900" h="3434902">
                    <a:moveTo>
                      <a:pt x="1181100" y="0"/>
                    </a:moveTo>
                    <a:lnTo>
                      <a:pt x="1181100" y="0"/>
                    </a:lnTo>
                    <a:cubicBezTo>
                      <a:pt x="1223433" y="29633"/>
                      <a:pt x="1261881" y="65790"/>
                      <a:pt x="1308100" y="88900"/>
                    </a:cubicBezTo>
                    <a:cubicBezTo>
                      <a:pt x="1325033" y="97367"/>
                      <a:pt x="1342462" y="104907"/>
                      <a:pt x="1358900" y="114300"/>
                    </a:cubicBezTo>
                    <a:cubicBezTo>
                      <a:pt x="1427834" y="153691"/>
                      <a:pt x="1365246" y="129115"/>
                      <a:pt x="1435100" y="152400"/>
                    </a:cubicBezTo>
                    <a:cubicBezTo>
                      <a:pt x="1447800" y="165100"/>
                      <a:pt x="1461702" y="176702"/>
                      <a:pt x="1473200" y="190500"/>
                    </a:cubicBezTo>
                    <a:cubicBezTo>
                      <a:pt x="1482971" y="202226"/>
                      <a:pt x="1486681" y="219065"/>
                      <a:pt x="1498600" y="228600"/>
                    </a:cubicBezTo>
                    <a:cubicBezTo>
                      <a:pt x="1509053" y="236963"/>
                      <a:pt x="1524726" y="235313"/>
                      <a:pt x="1536700" y="241300"/>
                    </a:cubicBezTo>
                    <a:cubicBezTo>
                      <a:pt x="1550352" y="248126"/>
                      <a:pt x="1561148" y="259874"/>
                      <a:pt x="1574800" y="266700"/>
                    </a:cubicBezTo>
                    <a:cubicBezTo>
                      <a:pt x="1586774" y="272687"/>
                      <a:pt x="1600595" y="274127"/>
                      <a:pt x="1612900" y="279400"/>
                    </a:cubicBezTo>
                    <a:cubicBezTo>
                      <a:pt x="1630301" y="286858"/>
                      <a:pt x="1647262" y="295407"/>
                      <a:pt x="1663700" y="304800"/>
                    </a:cubicBezTo>
                    <a:cubicBezTo>
                      <a:pt x="1676952" y="312373"/>
                      <a:pt x="1688148" y="323374"/>
                      <a:pt x="1701800" y="330200"/>
                    </a:cubicBezTo>
                    <a:cubicBezTo>
                      <a:pt x="1806960" y="382780"/>
                      <a:pt x="1668811" y="295507"/>
                      <a:pt x="1778000" y="368300"/>
                    </a:cubicBezTo>
                    <a:cubicBezTo>
                      <a:pt x="1786467" y="381000"/>
                      <a:pt x="1791481" y="396865"/>
                      <a:pt x="1803400" y="406400"/>
                    </a:cubicBezTo>
                    <a:cubicBezTo>
                      <a:pt x="1813853" y="414763"/>
                      <a:pt x="1833137" y="408647"/>
                      <a:pt x="1841500" y="419100"/>
                    </a:cubicBezTo>
                    <a:cubicBezTo>
                      <a:pt x="1852404" y="432730"/>
                      <a:pt x="1842706" y="456764"/>
                      <a:pt x="1854200" y="469900"/>
                    </a:cubicBezTo>
                    <a:cubicBezTo>
                      <a:pt x="1874302" y="492874"/>
                      <a:pt x="1930400" y="520700"/>
                      <a:pt x="1930400" y="520700"/>
                    </a:cubicBezTo>
                    <a:cubicBezTo>
                      <a:pt x="1938867" y="533400"/>
                      <a:pt x="1944313" y="548749"/>
                      <a:pt x="1955800" y="558800"/>
                    </a:cubicBezTo>
                    <a:cubicBezTo>
                      <a:pt x="1978774" y="578902"/>
                      <a:pt x="2003040" y="599947"/>
                      <a:pt x="2032000" y="609600"/>
                    </a:cubicBezTo>
                    <a:cubicBezTo>
                      <a:pt x="2074744" y="623848"/>
                      <a:pt x="2076958" y="622591"/>
                      <a:pt x="2120900" y="647700"/>
                    </a:cubicBezTo>
                    <a:cubicBezTo>
                      <a:pt x="2266328" y="730802"/>
                      <a:pt x="2039499" y="606132"/>
                      <a:pt x="2197100" y="711200"/>
                    </a:cubicBezTo>
                    <a:cubicBezTo>
                      <a:pt x="2208239" y="718626"/>
                      <a:pt x="2222500" y="719667"/>
                      <a:pt x="2235200" y="723900"/>
                    </a:cubicBezTo>
                    <a:cubicBezTo>
                      <a:pt x="2278743" y="854529"/>
                      <a:pt x="2208590" y="677938"/>
                      <a:pt x="2286000" y="774700"/>
                    </a:cubicBezTo>
                    <a:cubicBezTo>
                      <a:pt x="2296904" y="788330"/>
                      <a:pt x="2290894" y="809888"/>
                      <a:pt x="2298700" y="825500"/>
                    </a:cubicBezTo>
                    <a:cubicBezTo>
                      <a:pt x="2312352" y="852804"/>
                      <a:pt x="2339847" y="872740"/>
                      <a:pt x="2349500" y="901700"/>
                    </a:cubicBezTo>
                    <a:cubicBezTo>
                      <a:pt x="2357967" y="927100"/>
                      <a:pt x="2369649" y="951646"/>
                      <a:pt x="2374900" y="977900"/>
                    </a:cubicBezTo>
                    <a:cubicBezTo>
                      <a:pt x="2379133" y="999067"/>
                      <a:pt x="2380774" y="1020922"/>
                      <a:pt x="2387600" y="1041400"/>
                    </a:cubicBezTo>
                    <a:cubicBezTo>
                      <a:pt x="2393587" y="1059361"/>
                      <a:pt x="2404533" y="1075267"/>
                      <a:pt x="2413000" y="1092200"/>
                    </a:cubicBezTo>
                    <a:cubicBezTo>
                      <a:pt x="2417233" y="1113367"/>
                      <a:pt x="2421839" y="1134462"/>
                      <a:pt x="2425700" y="1155700"/>
                    </a:cubicBezTo>
                    <a:cubicBezTo>
                      <a:pt x="2430306" y="1181035"/>
                      <a:pt x="2432814" y="1206763"/>
                      <a:pt x="2438400" y="1231900"/>
                    </a:cubicBezTo>
                    <a:cubicBezTo>
                      <a:pt x="2441304" y="1244968"/>
                      <a:pt x="2446867" y="1257300"/>
                      <a:pt x="2451100" y="1270000"/>
                    </a:cubicBezTo>
                    <a:cubicBezTo>
                      <a:pt x="2455333" y="1308100"/>
                      <a:pt x="2460860" y="1346078"/>
                      <a:pt x="2463800" y="1384300"/>
                    </a:cubicBezTo>
                    <a:cubicBezTo>
                      <a:pt x="2475118" y="1531436"/>
                      <a:pt x="2482093" y="1737468"/>
                      <a:pt x="2489200" y="1879600"/>
                    </a:cubicBezTo>
                    <a:cubicBezTo>
                      <a:pt x="2493011" y="1955822"/>
                      <a:pt x="2497667" y="2032000"/>
                      <a:pt x="2501900" y="2108200"/>
                    </a:cubicBezTo>
                    <a:cubicBezTo>
                      <a:pt x="2497667" y="2129367"/>
                      <a:pt x="2501174" y="2153739"/>
                      <a:pt x="2489200" y="2171700"/>
                    </a:cubicBezTo>
                    <a:cubicBezTo>
                      <a:pt x="2481774" y="2182839"/>
                      <a:pt x="2462579" y="2191288"/>
                      <a:pt x="2451100" y="2184400"/>
                    </a:cubicBezTo>
                    <a:cubicBezTo>
                      <a:pt x="2434866" y="2174660"/>
                      <a:pt x="2434167" y="2150533"/>
                      <a:pt x="2425700" y="2133600"/>
                    </a:cubicBezTo>
                    <a:cubicBezTo>
                      <a:pt x="2429579" y="2063783"/>
                      <a:pt x="2431718" y="1906548"/>
                      <a:pt x="2451100" y="1816100"/>
                    </a:cubicBezTo>
                    <a:cubicBezTo>
                      <a:pt x="2457558" y="1785965"/>
                      <a:pt x="2468033" y="1756833"/>
                      <a:pt x="2476500" y="1727200"/>
                    </a:cubicBezTo>
                    <a:cubicBezTo>
                      <a:pt x="2503700" y="1455205"/>
                      <a:pt x="2503578" y="1509077"/>
                      <a:pt x="2476500" y="1066800"/>
                    </a:cubicBezTo>
                    <a:cubicBezTo>
                      <a:pt x="2474617" y="1036038"/>
                      <a:pt x="2457449" y="1008058"/>
                      <a:pt x="2451100" y="977900"/>
                    </a:cubicBezTo>
                    <a:cubicBezTo>
                      <a:pt x="2440490" y="927504"/>
                      <a:pt x="2445987" y="872837"/>
                      <a:pt x="2425700" y="825500"/>
                    </a:cubicBezTo>
                    <a:cubicBezTo>
                      <a:pt x="2418242" y="808099"/>
                      <a:pt x="2391338" y="809493"/>
                      <a:pt x="2374900" y="800100"/>
                    </a:cubicBezTo>
                    <a:cubicBezTo>
                      <a:pt x="2361648" y="792527"/>
                      <a:pt x="2349500" y="783167"/>
                      <a:pt x="2336800" y="774700"/>
                    </a:cubicBezTo>
                    <a:cubicBezTo>
                      <a:pt x="2292156" y="707734"/>
                      <a:pt x="2337142" y="756704"/>
                      <a:pt x="2260600" y="723900"/>
                    </a:cubicBezTo>
                    <a:cubicBezTo>
                      <a:pt x="2246571" y="717887"/>
                      <a:pt x="2236448" y="704699"/>
                      <a:pt x="2222500" y="698500"/>
                    </a:cubicBezTo>
                    <a:cubicBezTo>
                      <a:pt x="2198034" y="687626"/>
                      <a:pt x="2171700" y="681567"/>
                      <a:pt x="2146300" y="673100"/>
                    </a:cubicBezTo>
                    <a:lnTo>
                      <a:pt x="2108200" y="660400"/>
                    </a:lnTo>
                    <a:cubicBezTo>
                      <a:pt x="2095500" y="656167"/>
                      <a:pt x="2081239" y="655126"/>
                      <a:pt x="2070100" y="647700"/>
                    </a:cubicBezTo>
                    <a:cubicBezTo>
                      <a:pt x="2020861" y="614874"/>
                      <a:pt x="2046480" y="627127"/>
                      <a:pt x="1993900" y="609600"/>
                    </a:cubicBezTo>
                    <a:cubicBezTo>
                      <a:pt x="1976967" y="592667"/>
                      <a:pt x="1963635" y="571121"/>
                      <a:pt x="1943100" y="558800"/>
                    </a:cubicBezTo>
                    <a:cubicBezTo>
                      <a:pt x="1920142" y="545025"/>
                      <a:pt x="1866900" y="533400"/>
                      <a:pt x="1866900" y="533400"/>
                    </a:cubicBezTo>
                    <a:cubicBezTo>
                      <a:pt x="1841500" y="537633"/>
                      <a:pt x="1813732" y="534584"/>
                      <a:pt x="1790700" y="546100"/>
                    </a:cubicBezTo>
                    <a:cubicBezTo>
                      <a:pt x="1766872" y="558014"/>
                      <a:pt x="1741317" y="654730"/>
                      <a:pt x="1739900" y="660400"/>
                    </a:cubicBezTo>
                    <a:lnTo>
                      <a:pt x="1714500" y="762000"/>
                    </a:lnTo>
                    <a:cubicBezTo>
                      <a:pt x="1710267" y="778933"/>
                      <a:pt x="1705223" y="795684"/>
                      <a:pt x="1701800" y="812800"/>
                    </a:cubicBezTo>
                    <a:lnTo>
                      <a:pt x="1689100" y="876300"/>
                    </a:lnTo>
                    <a:cubicBezTo>
                      <a:pt x="1671057" y="1146949"/>
                      <a:pt x="1690206" y="984515"/>
                      <a:pt x="1663700" y="1130300"/>
                    </a:cubicBezTo>
                    <a:cubicBezTo>
                      <a:pt x="1651226" y="1198909"/>
                      <a:pt x="1655147" y="1198334"/>
                      <a:pt x="1638300" y="1257300"/>
                    </a:cubicBezTo>
                    <a:cubicBezTo>
                      <a:pt x="1630037" y="1286222"/>
                      <a:pt x="1622464" y="1311236"/>
                      <a:pt x="1600200" y="1333500"/>
                    </a:cubicBezTo>
                    <a:cubicBezTo>
                      <a:pt x="1589407" y="1344293"/>
                      <a:pt x="1574800" y="1350433"/>
                      <a:pt x="1562100" y="1358900"/>
                    </a:cubicBezTo>
                    <a:cubicBezTo>
                      <a:pt x="1528233" y="1460500"/>
                      <a:pt x="1579033" y="1341967"/>
                      <a:pt x="1511300" y="1409700"/>
                    </a:cubicBezTo>
                    <a:cubicBezTo>
                      <a:pt x="1443567" y="1477433"/>
                      <a:pt x="1562100" y="1426633"/>
                      <a:pt x="1460500" y="1460500"/>
                    </a:cubicBezTo>
                    <a:cubicBezTo>
                      <a:pt x="1447800" y="1473200"/>
                      <a:pt x="1433898" y="1484802"/>
                      <a:pt x="1422400" y="1498600"/>
                    </a:cubicBezTo>
                    <a:cubicBezTo>
                      <a:pt x="1412629" y="1510326"/>
                      <a:pt x="1408919" y="1527165"/>
                      <a:pt x="1397000" y="1536700"/>
                    </a:cubicBezTo>
                    <a:cubicBezTo>
                      <a:pt x="1386547" y="1545063"/>
                      <a:pt x="1371600" y="1545167"/>
                      <a:pt x="1358900" y="1549400"/>
                    </a:cubicBezTo>
                    <a:cubicBezTo>
                      <a:pt x="1329733" y="1666067"/>
                      <a:pt x="1371885" y="1545868"/>
                      <a:pt x="1308100" y="1625600"/>
                    </a:cubicBezTo>
                    <a:cubicBezTo>
                      <a:pt x="1299737" y="1636053"/>
                      <a:pt x="1303970" y="1653416"/>
                      <a:pt x="1295400" y="1663700"/>
                    </a:cubicBezTo>
                    <a:cubicBezTo>
                      <a:pt x="1285555" y="1675515"/>
                      <a:pt x="1223874" y="1715618"/>
                      <a:pt x="1206500" y="1727200"/>
                    </a:cubicBezTo>
                    <a:cubicBezTo>
                      <a:pt x="1198033" y="1739900"/>
                      <a:pt x="1191893" y="1754507"/>
                      <a:pt x="1181100" y="1765300"/>
                    </a:cubicBezTo>
                    <a:cubicBezTo>
                      <a:pt x="1170307" y="1776093"/>
                      <a:pt x="1151090" y="1777757"/>
                      <a:pt x="1143000" y="1790700"/>
                    </a:cubicBezTo>
                    <a:cubicBezTo>
                      <a:pt x="1104196" y="1852787"/>
                      <a:pt x="1129234" y="1860921"/>
                      <a:pt x="1104900" y="1917700"/>
                    </a:cubicBezTo>
                    <a:cubicBezTo>
                      <a:pt x="1098887" y="1931729"/>
                      <a:pt x="1086326" y="1942148"/>
                      <a:pt x="1079500" y="1955800"/>
                    </a:cubicBezTo>
                    <a:cubicBezTo>
                      <a:pt x="1073513" y="1967774"/>
                      <a:pt x="1075163" y="1983447"/>
                      <a:pt x="1066800" y="1993900"/>
                    </a:cubicBezTo>
                    <a:cubicBezTo>
                      <a:pt x="1054957" y="2008703"/>
                      <a:pt x="1010382" y="2030280"/>
                      <a:pt x="990600" y="2032000"/>
                    </a:cubicBezTo>
                    <a:cubicBezTo>
                      <a:pt x="906146" y="2039344"/>
                      <a:pt x="821267" y="2040467"/>
                      <a:pt x="736600" y="2044700"/>
                    </a:cubicBezTo>
                    <a:cubicBezTo>
                      <a:pt x="725944" y="2046032"/>
                      <a:pt x="580773" y="2062776"/>
                      <a:pt x="558800" y="2070100"/>
                    </a:cubicBezTo>
                    <a:cubicBezTo>
                      <a:pt x="544320" y="2074927"/>
                      <a:pt x="534992" y="2090141"/>
                      <a:pt x="520700" y="2095500"/>
                    </a:cubicBezTo>
                    <a:cubicBezTo>
                      <a:pt x="486055" y="2108492"/>
                      <a:pt x="451642" y="2102821"/>
                      <a:pt x="419100" y="2120900"/>
                    </a:cubicBezTo>
                    <a:cubicBezTo>
                      <a:pt x="392415" y="2135725"/>
                      <a:pt x="364486" y="2150114"/>
                      <a:pt x="342900" y="2171700"/>
                    </a:cubicBezTo>
                    <a:cubicBezTo>
                      <a:pt x="294007" y="2220593"/>
                      <a:pt x="319744" y="2199837"/>
                      <a:pt x="266700" y="2235200"/>
                    </a:cubicBezTo>
                    <a:cubicBezTo>
                      <a:pt x="258233" y="2247900"/>
                      <a:pt x="251071" y="2261574"/>
                      <a:pt x="241300" y="2273300"/>
                    </a:cubicBezTo>
                    <a:cubicBezTo>
                      <a:pt x="159080" y="2371964"/>
                      <a:pt x="248334" y="2243295"/>
                      <a:pt x="165100" y="2362200"/>
                    </a:cubicBezTo>
                    <a:cubicBezTo>
                      <a:pt x="147594" y="2387209"/>
                      <a:pt x="114300" y="2438400"/>
                      <a:pt x="114300" y="2438400"/>
                    </a:cubicBezTo>
                    <a:cubicBezTo>
                      <a:pt x="110249" y="2466758"/>
                      <a:pt x="95948" y="2571782"/>
                      <a:pt x="88900" y="2603500"/>
                    </a:cubicBezTo>
                    <a:cubicBezTo>
                      <a:pt x="85996" y="2616568"/>
                      <a:pt x="79447" y="2628613"/>
                      <a:pt x="76200" y="2641600"/>
                    </a:cubicBezTo>
                    <a:cubicBezTo>
                      <a:pt x="62579" y="2696083"/>
                      <a:pt x="62123" y="2724686"/>
                      <a:pt x="50800" y="2781300"/>
                    </a:cubicBezTo>
                    <a:cubicBezTo>
                      <a:pt x="41203" y="2829284"/>
                      <a:pt x="28899" y="2859704"/>
                      <a:pt x="12700" y="2908300"/>
                    </a:cubicBezTo>
                    <a:cubicBezTo>
                      <a:pt x="8467" y="2984500"/>
                      <a:pt x="0" y="3060582"/>
                      <a:pt x="0" y="3136900"/>
                    </a:cubicBezTo>
                    <a:cubicBezTo>
                      <a:pt x="0" y="3230129"/>
                      <a:pt x="2405" y="3508959"/>
                      <a:pt x="12700" y="3416300"/>
                    </a:cubicBezTo>
                    <a:cubicBezTo>
                      <a:pt x="31406" y="3247950"/>
                      <a:pt x="17879" y="3077519"/>
                      <a:pt x="25400" y="2908300"/>
                    </a:cubicBezTo>
                    <a:cubicBezTo>
                      <a:pt x="28495" y="2838667"/>
                      <a:pt x="35035" y="2856514"/>
                      <a:pt x="63500" y="2806700"/>
                    </a:cubicBezTo>
                    <a:cubicBezTo>
                      <a:pt x="72893" y="2790262"/>
                      <a:pt x="79160" y="2772134"/>
                      <a:pt x="88900" y="2755900"/>
                    </a:cubicBezTo>
                    <a:cubicBezTo>
                      <a:pt x="104606" y="2729723"/>
                      <a:pt x="115278" y="2698016"/>
                      <a:pt x="139700" y="2679700"/>
                    </a:cubicBezTo>
                    <a:cubicBezTo>
                      <a:pt x="169973" y="2656996"/>
                      <a:pt x="296273" y="2569754"/>
                      <a:pt x="317500" y="2527300"/>
                    </a:cubicBezTo>
                    <a:cubicBezTo>
                      <a:pt x="325967" y="2510367"/>
                      <a:pt x="335869" y="2494078"/>
                      <a:pt x="342900" y="2476500"/>
                    </a:cubicBezTo>
                    <a:cubicBezTo>
                      <a:pt x="352844" y="2451641"/>
                      <a:pt x="359833" y="2425700"/>
                      <a:pt x="368300" y="2400300"/>
                    </a:cubicBezTo>
                    <a:lnTo>
                      <a:pt x="381000" y="2362200"/>
                    </a:lnTo>
                    <a:cubicBezTo>
                      <a:pt x="389366" y="2337101"/>
                      <a:pt x="396719" y="2303905"/>
                      <a:pt x="419100" y="2286000"/>
                    </a:cubicBezTo>
                    <a:cubicBezTo>
                      <a:pt x="429553" y="2277637"/>
                      <a:pt x="444500" y="2277533"/>
                      <a:pt x="457200" y="2273300"/>
                    </a:cubicBezTo>
                    <a:cubicBezTo>
                      <a:pt x="469900" y="2260600"/>
                      <a:pt x="480356" y="2245163"/>
                      <a:pt x="495300" y="2235200"/>
                    </a:cubicBezTo>
                    <a:cubicBezTo>
                      <a:pt x="506439" y="2227774"/>
                      <a:pt x="521426" y="2228487"/>
                      <a:pt x="533400" y="2222500"/>
                    </a:cubicBezTo>
                    <a:cubicBezTo>
                      <a:pt x="547052" y="2215674"/>
                      <a:pt x="557155" y="2202316"/>
                      <a:pt x="571500" y="2197100"/>
                    </a:cubicBezTo>
                    <a:cubicBezTo>
                      <a:pt x="604307" y="2185170"/>
                      <a:pt x="638666" y="2177439"/>
                      <a:pt x="673100" y="2171700"/>
                    </a:cubicBezTo>
                    <a:cubicBezTo>
                      <a:pt x="820410" y="2147148"/>
                      <a:pt x="723594" y="2160512"/>
                      <a:pt x="965200" y="2146300"/>
                    </a:cubicBezTo>
                    <a:cubicBezTo>
                      <a:pt x="977900" y="2142067"/>
                      <a:pt x="991598" y="2140101"/>
                      <a:pt x="1003300" y="2133600"/>
                    </a:cubicBezTo>
                    <a:cubicBezTo>
                      <a:pt x="1029985" y="2118775"/>
                      <a:pt x="1079500" y="2082800"/>
                      <a:pt x="1079500" y="2082800"/>
                    </a:cubicBezTo>
                    <a:cubicBezTo>
                      <a:pt x="1087967" y="2032000"/>
                      <a:pt x="1092409" y="1980363"/>
                      <a:pt x="1104900" y="1930400"/>
                    </a:cubicBezTo>
                    <a:cubicBezTo>
                      <a:pt x="1109133" y="1913467"/>
                      <a:pt x="1110724" y="1895643"/>
                      <a:pt x="1117600" y="1879600"/>
                    </a:cubicBezTo>
                    <a:cubicBezTo>
                      <a:pt x="1123613" y="1865571"/>
                      <a:pt x="1136174" y="1855152"/>
                      <a:pt x="1143000" y="1841500"/>
                    </a:cubicBezTo>
                    <a:cubicBezTo>
                      <a:pt x="1164409" y="1798682"/>
                      <a:pt x="1145864" y="1796645"/>
                      <a:pt x="1181100" y="1752600"/>
                    </a:cubicBezTo>
                    <a:cubicBezTo>
                      <a:pt x="1203540" y="1724550"/>
                      <a:pt x="1231900" y="1701800"/>
                      <a:pt x="1257300" y="1676400"/>
                    </a:cubicBezTo>
                    <a:lnTo>
                      <a:pt x="1295400" y="1638300"/>
                    </a:lnTo>
                    <a:cubicBezTo>
                      <a:pt x="1308100" y="1625600"/>
                      <a:pt x="1317436" y="1608232"/>
                      <a:pt x="1333500" y="1600200"/>
                    </a:cubicBezTo>
                    <a:cubicBezTo>
                      <a:pt x="1350433" y="1591733"/>
                      <a:pt x="1368246" y="1584834"/>
                      <a:pt x="1384300" y="1574800"/>
                    </a:cubicBezTo>
                    <a:cubicBezTo>
                      <a:pt x="1402249" y="1563582"/>
                      <a:pt x="1416722" y="1547202"/>
                      <a:pt x="1435100" y="1536700"/>
                    </a:cubicBezTo>
                    <a:cubicBezTo>
                      <a:pt x="1446723" y="1530058"/>
                      <a:pt x="1461226" y="1529987"/>
                      <a:pt x="1473200" y="1524000"/>
                    </a:cubicBezTo>
                    <a:cubicBezTo>
                      <a:pt x="1486852" y="1517174"/>
                      <a:pt x="1497352" y="1504799"/>
                      <a:pt x="1511300" y="1498600"/>
                    </a:cubicBezTo>
                    <a:cubicBezTo>
                      <a:pt x="1535766" y="1487726"/>
                      <a:pt x="1587500" y="1473200"/>
                      <a:pt x="1587500" y="1473200"/>
                    </a:cubicBezTo>
                    <a:cubicBezTo>
                      <a:pt x="1600200" y="1460500"/>
                      <a:pt x="1614102" y="1448898"/>
                      <a:pt x="1625600" y="1435100"/>
                    </a:cubicBezTo>
                    <a:cubicBezTo>
                      <a:pt x="1650687" y="1404995"/>
                      <a:pt x="1652960" y="1394699"/>
                      <a:pt x="1663700" y="1358900"/>
                    </a:cubicBezTo>
                    <a:cubicBezTo>
                      <a:pt x="1672556" y="1329381"/>
                      <a:pt x="1680633" y="1299633"/>
                      <a:pt x="1689100" y="1270000"/>
                    </a:cubicBezTo>
                    <a:cubicBezTo>
                      <a:pt x="1696456" y="1056674"/>
                      <a:pt x="1696623" y="920543"/>
                      <a:pt x="1714500" y="723900"/>
                    </a:cubicBezTo>
                    <a:cubicBezTo>
                      <a:pt x="1717590" y="689910"/>
                      <a:pt x="1722967" y="656167"/>
                      <a:pt x="1727200" y="622300"/>
                    </a:cubicBezTo>
                    <a:cubicBezTo>
                      <a:pt x="1722967" y="554567"/>
                      <a:pt x="1721253" y="486629"/>
                      <a:pt x="1714500" y="419100"/>
                    </a:cubicBezTo>
                    <a:cubicBezTo>
                      <a:pt x="1712763" y="401732"/>
                      <a:pt x="1708676" y="384343"/>
                      <a:pt x="1701800" y="368300"/>
                    </a:cubicBezTo>
                    <a:cubicBezTo>
                      <a:pt x="1686530" y="332671"/>
                      <a:pt x="1616460" y="264840"/>
                      <a:pt x="1600200" y="254000"/>
                    </a:cubicBezTo>
                    <a:cubicBezTo>
                      <a:pt x="1587500" y="245533"/>
                      <a:pt x="1573826" y="238371"/>
                      <a:pt x="1562100" y="228600"/>
                    </a:cubicBezTo>
                    <a:cubicBezTo>
                      <a:pt x="1548302" y="217102"/>
                      <a:pt x="1537798" y="201998"/>
                      <a:pt x="1524000" y="190500"/>
                    </a:cubicBezTo>
                    <a:cubicBezTo>
                      <a:pt x="1512274" y="180729"/>
                      <a:pt x="1497626" y="174871"/>
                      <a:pt x="1485900" y="165100"/>
                    </a:cubicBezTo>
                    <a:cubicBezTo>
                      <a:pt x="1472102" y="153602"/>
                      <a:pt x="1461598" y="138498"/>
                      <a:pt x="1447800" y="127000"/>
                    </a:cubicBezTo>
                    <a:cubicBezTo>
                      <a:pt x="1414974" y="99645"/>
                      <a:pt x="1409785" y="101628"/>
                      <a:pt x="1371600" y="88900"/>
                    </a:cubicBezTo>
                    <a:cubicBezTo>
                      <a:pt x="1358900" y="76200"/>
                      <a:pt x="1348115" y="61239"/>
                      <a:pt x="1333500" y="50800"/>
                    </a:cubicBezTo>
                    <a:cubicBezTo>
                      <a:pt x="1317436" y="39326"/>
                      <a:pt x="1267631" y="17306"/>
                      <a:pt x="1244600" y="12700"/>
                    </a:cubicBezTo>
                    <a:lnTo>
                      <a:pt x="1181100" y="0"/>
                    </a:lnTo>
                    <a:close/>
                  </a:path>
                </a:pathLst>
              </a:custGeom>
              <a:noFill/>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tx1"/>
                  </a:solidFill>
                </a:endParaRPr>
              </a:p>
            </p:txBody>
          </p:sp>
          <p:grpSp>
            <p:nvGrpSpPr>
              <p:cNvPr id="103" name="Group 102"/>
              <p:cNvGrpSpPr/>
              <p:nvPr/>
            </p:nvGrpSpPr>
            <p:grpSpPr>
              <a:xfrm>
                <a:off x="5207172" y="2896235"/>
                <a:ext cx="377190" cy="377190"/>
                <a:chOff x="3778250" y="2330450"/>
                <a:chExt cx="377190" cy="377190"/>
              </a:xfrm>
            </p:grpSpPr>
            <p:sp>
              <p:nvSpPr>
                <p:cNvPr id="104" name="Oval 103"/>
                <p:cNvSpPr/>
                <p:nvPr/>
              </p:nvSpPr>
              <p:spPr>
                <a:xfrm>
                  <a:off x="3922395" y="2474595"/>
                  <a:ext cx="88900" cy="889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3859530" y="2411730"/>
                  <a:ext cx="214630" cy="214630"/>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a:off x="3778250" y="2330450"/>
                  <a:ext cx="377190" cy="377190"/>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7" name="Group 106"/>
              <p:cNvGrpSpPr/>
              <p:nvPr/>
            </p:nvGrpSpPr>
            <p:grpSpPr>
              <a:xfrm>
                <a:off x="2732405" y="4135307"/>
                <a:ext cx="377190" cy="377190"/>
                <a:chOff x="3778250" y="2330450"/>
                <a:chExt cx="377190" cy="377190"/>
              </a:xfrm>
            </p:grpSpPr>
            <p:sp>
              <p:nvSpPr>
                <p:cNvPr id="108" name="Oval 107"/>
                <p:cNvSpPr/>
                <p:nvPr/>
              </p:nvSpPr>
              <p:spPr>
                <a:xfrm>
                  <a:off x="3922395" y="2474595"/>
                  <a:ext cx="88900" cy="889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p:nvSpPr>
              <p:spPr>
                <a:xfrm>
                  <a:off x="3859530" y="2411730"/>
                  <a:ext cx="214630" cy="214630"/>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a:off x="3778250" y="2330450"/>
                  <a:ext cx="377190" cy="377190"/>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1" name="Group 110"/>
              <p:cNvGrpSpPr/>
              <p:nvPr/>
            </p:nvGrpSpPr>
            <p:grpSpPr>
              <a:xfrm>
                <a:off x="3718202" y="2815590"/>
                <a:ext cx="377190" cy="377190"/>
                <a:chOff x="3778250" y="2330450"/>
                <a:chExt cx="377190" cy="377190"/>
              </a:xfrm>
            </p:grpSpPr>
            <p:sp>
              <p:nvSpPr>
                <p:cNvPr id="112" name="Oval 111"/>
                <p:cNvSpPr/>
                <p:nvPr/>
              </p:nvSpPr>
              <p:spPr>
                <a:xfrm>
                  <a:off x="3922395" y="2474595"/>
                  <a:ext cx="88900" cy="889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3859530" y="2411730"/>
                  <a:ext cx="214630" cy="214630"/>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3778250" y="2330450"/>
                  <a:ext cx="377190" cy="377190"/>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8" name="Group 27"/>
            <p:cNvGrpSpPr/>
            <p:nvPr/>
          </p:nvGrpSpPr>
          <p:grpSpPr>
            <a:xfrm>
              <a:off x="4019299" y="4251512"/>
              <a:ext cx="1110337" cy="1552388"/>
              <a:chOff x="4019299" y="4251512"/>
              <a:chExt cx="1110337" cy="1552388"/>
            </a:xfrm>
          </p:grpSpPr>
          <p:sp>
            <p:nvSpPr>
              <p:cNvPr id="27" name="Freeform 26"/>
              <p:cNvSpPr/>
              <p:nvPr/>
            </p:nvSpPr>
            <p:spPr>
              <a:xfrm>
                <a:off x="4019299" y="4429105"/>
                <a:ext cx="1009901" cy="1374795"/>
              </a:xfrm>
              <a:custGeom>
                <a:avLst/>
                <a:gdLst>
                  <a:gd name="connsiteX0" fmla="*/ 6601 w 1009901"/>
                  <a:gd name="connsiteY0" fmla="*/ 1374795 h 1374795"/>
                  <a:gd name="connsiteX1" fmla="*/ 6601 w 1009901"/>
                  <a:gd name="connsiteY1" fmla="*/ 1374795 h 1374795"/>
                  <a:gd name="connsiteX2" fmla="*/ 44701 w 1009901"/>
                  <a:gd name="connsiteY2" fmla="*/ 1273195 h 1374795"/>
                  <a:gd name="connsiteX3" fmla="*/ 57401 w 1009901"/>
                  <a:gd name="connsiteY3" fmla="*/ 1235095 h 1374795"/>
                  <a:gd name="connsiteX4" fmla="*/ 82801 w 1009901"/>
                  <a:gd name="connsiteY4" fmla="*/ 1196995 h 1374795"/>
                  <a:gd name="connsiteX5" fmla="*/ 95501 w 1009901"/>
                  <a:gd name="connsiteY5" fmla="*/ 1158895 h 1374795"/>
                  <a:gd name="connsiteX6" fmla="*/ 133601 w 1009901"/>
                  <a:gd name="connsiteY6" fmla="*/ 1146195 h 1374795"/>
                  <a:gd name="connsiteX7" fmla="*/ 184401 w 1009901"/>
                  <a:gd name="connsiteY7" fmla="*/ 1057295 h 1374795"/>
                  <a:gd name="connsiteX8" fmla="*/ 260601 w 1009901"/>
                  <a:gd name="connsiteY8" fmla="*/ 1006495 h 1374795"/>
                  <a:gd name="connsiteX9" fmla="*/ 311401 w 1009901"/>
                  <a:gd name="connsiteY9" fmla="*/ 955695 h 1374795"/>
                  <a:gd name="connsiteX10" fmla="*/ 336801 w 1009901"/>
                  <a:gd name="connsiteY10" fmla="*/ 917595 h 1374795"/>
                  <a:gd name="connsiteX11" fmla="*/ 413001 w 1009901"/>
                  <a:gd name="connsiteY11" fmla="*/ 866795 h 1374795"/>
                  <a:gd name="connsiteX12" fmla="*/ 489201 w 1009901"/>
                  <a:gd name="connsiteY12" fmla="*/ 815995 h 1374795"/>
                  <a:gd name="connsiteX13" fmla="*/ 527301 w 1009901"/>
                  <a:gd name="connsiteY13" fmla="*/ 790595 h 1374795"/>
                  <a:gd name="connsiteX14" fmla="*/ 565401 w 1009901"/>
                  <a:gd name="connsiteY14" fmla="*/ 777895 h 1374795"/>
                  <a:gd name="connsiteX15" fmla="*/ 603501 w 1009901"/>
                  <a:gd name="connsiteY15" fmla="*/ 752495 h 1374795"/>
                  <a:gd name="connsiteX16" fmla="*/ 654301 w 1009901"/>
                  <a:gd name="connsiteY16" fmla="*/ 739795 h 1374795"/>
                  <a:gd name="connsiteX17" fmla="*/ 705101 w 1009901"/>
                  <a:gd name="connsiteY17" fmla="*/ 714395 h 1374795"/>
                  <a:gd name="connsiteX18" fmla="*/ 730501 w 1009901"/>
                  <a:gd name="connsiteY18" fmla="*/ 676295 h 1374795"/>
                  <a:gd name="connsiteX19" fmla="*/ 819401 w 1009901"/>
                  <a:gd name="connsiteY19" fmla="*/ 638195 h 1374795"/>
                  <a:gd name="connsiteX20" fmla="*/ 844801 w 1009901"/>
                  <a:gd name="connsiteY20" fmla="*/ 600095 h 1374795"/>
                  <a:gd name="connsiteX21" fmla="*/ 921001 w 1009901"/>
                  <a:gd name="connsiteY21" fmla="*/ 536595 h 1374795"/>
                  <a:gd name="connsiteX22" fmla="*/ 946401 w 1009901"/>
                  <a:gd name="connsiteY22" fmla="*/ 434995 h 1374795"/>
                  <a:gd name="connsiteX23" fmla="*/ 997201 w 1009901"/>
                  <a:gd name="connsiteY23" fmla="*/ 257195 h 1374795"/>
                  <a:gd name="connsiteX24" fmla="*/ 1009901 w 1009901"/>
                  <a:gd name="connsiteY24" fmla="*/ 155595 h 1374795"/>
                  <a:gd name="connsiteX25" fmla="*/ 997201 w 1009901"/>
                  <a:gd name="connsiteY25" fmla="*/ 3195 h 1374795"/>
                  <a:gd name="connsiteX26" fmla="*/ 971801 w 1009901"/>
                  <a:gd name="connsiteY26" fmla="*/ 41295 h 1374795"/>
                  <a:gd name="connsiteX27" fmla="*/ 946401 w 1009901"/>
                  <a:gd name="connsiteY27" fmla="*/ 117495 h 1374795"/>
                  <a:gd name="connsiteX28" fmla="*/ 921001 w 1009901"/>
                  <a:gd name="connsiteY28" fmla="*/ 155595 h 1374795"/>
                  <a:gd name="connsiteX29" fmla="*/ 895601 w 1009901"/>
                  <a:gd name="connsiteY29" fmla="*/ 269895 h 1374795"/>
                  <a:gd name="connsiteX30" fmla="*/ 882901 w 1009901"/>
                  <a:gd name="connsiteY30" fmla="*/ 358795 h 1374795"/>
                  <a:gd name="connsiteX31" fmla="*/ 870201 w 1009901"/>
                  <a:gd name="connsiteY31" fmla="*/ 409595 h 1374795"/>
                  <a:gd name="connsiteX32" fmla="*/ 832101 w 1009901"/>
                  <a:gd name="connsiteY32" fmla="*/ 612795 h 1374795"/>
                  <a:gd name="connsiteX33" fmla="*/ 806701 w 1009901"/>
                  <a:gd name="connsiteY33" fmla="*/ 650895 h 1374795"/>
                  <a:gd name="connsiteX34" fmla="*/ 794001 w 1009901"/>
                  <a:gd name="connsiteY34" fmla="*/ 688995 h 1374795"/>
                  <a:gd name="connsiteX35" fmla="*/ 717801 w 1009901"/>
                  <a:gd name="connsiteY35" fmla="*/ 727095 h 1374795"/>
                  <a:gd name="connsiteX36" fmla="*/ 628901 w 1009901"/>
                  <a:gd name="connsiteY36" fmla="*/ 765195 h 1374795"/>
                  <a:gd name="connsiteX37" fmla="*/ 552701 w 1009901"/>
                  <a:gd name="connsiteY37" fmla="*/ 828695 h 1374795"/>
                  <a:gd name="connsiteX38" fmla="*/ 463801 w 1009901"/>
                  <a:gd name="connsiteY38" fmla="*/ 854095 h 1374795"/>
                  <a:gd name="connsiteX39" fmla="*/ 374901 w 1009901"/>
                  <a:gd name="connsiteY39" fmla="*/ 892195 h 1374795"/>
                  <a:gd name="connsiteX40" fmla="*/ 336801 w 1009901"/>
                  <a:gd name="connsiteY40" fmla="*/ 917595 h 1374795"/>
                  <a:gd name="connsiteX41" fmla="*/ 298701 w 1009901"/>
                  <a:gd name="connsiteY41" fmla="*/ 930295 h 1374795"/>
                  <a:gd name="connsiteX42" fmla="*/ 273301 w 1009901"/>
                  <a:gd name="connsiteY42" fmla="*/ 968395 h 1374795"/>
                  <a:gd name="connsiteX43" fmla="*/ 197101 w 1009901"/>
                  <a:gd name="connsiteY43" fmla="*/ 1031895 h 1374795"/>
                  <a:gd name="connsiteX44" fmla="*/ 133601 w 1009901"/>
                  <a:gd name="connsiteY44" fmla="*/ 1108095 h 1374795"/>
                  <a:gd name="connsiteX45" fmla="*/ 120901 w 1009901"/>
                  <a:gd name="connsiteY45" fmla="*/ 1146195 h 1374795"/>
                  <a:gd name="connsiteX46" fmla="*/ 57401 w 1009901"/>
                  <a:gd name="connsiteY46" fmla="*/ 1222395 h 1374795"/>
                  <a:gd name="connsiteX47" fmla="*/ 44701 w 1009901"/>
                  <a:gd name="connsiteY47" fmla="*/ 1260495 h 1374795"/>
                  <a:gd name="connsiteX48" fmla="*/ 19301 w 1009901"/>
                  <a:gd name="connsiteY48" fmla="*/ 1298595 h 1374795"/>
                  <a:gd name="connsiteX49" fmla="*/ 6601 w 1009901"/>
                  <a:gd name="connsiteY49" fmla="*/ 1374795 h 137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09901" h="1374795">
                    <a:moveTo>
                      <a:pt x="6601" y="1374795"/>
                    </a:moveTo>
                    <a:lnTo>
                      <a:pt x="6601" y="1374795"/>
                    </a:lnTo>
                    <a:cubicBezTo>
                      <a:pt x="19301" y="1340928"/>
                      <a:pt x="32340" y="1307187"/>
                      <a:pt x="44701" y="1273195"/>
                    </a:cubicBezTo>
                    <a:cubicBezTo>
                      <a:pt x="49276" y="1260614"/>
                      <a:pt x="51414" y="1247069"/>
                      <a:pt x="57401" y="1235095"/>
                    </a:cubicBezTo>
                    <a:cubicBezTo>
                      <a:pt x="64227" y="1221443"/>
                      <a:pt x="75975" y="1210647"/>
                      <a:pt x="82801" y="1196995"/>
                    </a:cubicBezTo>
                    <a:cubicBezTo>
                      <a:pt x="88788" y="1185021"/>
                      <a:pt x="86035" y="1168361"/>
                      <a:pt x="95501" y="1158895"/>
                    </a:cubicBezTo>
                    <a:cubicBezTo>
                      <a:pt x="104967" y="1149429"/>
                      <a:pt x="120901" y="1150428"/>
                      <a:pt x="133601" y="1146195"/>
                    </a:cubicBezTo>
                    <a:cubicBezTo>
                      <a:pt x="141088" y="1131221"/>
                      <a:pt x="168445" y="1071257"/>
                      <a:pt x="184401" y="1057295"/>
                    </a:cubicBezTo>
                    <a:cubicBezTo>
                      <a:pt x="207375" y="1037193"/>
                      <a:pt x="260601" y="1006495"/>
                      <a:pt x="260601" y="1006495"/>
                    </a:cubicBezTo>
                    <a:cubicBezTo>
                      <a:pt x="288310" y="923368"/>
                      <a:pt x="249825" y="1004956"/>
                      <a:pt x="311401" y="955695"/>
                    </a:cubicBezTo>
                    <a:cubicBezTo>
                      <a:pt x="323320" y="946160"/>
                      <a:pt x="325314" y="927646"/>
                      <a:pt x="336801" y="917595"/>
                    </a:cubicBezTo>
                    <a:cubicBezTo>
                      <a:pt x="359775" y="897493"/>
                      <a:pt x="413001" y="866795"/>
                      <a:pt x="413001" y="866795"/>
                    </a:cubicBezTo>
                    <a:cubicBezTo>
                      <a:pt x="457645" y="799829"/>
                      <a:pt x="412659" y="848799"/>
                      <a:pt x="489201" y="815995"/>
                    </a:cubicBezTo>
                    <a:cubicBezTo>
                      <a:pt x="503230" y="809982"/>
                      <a:pt x="513649" y="797421"/>
                      <a:pt x="527301" y="790595"/>
                    </a:cubicBezTo>
                    <a:cubicBezTo>
                      <a:pt x="539275" y="784608"/>
                      <a:pt x="553427" y="783882"/>
                      <a:pt x="565401" y="777895"/>
                    </a:cubicBezTo>
                    <a:cubicBezTo>
                      <a:pt x="579053" y="771069"/>
                      <a:pt x="589472" y="758508"/>
                      <a:pt x="603501" y="752495"/>
                    </a:cubicBezTo>
                    <a:cubicBezTo>
                      <a:pt x="619544" y="745619"/>
                      <a:pt x="637958" y="745924"/>
                      <a:pt x="654301" y="739795"/>
                    </a:cubicBezTo>
                    <a:cubicBezTo>
                      <a:pt x="672028" y="733148"/>
                      <a:pt x="688168" y="722862"/>
                      <a:pt x="705101" y="714395"/>
                    </a:cubicBezTo>
                    <a:cubicBezTo>
                      <a:pt x="713568" y="701695"/>
                      <a:pt x="718775" y="686066"/>
                      <a:pt x="730501" y="676295"/>
                    </a:cubicBezTo>
                    <a:cubicBezTo>
                      <a:pt x="751426" y="658858"/>
                      <a:pt x="792932" y="647018"/>
                      <a:pt x="819401" y="638195"/>
                    </a:cubicBezTo>
                    <a:cubicBezTo>
                      <a:pt x="827868" y="625495"/>
                      <a:pt x="833075" y="609866"/>
                      <a:pt x="844801" y="600095"/>
                    </a:cubicBezTo>
                    <a:cubicBezTo>
                      <a:pt x="908583" y="546943"/>
                      <a:pt x="885639" y="607319"/>
                      <a:pt x="921001" y="536595"/>
                    </a:cubicBezTo>
                    <a:cubicBezTo>
                      <a:pt x="936415" y="505767"/>
                      <a:pt x="937706" y="466876"/>
                      <a:pt x="946401" y="434995"/>
                    </a:cubicBezTo>
                    <a:cubicBezTo>
                      <a:pt x="965867" y="363621"/>
                      <a:pt x="987438" y="335297"/>
                      <a:pt x="997201" y="257195"/>
                    </a:cubicBezTo>
                    <a:lnTo>
                      <a:pt x="1009901" y="155595"/>
                    </a:lnTo>
                    <a:cubicBezTo>
                      <a:pt x="1005668" y="104795"/>
                      <a:pt x="1013321" y="51555"/>
                      <a:pt x="997201" y="3195"/>
                    </a:cubicBezTo>
                    <a:cubicBezTo>
                      <a:pt x="992374" y="-11285"/>
                      <a:pt x="978000" y="27347"/>
                      <a:pt x="971801" y="41295"/>
                    </a:cubicBezTo>
                    <a:cubicBezTo>
                      <a:pt x="960927" y="65761"/>
                      <a:pt x="961253" y="95218"/>
                      <a:pt x="946401" y="117495"/>
                    </a:cubicBezTo>
                    <a:cubicBezTo>
                      <a:pt x="937934" y="130195"/>
                      <a:pt x="927827" y="141943"/>
                      <a:pt x="921001" y="155595"/>
                    </a:cubicBezTo>
                    <a:cubicBezTo>
                      <a:pt x="905651" y="186296"/>
                      <a:pt x="899937" y="241713"/>
                      <a:pt x="895601" y="269895"/>
                    </a:cubicBezTo>
                    <a:cubicBezTo>
                      <a:pt x="891049" y="299481"/>
                      <a:pt x="888256" y="329344"/>
                      <a:pt x="882901" y="358795"/>
                    </a:cubicBezTo>
                    <a:cubicBezTo>
                      <a:pt x="879779" y="375968"/>
                      <a:pt x="873624" y="392479"/>
                      <a:pt x="870201" y="409595"/>
                    </a:cubicBezTo>
                    <a:cubicBezTo>
                      <a:pt x="856686" y="477170"/>
                      <a:pt x="870327" y="555455"/>
                      <a:pt x="832101" y="612795"/>
                    </a:cubicBezTo>
                    <a:cubicBezTo>
                      <a:pt x="823634" y="625495"/>
                      <a:pt x="813527" y="637243"/>
                      <a:pt x="806701" y="650895"/>
                    </a:cubicBezTo>
                    <a:cubicBezTo>
                      <a:pt x="800714" y="662869"/>
                      <a:pt x="802364" y="678542"/>
                      <a:pt x="794001" y="688995"/>
                    </a:cubicBezTo>
                    <a:cubicBezTo>
                      <a:pt x="772778" y="715524"/>
                      <a:pt x="745810" y="715091"/>
                      <a:pt x="717801" y="727095"/>
                    </a:cubicBezTo>
                    <a:cubicBezTo>
                      <a:pt x="607947" y="774175"/>
                      <a:pt x="718252" y="735411"/>
                      <a:pt x="628901" y="765195"/>
                    </a:cubicBezTo>
                    <a:cubicBezTo>
                      <a:pt x="600814" y="793282"/>
                      <a:pt x="588064" y="811014"/>
                      <a:pt x="552701" y="828695"/>
                    </a:cubicBezTo>
                    <a:cubicBezTo>
                      <a:pt x="534481" y="837805"/>
                      <a:pt x="480077" y="850026"/>
                      <a:pt x="463801" y="854095"/>
                    </a:cubicBezTo>
                    <a:cubicBezTo>
                      <a:pt x="368149" y="917863"/>
                      <a:pt x="489715" y="842989"/>
                      <a:pt x="374901" y="892195"/>
                    </a:cubicBezTo>
                    <a:cubicBezTo>
                      <a:pt x="360872" y="898208"/>
                      <a:pt x="350453" y="910769"/>
                      <a:pt x="336801" y="917595"/>
                    </a:cubicBezTo>
                    <a:cubicBezTo>
                      <a:pt x="324827" y="923582"/>
                      <a:pt x="311401" y="926062"/>
                      <a:pt x="298701" y="930295"/>
                    </a:cubicBezTo>
                    <a:cubicBezTo>
                      <a:pt x="290234" y="942995"/>
                      <a:pt x="284094" y="957602"/>
                      <a:pt x="273301" y="968395"/>
                    </a:cubicBezTo>
                    <a:cubicBezTo>
                      <a:pt x="173401" y="1068295"/>
                      <a:pt x="301129" y="907061"/>
                      <a:pt x="197101" y="1031895"/>
                    </a:cubicBezTo>
                    <a:cubicBezTo>
                      <a:pt x="108694" y="1137983"/>
                      <a:pt x="244911" y="996785"/>
                      <a:pt x="133601" y="1108095"/>
                    </a:cubicBezTo>
                    <a:cubicBezTo>
                      <a:pt x="129368" y="1120795"/>
                      <a:pt x="126888" y="1134221"/>
                      <a:pt x="120901" y="1146195"/>
                    </a:cubicBezTo>
                    <a:cubicBezTo>
                      <a:pt x="103220" y="1181558"/>
                      <a:pt x="85488" y="1194308"/>
                      <a:pt x="57401" y="1222395"/>
                    </a:cubicBezTo>
                    <a:cubicBezTo>
                      <a:pt x="53168" y="1235095"/>
                      <a:pt x="50688" y="1248521"/>
                      <a:pt x="44701" y="1260495"/>
                    </a:cubicBezTo>
                    <a:cubicBezTo>
                      <a:pt x="37875" y="1274147"/>
                      <a:pt x="25500" y="1284647"/>
                      <a:pt x="19301" y="1298595"/>
                    </a:cubicBezTo>
                    <a:cubicBezTo>
                      <a:pt x="-16351" y="1378811"/>
                      <a:pt x="8718" y="1362095"/>
                      <a:pt x="6601" y="1374795"/>
                    </a:cubicBezTo>
                    <a:close/>
                  </a:path>
                </a:pathLst>
              </a:custGeom>
              <a:noFill/>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tx1"/>
                  </a:solidFill>
                </a:endParaRPr>
              </a:p>
            </p:txBody>
          </p:sp>
          <p:grpSp>
            <p:nvGrpSpPr>
              <p:cNvPr id="115" name="Group 114"/>
              <p:cNvGrpSpPr/>
              <p:nvPr/>
            </p:nvGrpSpPr>
            <p:grpSpPr>
              <a:xfrm>
                <a:off x="4752446" y="4251512"/>
                <a:ext cx="377190" cy="377190"/>
                <a:chOff x="3778250" y="2330450"/>
                <a:chExt cx="377190" cy="377190"/>
              </a:xfrm>
            </p:grpSpPr>
            <p:sp>
              <p:nvSpPr>
                <p:cNvPr id="116" name="Oval 115"/>
                <p:cNvSpPr/>
                <p:nvPr/>
              </p:nvSpPr>
              <p:spPr>
                <a:xfrm>
                  <a:off x="3922395" y="2474595"/>
                  <a:ext cx="88900" cy="889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Oval 116"/>
                <p:cNvSpPr/>
                <p:nvPr/>
              </p:nvSpPr>
              <p:spPr>
                <a:xfrm>
                  <a:off x="3859530" y="2411730"/>
                  <a:ext cx="214630" cy="214630"/>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p:cNvSpPr/>
                <p:nvPr/>
              </p:nvSpPr>
              <p:spPr>
                <a:xfrm>
                  <a:off x="3778250" y="2330450"/>
                  <a:ext cx="377190" cy="377190"/>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sp>
        <p:nvSpPr>
          <p:cNvPr id="54" name="Rectangle 53"/>
          <p:cNvSpPr/>
          <p:nvPr/>
        </p:nvSpPr>
        <p:spPr>
          <a:xfrm>
            <a:off x="6972115" y="4216587"/>
            <a:ext cx="2027952" cy="26425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285750" indent="-285750">
              <a:spcAft>
                <a:spcPts val="600"/>
              </a:spcAft>
              <a:buFont typeface="Arial"/>
              <a:buChar char="•"/>
            </a:pPr>
            <a:r>
              <a:rPr lang="en-US" sz="1400" dirty="0"/>
              <a:t>Mitigate theft, vandalism, </a:t>
            </a:r>
            <a:r>
              <a:rPr lang="en-US" sz="1400" dirty="0" smtClean="0"/>
              <a:t>injury</a:t>
            </a:r>
          </a:p>
          <a:p>
            <a:pPr marL="285750" indent="-285750">
              <a:spcAft>
                <a:spcPts val="600"/>
              </a:spcAft>
              <a:buFont typeface="Arial"/>
              <a:buChar char="•"/>
            </a:pPr>
            <a:r>
              <a:rPr lang="en-US" sz="1400" dirty="0"/>
              <a:t>Mitigate “inside jobs</a:t>
            </a:r>
            <a:r>
              <a:rPr lang="en-US" sz="1400" dirty="0" smtClean="0"/>
              <a:t>”</a:t>
            </a:r>
            <a:endParaRPr lang="en-US" sz="1400" dirty="0"/>
          </a:p>
          <a:p>
            <a:pPr marL="285750" indent="-285750">
              <a:spcAft>
                <a:spcPts val="600"/>
              </a:spcAft>
              <a:buFont typeface="Arial"/>
              <a:buChar char="•"/>
            </a:pPr>
            <a:r>
              <a:rPr lang="en-US" sz="1400" dirty="0" smtClean="0"/>
              <a:t>Improved LEO relationships</a:t>
            </a:r>
          </a:p>
          <a:p>
            <a:pPr marL="285750" indent="-285750">
              <a:spcAft>
                <a:spcPts val="600"/>
              </a:spcAft>
              <a:buFont typeface="Arial"/>
              <a:buChar char="•"/>
            </a:pPr>
            <a:r>
              <a:rPr lang="en-US" sz="1400" dirty="0" smtClean="0"/>
              <a:t>Economizes spending</a:t>
            </a:r>
          </a:p>
          <a:p>
            <a:pPr marL="285750" indent="-285750">
              <a:spcAft>
                <a:spcPts val="600"/>
              </a:spcAft>
              <a:buFont typeface="Arial"/>
              <a:buChar char="•"/>
            </a:pPr>
            <a:r>
              <a:rPr lang="en-US" sz="1400" dirty="0" smtClean="0"/>
              <a:t>Improved </a:t>
            </a:r>
            <a:r>
              <a:rPr lang="en-US" sz="1400" dirty="0"/>
              <a:t>c</a:t>
            </a:r>
            <a:r>
              <a:rPr lang="en-US" sz="1400" dirty="0" smtClean="0"/>
              <a:t>ompliance reporting – SSRG daisy-chain theft deterrence</a:t>
            </a:r>
          </a:p>
        </p:txBody>
      </p:sp>
      <p:sp>
        <p:nvSpPr>
          <p:cNvPr id="56" name="Right Arrow 55"/>
          <p:cNvSpPr/>
          <p:nvPr/>
        </p:nvSpPr>
        <p:spPr>
          <a:xfrm>
            <a:off x="6567765" y="5611813"/>
            <a:ext cx="555731" cy="876300"/>
          </a:xfrm>
          <a:prstGeom prst="rightArrow">
            <a:avLst/>
          </a:prstGeom>
          <a:solidFill>
            <a:schemeClr val="bg1">
              <a:lumMod val="85000"/>
              <a:alpha val="8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4622125" y="5291667"/>
            <a:ext cx="1945640" cy="15536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285750" indent="-285750">
              <a:spcAft>
                <a:spcPts val="600"/>
              </a:spcAft>
              <a:buFont typeface="Arial"/>
              <a:buChar char="•"/>
            </a:pPr>
            <a:r>
              <a:rPr lang="en-US" sz="1400" dirty="0"/>
              <a:t>Optimize inspection or security patrols</a:t>
            </a:r>
          </a:p>
          <a:p>
            <a:pPr marL="285750" indent="-285750">
              <a:spcAft>
                <a:spcPts val="600"/>
              </a:spcAft>
              <a:buFont typeface="Arial"/>
              <a:buChar char="•"/>
            </a:pPr>
            <a:r>
              <a:rPr lang="en-US" sz="1400" dirty="0" smtClean="0"/>
              <a:t>Increase cameras </a:t>
            </a:r>
          </a:p>
          <a:p>
            <a:pPr marL="285750" indent="-285750">
              <a:spcAft>
                <a:spcPts val="600"/>
              </a:spcAft>
              <a:buFont typeface="Arial"/>
              <a:buChar char="•"/>
            </a:pPr>
            <a:r>
              <a:rPr lang="en-US" sz="1400" dirty="0" smtClean="0"/>
              <a:t>Use active deterrence devices</a:t>
            </a:r>
          </a:p>
        </p:txBody>
      </p:sp>
      <p:sp>
        <p:nvSpPr>
          <p:cNvPr id="18" name="Right Arrow 17"/>
          <p:cNvSpPr/>
          <p:nvPr/>
        </p:nvSpPr>
        <p:spPr>
          <a:xfrm>
            <a:off x="4169514" y="5611813"/>
            <a:ext cx="555731" cy="876300"/>
          </a:xfrm>
          <a:prstGeom prst="rightArrow">
            <a:avLst/>
          </a:prstGeom>
          <a:solidFill>
            <a:schemeClr val="bg1">
              <a:lumMod val="85000"/>
              <a:alpha val="8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272135" y="5291667"/>
            <a:ext cx="1945640" cy="15536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Challenge: not all traffic is “threatening” </a:t>
            </a:r>
          </a:p>
          <a:p>
            <a:pPr algn="ctr"/>
            <a:endParaRPr lang="en-US" sz="1400" dirty="0"/>
          </a:p>
          <a:p>
            <a:pPr algn="ctr"/>
            <a:r>
              <a:rPr lang="en-US" sz="1400" dirty="0" smtClean="0"/>
              <a:t>POL: Monitor out-of-band traffic, times, frequency, loitering</a:t>
            </a:r>
          </a:p>
        </p:txBody>
      </p:sp>
      <p:sp>
        <p:nvSpPr>
          <p:cNvPr id="30" name="TextBox 29"/>
          <p:cNvSpPr txBox="1"/>
          <p:nvPr/>
        </p:nvSpPr>
        <p:spPr>
          <a:xfrm>
            <a:off x="0" y="1274847"/>
            <a:ext cx="2082800" cy="3247042"/>
          </a:xfrm>
          <a:prstGeom prst="rect">
            <a:avLst/>
          </a:prstGeom>
          <a:noFill/>
        </p:spPr>
        <p:txBody>
          <a:bodyPr wrap="square" rtlCol="0">
            <a:spAutoFit/>
          </a:bodyPr>
          <a:lstStyle/>
          <a:p>
            <a:pPr lvl="0">
              <a:lnSpc>
                <a:spcPct val="110000"/>
              </a:lnSpc>
            </a:pPr>
            <a:r>
              <a:rPr lang="en-US" sz="1000" dirty="0">
                <a:solidFill>
                  <a:srgbClr val="FFFFFF"/>
                </a:solidFill>
                <a:latin typeface="Century Gothic"/>
                <a:cs typeface="Century Gothic"/>
              </a:rPr>
              <a:t>Activities - Seasons</a:t>
            </a:r>
          </a:p>
          <a:p>
            <a:pPr marL="285750" lvl="0" indent="-285750">
              <a:lnSpc>
                <a:spcPct val="110000"/>
              </a:lnSpc>
              <a:buFont typeface="Arial"/>
              <a:buChar char="•"/>
            </a:pPr>
            <a:r>
              <a:rPr lang="en-US" sz="1000" dirty="0" smtClean="0">
                <a:solidFill>
                  <a:srgbClr val="FFFFFF"/>
                </a:solidFill>
                <a:latin typeface="Century Gothic"/>
                <a:cs typeface="Century Gothic"/>
              </a:rPr>
              <a:t>Hiking</a:t>
            </a:r>
            <a:r>
              <a:rPr lang="en-US" sz="1000" dirty="0">
                <a:solidFill>
                  <a:srgbClr val="FFFFFF"/>
                </a:solidFill>
                <a:latin typeface="Century Gothic"/>
                <a:cs typeface="Century Gothic"/>
              </a:rPr>
              <a:t> </a:t>
            </a:r>
            <a:r>
              <a:rPr lang="en-US" sz="1000" dirty="0" smtClean="0">
                <a:solidFill>
                  <a:srgbClr val="FFFFFF"/>
                </a:solidFill>
                <a:latin typeface="Century Gothic"/>
                <a:cs typeface="Century Gothic"/>
              </a:rPr>
              <a:t>/ ATV / mountain biking</a:t>
            </a:r>
            <a:endParaRPr lang="en-US" sz="1000" dirty="0">
              <a:solidFill>
                <a:srgbClr val="FFFFFF"/>
              </a:solidFill>
              <a:latin typeface="Century Gothic"/>
              <a:cs typeface="Century Gothic"/>
            </a:endParaRPr>
          </a:p>
          <a:p>
            <a:pPr marL="285750" lvl="0" indent="-285750">
              <a:lnSpc>
                <a:spcPct val="110000"/>
              </a:lnSpc>
              <a:buFont typeface="Arial"/>
              <a:buChar char="•"/>
            </a:pPr>
            <a:r>
              <a:rPr lang="en-US" sz="1000" dirty="0" smtClean="0">
                <a:solidFill>
                  <a:srgbClr val="FFFFFF"/>
                </a:solidFill>
                <a:latin typeface="Century Gothic"/>
                <a:cs typeface="Century Gothic"/>
              </a:rPr>
              <a:t>Human / Drug trafficking</a:t>
            </a:r>
            <a:endParaRPr lang="en-US" sz="1000" dirty="0">
              <a:solidFill>
                <a:srgbClr val="FFFFFF"/>
              </a:solidFill>
              <a:latin typeface="Century Gothic"/>
              <a:cs typeface="Century Gothic"/>
            </a:endParaRPr>
          </a:p>
          <a:p>
            <a:pPr marL="285750" lvl="0" indent="-285750">
              <a:lnSpc>
                <a:spcPct val="110000"/>
              </a:lnSpc>
              <a:buFont typeface="Arial"/>
              <a:buChar char="•"/>
            </a:pPr>
            <a:r>
              <a:rPr lang="en-US" sz="1000" dirty="0">
                <a:solidFill>
                  <a:srgbClr val="FFFFFF"/>
                </a:solidFill>
                <a:latin typeface="Century Gothic"/>
                <a:cs typeface="Century Gothic"/>
              </a:rPr>
              <a:t>Entertainment</a:t>
            </a:r>
          </a:p>
          <a:p>
            <a:pPr marL="285750" lvl="0" indent="-285750">
              <a:lnSpc>
                <a:spcPct val="110000"/>
              </a:lnSpc>
              <a:buFont typeface="Arial"/>
              <a:buChar char="•"/>
            </a:pPr>
            <a:endParaRPr lang="en-US" sz="1000" dirty="0">
              <a:solidFill>
                <a:srgbClr val="FFFFFF"/>
              </a:solidFill>
              <a:latin typeface="Century Gothic"/>
              <a:cs typeface="Century Gothic"/>
            </a:endParaRPr>
          </a:p>
          <a:p>
            <a:pPr lvl="0">
              <a:lnSpc>
                <a:spcPct val="110000"/>
              </a:lnSpc>
            </a:pPr>
            <a:r>
              <a:rPr lang="en-US" sz="1000" dirty="0">
                <a:solidFill>
                  <a:srgbClr val="FFFFFF"/>
                </a:solidFill>
                <a:latin typeface="Century Gothic"/>
                <a:cs typeface="Century Gothic"/>
              </a:rPr>
              <a:t>Current Events</a:t>
            </a:r>
          </a:p>
          <a:p>
            <a:pPr marL="285750" indent="-285750">
              <a:lnSpc>
                <a:spcPct val="110000"/>
              </a:lnSpc>
              <a:buFont typeface="Arial"/>
              <a:buChar char="•"/>
            </a:pPr>
            <a:r>
              <a:rPr lang="en-US" sz="1000" dirty="0">
                <a:solidFill>
                  <a:srgbClr val="FFFFFF"/>
                </a:solidFill>
                <a:latin typeface="Century Gothic"/>
                <a:cs typeface="Century Gothic"/>
              </a:rPr>
              <a:t>Price of </a:t>
            </a:r>
            <a:r>
              <a:rPr lang="en-US" sz="1000" dirty="0" smtClean="0">
                <a:solidFill>
                  <a:srgbClr val="FFFFFF"/>
                </a:solidFill>
                <a:latin typeface="Century Gothic"/>
                <a:cs typeface="Century Gothic"/>
              </a:rPr>
              <a:t>copper</a:t>
            </a:r>
            <a:endParaRPr lang="en-US" sz="1000" dirty="0">
              <a:solidFill>
                <a:srgbClr val="FFFFFF"/>
              </a:solidFill>
              <a:latin typeface="Century Gothic"/>
              <a:cs typeface="Century Gothic"/>
            </a:endParaRPr>
          </a:p>
          <a:p>
            <a:pPr marL="285750" lvl="0" indent="-285750">
              <a:lnSpc>
                <a:spcPct val="110000"/>
              </a:lnSpc>
              <a:buFont typeface="Arial"/>
              <a:buChar char="•"/>
            </a:pPr>
            <a:r>
              <a:rPr lang="en-US" sz="1000" dirty="0" smtClean="0">
                <a:solidFill>
                  <a:srgbClr val="FFFFFF"/>
                </a:solidFill>
                <a:latin typeface="Century Gothic"/>
                <a:cs typeface="Century Gothic"/>
              </a:rPr>
              <a:t>Environmental </a:t>
            </a:r>
            <a:r>
              <a:rPr lang="en-US" sz="1000" dirty="0">
                <a:solidFill>
                  <a:srgbClr val="FFFFFF"/>
                </a:solidFill>
                <a:latin typeface="Century Gothic"/>
                <a:cs typeface="Century Gothic"/>
              </a:rPr>
              <a:t>p</a:t>
            </a:r>
            <a:r>
              <a:rPr lang="en-US" sz="1000" dirty="0" smtClean="0">
                <a:solidFill>
                  <a:srgbClr val="FFFFFF"/>
                </a:solidFill>
                <a:latin typeface="Century Gothic"/>
                <a:cs typeface="Century Gothic"/>
              </a:rPr>
              <a:t>rotests</a:t>
            </a:r>
            <a:endParaRPr lang="en-US" sz="1000" dirty="0">
              <a:solidFill>
                <a:srgbClr val="FFFFFF"/>
              </a:solidFill>
              <a:latin typeface="Century Gothic"/>
              <a:cs typeface="Century Gothic"/>
            </a:endParaRPr>
          </a:p>
          <a:p>
            <a:pPr marL="285750" lvl="0" indent="-285750">
              <a:lnSpc>
                <a:spcPct val="110000"/>
              </a:lnSpc>
              <a:buFont typeface="Arial"/>
              <a:buChar char="•"/>
            </a:pPr>
            <a:r>
              <a:rPr lang="en-US" sz="1000" dirty="0" smtClean="0">
                <a:solidFill>
                  <a:srgbClr val="FFFFFF"/>
                </a:solidFill>
                <a:latin typeface="Century Gothic"/>
                <a:cs typeface="Century Gothic"/>
              </a:rPr>
              <a:t>Social Media – threat </a:t>
            </a:r>
            <a:r>
              <a:rPr lang="en-US" sz="1000" dirty="0">
                <a:solidFill>
                  <a:srgbClr val="FFFFFF"/>
                </a:solidFill>
                <a:latin typeface="Century Gothic"/>
                <a:cs typeface="Century Gothic"/>
              </a:rPr>
              <a:t>m</a:t>
            </a:r>
            <a:r>
              <a:rPr lang="en-US" sz="1000" dirty="0" smtClean="0">
                <a:solidFill>
                  <a:srgbClr val="FFFFFF"/>
                </a:solidFill>
                <a:latin typeface="Century Gothic"/>
                <a:cs typeface="Century Gothic"/>
              </a:rPr>
              <a:t>onitoring</a:t>
            </a:r>
            <a:endParaRPr lang="en-US" sz="1000" dirty="0">
              <a:solidFill>
                <a:srgbClr val="FFFFFF"/>
              </a:solidFill>
              <a:latin typeface="Century Gothic"/>
              <a:cs typeface="Century Gothic"/>
            </a:endParaRPr>
          </a:p>
          <a:p>
            <a:pPr marL="285750" lvl="0" indent="-285750">
              <a:lnSpc>
                <a:spcPct val="110000"/>
              </a:lnSpc>
              <a:buFont typeface="Arial"/>
              <a:buChar char="•"/>
            </a:pPr>
            <a:endParaRPr lang="en-US" sz="1000" dirty="0">
              <a:solidFill>
                <a:srgbClr val="FFFFFF"/>
              </a:solidFill>
              <a:latin typeface="Century Gothic"/>
              <a:cs typeface="Century Gothic"/>
            </a:endParaRPr>
          </a:p>
          <a:p>
            <a:pPr lvl="0">
              <a:lnSpc>
                <a:spcPct val="110000"/>
              </a:lnSpc>
            </a:pPr>
            <a:r>
              <a:rPr lang="en-US" sz="1000" dirty="0" smtClean="0">
                <a:solidFill>
                  <a:srgbClr val="FFFFFF"/>
                </a:solidFill>
                <a:latin typeface="Century Gothic"/>
                <a:cs typeface="Century Gothic"/>
              </a:rPr>
              <a:t>Operations</a:t>
            </a:r>
            <a:endParaRPr lang="en-US" sz="1000" dirty="0">
              <a:solidFill>
                <a:srgbClr val="FFFFFF"/>
              </a:solidFill>
              <a:latin typeface="Century Gothic"/>
              <a:cs typeface="Century Gothic"/>
            </a:endParaRPr>
          </a:p>
          <a:p>
            <a:pPr marL="285750" lvl="0" indent="-285750">
              <a:lnSpc>
                <a:spcPct val="110000"/>
              </a:lnSpc>
              <a:buFont typeface="Arial"/>
              <a:buChar char="•"/>
            </a:pPr>
            <a:r>
              <a:rPr lang="en-US" sz="1000" dirty="0" smtClean="0">
                <a:solidFill>
                  <a:srgbClr val="FFFFFF"/>
                </a:solidFill>
                <a:latin typeface="Century Gothic"/>
                <a:cs typeface="Century Gothic"/>
              </a:rPr>
              <a:t>Scheduled inspections</a:t>
            </a:r>
          </a:p>
          <a:p>
            <a:pPr marL="285750" lvl="0" indent="-285750">
              <a:lnSpc>
                <a:spcPct val="110000"/>
              </a:lnSpc>
              <a:buFont typeface="Arial"/>
              <a:buChar char="•"/>
            </a:pPr>
            <a:r>
              <a:rPr lang="en-US" sz="1000" dirty="0" smtClean="0">
                <a:solidFill>
                  <a:srgbClr val="FFFFFF"/>
                </a:solidFill>
                <a:latin typeface="Century Gothic"/>
                <a:cs typeface="Century Gothic"/>
              </a:rPr>
              <a:t>After hours access</a:t>
            </a:r>
            <a:endParaRPr lang="en-US" sz="1000" dirty="0">
              <a:solidFill>
                <a:srgbClr val="FFFFFF"/>
              </a:solidFill>
              <a:latin typeface="Century Gothic"/>
              <a:cs typeface="Century Gothic"/>
            </a:endParaRPr>
          </a:p>
          <a:p>
            <a:pPr marL="285750" lvl="0" indent="-285750">
              <a:lnSpc>
                <a:spcPct val="110000"/>
              </a:lnSpc>
              <a:buFont typeface="Arial"/>
              <a:buChar char="•"/>
            </a:pPr>
            <a:r>
              <a:rPr lang="en-US" sz="1000" dirty="0">
                <a:solidFill>
                  <a:srgbClr val="FFFFFF"/>
                </a:solidFill>
                <a:latin typeface="Century Gothic"/>
                <a:cs typeface="Century Gothic"/>
              </a:rPr>
              <a:t>E</a:t>
            </a:r>
            <a:r>
              <a:rPr lang="en-US" sz="1000" dirty="0" smtClean="0">
                <a:solidFill>
                  <a:srgbClr val="FFFFFF"/>
                </a:solidFill>
                <a:latin typeface="Century Gothic"/>
                <a:cs typeface="Century Gothic"/>
              </a:rPr>
              <a:t>quipment </a:t>
            </a:r>
            <a:r>
              <a:rPr lang="en-US" sz="1000" dirty="0">
                <a:solidFill>
                  <a:srgbClr val="FFFFFF"/>
                </a:solidFill>
                <a:latin typeface="Century Gothic"/>
                <a:cs typeface="Century Gothic"/>
              </a:rPr>
              <a:t>&amp; </a:t>
            </a:r>
            <a:r>
              <a:rPr lang="en-US" sz="1000" dirty="0" smtClean="0">
                <a:solidFill>
                  <a:srgbClr val="FFFFFF"/>
                </a:solidFill>
                <a:latin typeface="Century Gothic"/>
                <a:cs typeface="Century Gothic"/>
              </a:rPr>
              <a:t>material </a:t>
            </a:r>
            <a:r>
              <a:rPr lang="en-US" sz="1000" dirty="0">
                <a:solidFill>
                  <a:srgbClr val="FFFFFF"/>
                </a:solidFill>
                <a:latin typeface="Century Gothic"/>
                <a:cs typeface="Century Gothic"/>
              </a:rPr>
              <a:t>storage</a:t>
            </a:r>
          </a:p>
          <a:p>
            <a:endParaRPr lang="en-US" dirty="0">
              <a:solidFill>
                <a:srgbClr val="FFFFFF"/>
              </a:solidFill>
            </a:endParaRPr>
          </a:p>
        </p:txBody>
      </p:sp>
      <p:sp>
        <p:nvSpPr>
          <p:cNvPr id="31" name="TextBox 30"/>
          <p:cNvSpPr txBox="1"/>
          <p:nvPr/>
        </p:nvSpPr>
        <p:spPr>
          <a:xfrm>
            <a:off x="-23853" y="4980305"/>
            <a:ext cx="2106653" cy="1782539"/>
          </a:xfrm>
          <a:prstGeom prst="rect">
            <a:avLst/>
          </a:prstGeom>
          <a:noFill/>
        </p:spPr>
        <p:txBody>
          <a:bodyPr wrap="square" rtlCol="0">
            <a:spAutoFit/>
          </a:bodyPr>
          <a:lstStyle/>
          <a:p>
            <a:pPr lvl="0">
              <a:lnSpc>
                <a:spcPct val="110000"/>
              </a:lnSpc>
            </a:pPr>
            <a:r>
              <a:rPr lang="en-US" sz="1000" dirty="0">
                <a:solidFill>
                  <a:schemeClr val="bg1"/>
                </a:solidFill>
                <a:latin typeface="Century Gothic"/>
                <a:cs typeface="Century Gothic"/>
              </a:rPr>
              <a:t>Prior Planning</a:t>
            </a:r>
          </a:p>
          <a:p>
            <a:pPr marL="285750" lvl="0" indent="-285750">
              <a:lnSpc>
                <a:spcPct val="110000"/>
              </a:lnSpc>
              <a:buFont typeface="Arial"/>
              <a:buChar char="•"/>
            </a:pPr>
            <a:r>
              <a:rPr lang="en-US" sz="1000" dirty="0" smtClean="0">
                <a:solidFill>
                  <a:schemeClr val="bg1"/>
                </a:solidFill>
                <a:latin typeface="Century Gothic"/>
                <a:cs typeface="Century Gothic"/>
              </a:rPr>
              <a:t>Observation - probing </a:t>
            </a:r>
            <a:r>
              <a:rPr lang="en-US" sz="1000" dirty="0">
                <a:solidFill>
                  <a:schemeClr val="bg1"/>
                </a:solidFill>
                <a:latin typeface="Century Gothic"/>
                <a:cs typeface="Century Gothic"/>
              </a:rPr>
              <a:t>for </a:t>
            </a:r>
            <a:r>
              <a:rPr lang="en-US" sz="1000" dirty="0" smtClean="0">
                <a:solidFill>
                  <a:schemeClr val="bg1"/>
                </a:solidFill>
                <a:latin typeface="Century Gothic"/>
                <a:cs typeface="Century Gothic"/>
              </a:rPr>
              <a:t>reaction</a:t>
            </a:r>
            <a:endParaRPr lang="en-US" sz="1000" dirty="0">
              <a:solidFill>
                <a:schemeClr val="bg1"/>
              </a:solidFill>
              <a:latin typeface="Century Gothic"/>
              <a:cs typeface="Century Gothic"/>
            </a:endParaRPr>
          </a:p>
          <a:p>
            <a:pPr marL="285750" lvl="0" indent="-285750">
              <a:lnSpc>
                <a:spcPct val="110000"/>
              </a:lnSpc>
              <a:buFont typeface="Arial"/>
              <a:buChar char="•"/>
            </a:pPr>
            <a:r>
              <a:rPr lang="en-US" sz="1000" dirty="0">
                <a:solidFill>
                  <a:schemeClr val="bg1"/>
                </a:solidFill>
                <a:latin typeface="Century Gothic"/>
                <a:cs typeface="Century Gothic"/>
              </a:rPr>
              <a:t>Direction of i</a:t>
            </a:r>
            <a:r>
              <a:rPr lang="en-US" sz="1000" dirty="0" smtClean="0">
                <a:solidFill>
                  <a:schemeClr val="bg1"/>
                </a:solidFill>
                <a:latin typeface="Century Gothic"/>
                <a:cs typeface="Century Gothic"/>
              </a:rPr>
              <a:t>ngress/egress</a:t>
            </a:r>
            <a:endParaRPr lang="en-US" sz="1000" dirty="0">
              <a:solidFill>
                <a:schemeClr val="bg1"/>
              </a:solidFill>
              <a:latin typeface="Century Gothic"/>
              <a:cs typeface="Century Gothic"/>
            </a:endParaRPr>
          </a:p>
          <a:p>
            <a:pPr marL="285750" lvl="0" indent="-285750">
              <a:lnSpc>
                <a:spcPct val="110000"/>
              </a:lnSpc>
              <a:buFont typeface="Arial"/>
              <a:buChar char="•"/>
            </a:pPr>
            <a:r>
              <a:rPr lang="en-US" sz="1000" dirty="0" smtClean="0">
                <a:solidFill>
                  <a:schemeClr val="bg1"/>
                </a:solidFill>
                <a:latin typeface="Century Gothic"/>
                <a:cs typeface="Century Gothic"/>
              </a:rPr>
              <a:t>Timing of events</a:t>
            </a:r>
            <a:endParaRPr lang="en-US" sz="1000" dirty="0">
              <a:solidFill>
                <a:schemeClr val="bg1"/>
              </a:solidFill>
              <a:latin typeface="Century Gothic"/>
              <a:cs typeface="Century Gothic"/>
            </a:endParaRPr>
          </a:p>
          <a:p>
            <a:pPr marL="285750" lvl="0" indent="-285750">
              <a:lnSpc>
                <a:spcPct val="110000"/>
              </a:lnSpc>
              <a:buFont typeface="Arial"/>
              <a:buChar char="•"/>
            </a:pPr>
            <a:endParaRPr lang="en-US" sz="1000" dirty="0">
              <a:solidFill>
                <a:schemeClr val="bg1"/>
              </a:solidFill>
              <a:latin typeface="Century Gothic"/>
              <a:cs typeface="Century Gothic"/>
            </a:endParaRPr>
          </a:p>
          <a:p>
            <a:pPr lvl="0">
              <a:lnSpc>
                <a:spcPct val="110000"/>
              </a:lnSpc>
            </a:pPr>
            <a:r>
              <a:rPr lang="en-US" sz="1000" dirty="0" smtClean="0">
                <a:solidFill>
                  <a:schemeClr val="bg1"/>
                </a:solidFill>
                <a:latin typeface="Century Gothic"/>
                <a:cs typeface="Century Gothic"/>
              </a:rPr>
              <a:t>Attractive Nuisance</a:t>
            </a:r>
            <a:endParaRPr lang="en-US" sz="1000" dirty="0">
              <a:solidFill>
                <a:schemeClr val="bg1"/>
              </a:solidFill>
              <a:latin typeface="Century Gothic"/>
              <a:cs typeface="Century Gothic"/>
            </a:endParaRPr>
          </a:p>
          <a:p>
            <a:pPr marL="285750" lvl="0" indent="-285750">
              <a:lnSpc>
                <a:spcPct val="110000"/>
              </a:lnSpc>
              <a:buFont typeface="Arial"/>
              <a:buChar char="•"/>
            </a:pPr>
            <a:r>
              <a:rPr lang="en-US" sz="1000" dirty="0" smtClean="0">
                <a:solidFill>
                  <a:schemeClr val="bg1"/>
                </a:solidFill>
                <a:latin typeface="Century Gothic"/>
                <a:cs typeface="Century Gothic"/>
              </a:rPr>
              <a:t>Climbing </a:t>
            </a:r>
            <a:r>
              <a:rPr lang="en-US" sz="1000" dirty="0">
                <a:solidFill>
                  <a:schemeClr val="bg1"/>
                </a:solidFill>
                <a:latin typeface="Century Gothic"/>
                <a:cs typeface="Century Gothic"/>
              </a:rPr>
              <a:t>the </a:t>
            </a:r>
            <a:r>
              <a:rPr lang="en-US" sz="1000" dirty="0" smtClean="0">
                <a:solidFill>
                  <a:schemeClr val="bg1"/>
                </a:solidFill>
                <a:latin typeface="Century Gothic"/>
                <a:cs typeface="Century Gothic"/>
              </a:rPr>
              <a:t>fence</a:t>
            </a:r>
          </a:p>
          <a:p>
            <a:pPr marL="285750" lvl="0" indent="-285750">
              <a:lnSpc>
                <a:spcPct val="110000"/>
              </a:lnSpc>
              <a:buFont typeface="Arial"/>
              <a:buChar char="•"/>
            </a:pPr>
            <a:r>
              <a:rPr lang="en-US" sz="1000" dirty="0" smtClean="0">
                <a:solidFill>
                  <a:schemeClr val="bg1"/>
                </a:solidFill>
                <a:latin typeface="Century Gothic"/>
                <a:cs typeface="Century Gothic"/>
              </a:rPr>
              <a:t>Throwing objects into  bushings</a:t>
            </a:r>
            <a:endParaRPr lang="en-US" sz="1000" dirty="0">
              <a:solidFill>
                <a:schemeClr val="bg1"/>
              </a:solidFill>
              <a:latin typeface="Century Gothic"/>
              <a:cs typeface="Century Gothic"/>
            </a:endParaRPr>
          </a:p>
        </p:txBody>
      </p:sp>
    </p:spTree>
    <p:extLst>
      <p:ext uri="{BB962C8B-B14F-4D97-AF65-F5344CB8AC3E}">
        <p14:creationId xmlns:p14="http://schemas.microsoft.com/office/powerpoint/2010/main" val="129844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dissolv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dissolv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dissolv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dissolve">
                                      <p:cBhvr>
                                        <p:cTn id="32" dur="500"/>
                                        <p:tgtEl>
                                          <p:spTgt spid="18"/>
                                        </p:tgtEl>
                                      </p:cBhvr>
                                    </p:animEffect>
                                  </p:childTnLst>
                                </p:cTn>
                              </p:par>
                            </p:childTnLst>
                          </p:cTn>
                        </p:par>
                        <p:par>
                          <p:cTn id="33" fill="hold">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dissolve">
                                      <p:cBhvr>
                                        <p:cTn id="36" dur="500"/>
                                        <p:tgtEl>
                                          <p:spTgt spid="53"/>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dissolve">
                                      <p:cBhvr>
                                        <p:cTn id="41" dur="500"/>
                                        <p:tgtEl>
                                          <p:spTgt spid="56"/>
                                        </p:tgtEl>
                                      </p:cBhvr>
                                    </p:animEffect>
                                  </p:childTnLst>
                                </p:cTn>
                              </p:par>
                            </p:childTnLst>
                          </p:cTn>
                        </p:par>
                        <p:par>
                          <p:cTn id="42" fill="hold">
                            <p:stCondLst>
                              <p:cond delay="500"/>
                            </p:stCondLst>
                            <p:childTnLst>
                              <p:par>
                                <p:cTn id="43" presetID="9" presetClass="entr" presetSubtype="0" fill="hold" grpId="0"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dissolve">
                                      <p:cBhvr>
                                        <p:cTn id="4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6" grpId="0" animBg="1"/>
      <p:bldP spid="53" grpId="0" animBg="1"/>
      <p:bldP spid="18" grpId="0" animBg="1"/>
      <p:bldP spid="17" grpId="0" animBg="1"/>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3-19 at 9.29.35 AM.png"/>
          <p:cNvPicPr>
            <a:picLocks noChangeAspect="1"/>
          </p:cNvPicPr>
          <p:nvPr/>
        </p:nvPicPr>
        <p:blipFill>
          <a:blip r:embed="rId3">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tretch>
            <a:fillRect/>
          </a:stretch>
        </p:blipFill>
        <p:spPr>
          <a:xfrm>
            <a:off x="758986" y="806451"/>
            <a:ext cx="8385014" cy="6715599"/>
          </a:xfrm>
          <a:prstGeom prst="rect">
            <a:avLst/>
          </a:prstGeom>
        </p:spPr>
      </p:pic>
      <p:sp>
        <p:nvSpPr>
          <p:cNvPr id="2" name="Title 1"/>
          <p:cNvSpPr>
            <a:spLocks noGrp="1"/>
          </p:cNvSpPr>
          <p:nvPr>
            <p:ph type="title"/>
          </p:nvPr>
        </p:nvSpPr>
        <p:spPr/>
        <p:txBody>
          <a:bodyPr>
            <a:normAutofit fontScale="90000"/>
          </a:bodyPr>
          <a:lstStyle/>
          <a:p>
            <a:r>
              <a:rPr lang="en-US" dirty="0" smtClean="0"/>
              <a:t>Events Viewed in Context - Gunshots</a:t>
            </a:r>
            <a:endParaRPr lang="en-US" dirty="0"/>
          </a:p>
        </p:txBody>
      </p:sp>
      <p:sp>
        <p:nvSpPr>
          <p:cNvPr id="6" name="TextBox 5"/>
          <p:cNvSpPr txBox="1"/>
          <p:nvPr/>
        </p:nvSpPr>
        <p:spPr>
          <a:xfrm>
            <a:off x="0" y="806450"/>
            <a:ext cx="2082800" cy="6052681"/>
          </a:xfrm>
          <a:prstGeom prst="rect">
            <a:avLst/>
          </a:prstGeom>
          <a:solidFill>
            <a:srgbClr val="062343"/>
          </a:solidFill>
          <a:ln w="15875">
            <a:noFill/>
          </a:ln>
        </p:spPr>
        <p:txBody>
          <a:bodyPr wrap="square" rtlCol="0" anchor="ctr" anchorCtr="0">
            <a:noAutofit/>
          </a:bodyPr>
          <a:lstStyle>
            <a:defPPr>
              <a:defRPr lang="en-US"/>
            </a:defPPr>
            <a:lvl1pPr>
              <a:defRPr>
                <a:solidFill>
                  <a:schemeClr val="bg1"/>
                </a:solidFill>
              </a:defRPr>
            </a:lvl1pPr>
          </a:lstStyle>
          <a:p>
            <a:pPr>
              <a:lnSpc>
                <a:spcPct val="110000"/>
              </a:lnSpc>
            </a:pPr>
            <a:r>
              <a:rPr lang="en-US" sz="1600" b="1" dirty="0" smtClean="0">
                <a:latin typeface="Century Gothic"/>
                <a:cs typeface="Century Gothic"/>
              </a:rPr>
              <a:t>Patterns of Life</a:t>
            </a:r>
          </a:p>
          <a:p>
            <a:pPr>
              <a:lnSpc>
                <a:spcPct val="110000"/>
              </a:lnSpc>
            </a:pPr>
            <a:endParaRPr lang="en-US" sz="1600" b="1" dirty="0">
              <a:solidFill>
                <a:srgbClr val="082642"/>
              </a:solidFill>
              <a:latin typeface="Century Gothic"/>
              <a:cs typeface="Century Gothic"/>
            </a:endParaRPr>
          </a:p>
          <a:p>
            <a:pPr>
              <a:lnSpc>
                <a:spcPct val="110000"/>
              </a:lnSpc>
            </a:pPr>
            <a:endParaRPr lang="en-US" sz="1600" b="1" dirty="0" smtClean="0">
              <a:solidFill>
                <a:srgbClr val="082642"/>
              </a:solidFill>
              <a:latin typeface="Century Gothic"/>
              <a:cs typeface="Century Gothic"/>
            </a:endParaRPr>
          </a:p>
          <a:p>
            <a:pPr>
              <a:lnSpc>
                <a:spcPct val="110000"/>
              </a:lnSpc>
            </a:pPr>
            <a:endParaRPr lang="en-US" sz="1600" b="1" dirty="0">
              <a:solidFill>
                <a:srgbClr val="082642"/>
              </a:solidFill>
              <a:latin typeface="Century Gothic"/>
              <a:cs typeface="Century Gothic"/>
            </a:endParaRPr>
          </a:p>
          <a:p>
            <a:pPr>
              <a:lnSpc>
                <a:spcPct val="110000"/>
              </a:lnSpc>
            </a:pPr>
            <a:endParaRPr lang="en-US" sz="1600" b="1" dirty="0" smtClean="0">
              <a:solidFill>
                <a:srgbClr val="082642"/>
              </a:solidFill>
              <a:latin typeface="Century Gothic"/>
              <a:cs typeface="Century Gothic"/>
            </a:endParaRPr>
          </a:p>
          <a:p>
            <a:pPr>
              <a:lnSpc>
                <a:spcPct val="110000"/>
              </a:lnSpc>
            </a:pPr>
            <a:endParaRPr lang="en-US" sz="1600" b="1" dirty="0">
              <a:solidFill>
                <a:srgbClr val="082642"/>
              </a:solidFill>
              <a:latin typeface="Century Gothic"/>
              <a:cs typeface="Century Gothic"/>
            </a:endParaRPr>
          </a:p>
          <a:p>
            <a:pPr>
              <a:lnSpc>
                <a:spcPct val="110000"/>
              </a:lnSpc>
            </a:pPr>
            <a:endParaRPr lang="en-US" sz="1600" b="1" dirty="0" smtClean="0">
              <a:solidFill>
                <a:srgbClr val="082642"/>
              </a:solidFill>
              <a:latin typeface="Century Gothic"/>
              <a:cs typeface="Century Gothic"/>
            </a:endParaRPr>
          </a:p>
          <a:p>
            <a:pPr>
              <a:lnSpc>
                <a:spcPct val="110000"/>
              </a:lnSpc>
            </a:pPr>
            <a:endParaRPr lang="en-US" sz="1600" b="1" dirty="0">
              <a:solidFill>
                <a:srgbClr val="082642"/>
              </a:solidFill>
              <a:latin typeface="Century Gothic"/>
              <a:cs typeface="Century Gothic"/>
            </a:endParaRPr>
          </a:p>
          <a:p>
            <a:pPr>
              <a:lnSpc>
                <a:spcPct val="110000"/>
              </a:lnSpc>
            </a:pPr>
            <a:endParaRPr lang="en-US" sz="1600" b="1" dirty="0" smtClean="0">
              <a:solidFill>
                <a:srgbClr val="082642"/>
              </a:solidFill>
              <a:latin typeface="Century Gothic"/>
              <a:cs typeface="Century Gothic"/>
            </a:endParaRPr>
          </a:p>
          <a:p>
            <a:pPr>
              <a:lnSpc>
                <a:spcPct val="110000"/>
              </a:lnSpc>
            </a:pPr>
            <a:endParaRPr lang="en-US" sz="1600" b="1" dirty="0">
              <a:solidFill>
                <a:srgbClr val="082642"/>
              </a:solidFill>
              <a:latin typeface="Century Gothic"/>
              <a:cs typeface="Century Gothic"/>
            </a:endParaRPr>
          </a:p>
          <a:p>
            <a:pPr>
              <a:lnSpc>
                <a:spcPct val="110000"/>
              </a:lnSpc>
            </a:pPr>
            <a:endParaRPr lang="en-US" sz="1600" b="1" dirty="0" smtClean="0">
              <a:solidFill>
                <a:srgbClr val="082642"/>
              </a:solidFill>
              <a:latin typeface="Century Gothic"/>
              <a:cs typeface="Century Gothic"/>
            </a:endParaRPr>
          </a:p>
          <a:p>
            <a:pPr>
              <a:lnSpc>
                <a:spcPct val="110000"/>
              </a:lnSpc>
            </a:pPr>
            <a:endParaRPr lang="en-US" sz="1600" b="1" dirty="0">
              <a:solidFill>
                <a:srgbClr val="082642"/>
              </a:solidFill>
              <a:latin typeface="Century Gothic"/>
              <a:cs typeface="Century Gothic"/>
            </a:endParaRPr>
          </a:p>
          <a:p>
            <a:pPr>
              <a:lnSpc>
                <a:spcPct val="110000"/>
              </a:lnSpc>
            </a:pPr>
            <a:endParaRPr lang="en-US" sz="1600" b="1" dirty="0" smtClean="0">
              <a:solidFill>
                <a:srgbClr val="082642"/>
              </a:solidFill>
              <a:latin typeface="Century Gothic"/>
              <a:cs typeface="Century Gothic"/>
            </a:endParaRPr>
          </a:p>
          <a:p>
            <a:pPr>
              <a:lnSpc>
                <a:spcPct val="110000"/>
              </a:lnSpc>
            </a:pPr>
            <a:r>
              <a:rPr lang="en-US" sz="1600" b="1" dirty="0" smtClean="0">
                <a:latin typeface="Century Gothic"/>
                <a:cs typeface="Century Gothic"/>
              </a:rPr>
              <a:t>Intent – Behavior</a:t>
            </a:r>
          </a:p>
          <a:p>
            <a:pPr>
              <a:lnSpc>
                <a:spcPct val="110000"/>
              </a:lnSpc>
            </a:pPr>
            <a:endParaRPr lang="en-US" sz="1600" b="1" dirty="0" smtClean="0">
              <a:latin typeface="Century Gothic"/>
              <a:cs typeface="Century Gothic"/>
            </a:endParaRPr>
          </a:p>
          <a:p>
            <a:pPr>
              <a:lnSpc>
                <a:spcPct val="110000"/>
              </a:lnSpc>
            </a:pPr>
            <a:endParaRPr lang="en-US" sz="1600" b="1" dirty="0">
              <a:solidFill>
                <a:srgbClr val="082642"/>
              </a:solidFill>
              <a:latin typeface="Century Gothic"/>
              <a:cs typeface="Century Gothic"/>
            </a:endParaRPr>
          </a:p>
          <a:p>
            <a:pPr>
              <a:lnSpc>
                <a:spcPct val="110000"/>
              </a:lnSpc>
            </a:pPr>
            <a:endParaRPr lang="en-US" sz="1600" b="1" dirty="0" smtClean="0">
              <a:solidFill>
                <a:srgbClr val="082642"/>
              </a:solidFill>
              <a:latin typeface="Century Gothic"/>
              <a:cs typeface="Century Gothic"/>
            </a:endParaRPr>
          </a:p>
          <a:p>
            <a:pPr>
              <a:lnSpc>
                <a:spcPct val="110000"/>
              </a:lnSpc>
            </a:pPr>
            <a:endParaRPr lang="en-US" sz="1600" b="1" dirty="0">
              <a:solidFill>
                <a:srgbClr val="082642"/>
              </a:solidFill>
              <a:latin typeface="Century Gothic"/>
              <a:cs typeface="Century Gothic"/>
            </a:endParaRPr>
          </a:p>
          <a:p>
            <a:pPr>
              <a:lnSpc>
                <a:spcPct val="110000"/>
              </a:lnSpc>
            </a:pPr>
            <a:endParaRPr lang="en-US" sz="1600" b="1" dirty="0" smtClean="0">
              <a:solidFill>
                <a:srgbClr val="082642"/>
              </a:solidFill>
              <a:latin typeface="Century Gothic"/>
              <a:cs typeface="Century Gothic"/>
            </a:endParaRPr>
          </a:p>
          <a:p>
            <a:pPr>
              <a:lnSpc>
                <a:spcPct val="110000"/>
              </a:lnSpc>
            </a:pPr>
            <a:endParaRPr lang="en-US" sz="1600" b="1" dirty="0">
              <a:solidFill>
                <a:srgbClr val="082642"/>
              </a:solidFill>
              <a:latin typeface="Century Gothic"/>
              <a:cs typeface="Century Gothic"/>
            </a:endParaRPr>
          </a:p>
          <a:p>
            <a:pPr>
              <a:lnSpc>
                <a:spcPct val="110000"/>
              </a:lnSpc>
            </a:pPr>
            <a:endParaRPr lang="en-US" sz="1600" b="1" dirty="0" smtClean="0">
              <a:solidFill>
                <a:srgbClr val="082642"/>
              </a:solidFill>
              <a:latin typeface="Century Gothic"/>
              <a:cs typeface="Century Gothic"/>
            </a:endParaRPr>
          </a:p>
          <a:p>
            <a:pPr>
              <a:lnSpc>
                <a:spcPct val="110000"/>
              </a:lnSpc>
            </a:pPr>
            <a:endParaRPr lang="en-US" sz="1000" dirty="0">
              <a:solidFill>
                <a:srgbClr val="082642"/>
              </a:solidFill>
              <a:latin typeface="Century Gothic"/>
              <a:cs typeface="Century Gothic"/>
            </a:endParaRPr>
          </a:p>
        </p:txBody>
      </p:sp>
      <p:sp>
        <p:nvSpPr>
          <p:cNvPr id="7" name="Freeform 6"/>
          <p:cNvSpPr/>
          <p:nvPr/>
        </p:nvSpPr>
        <p:spPr>
          <a:xfrm>
            <a:off x="4183143" y="2942912"/>
            <a:ext cx="1460500" cy="1320800"/>
          </a:xfrm>
          <a:custGeom>
            <a:avLst/>
            <a:gdLst>
              <a:gd name="connsiteX0" fmla="*/ 38100 w 1460500"/>
              <a:gd name="connsiteY0" fmla="*/ 12700 h 1320800"/>
              <a:gd name="connsiteX1" fmla="*/ 755650 w 1460500"/>
              <a:gd name="connsiteY1" fmla="*/ 0 h 1320800"/>
              <a:gd name="connsiteX2" fmla="*/ 755650 w 1460500"/>
              <a:gd name="connsiteY2" fmla="*/ 285750 h 1320800"/>
              <a:gd name="connsiteX3" fmla="*/ 1130300 w 1460500"/>
              <a:gd name="connsiteY3" fmla="*/ 285750 h 1320800"/>
              <a:gd name="connsiteX4" fmla="*/ 1130300 w 1460500"/>
              <a:gd name="connsiteY4" fmla="*/ 361950 h 1320800"/>
              <a:gd name="connsiteX5" fmla="*/ 1460500 w 1460500"/>
              <a:gd name="connsiteY5" fmla="*/ 355600 h 1320800"/>
              <a:gd name="connsiteX6" fmla="*/ 1460500 w 1460500"/>
              <a:gd name="connsiteY6" fmla="*/ 977900 h 1320800"/>
              <a:gd name="connsiteX7" fmla="*/ 1225550 w 1460500"/>
              <a:gd name="connsiteY7" fmla="*/ 958850 h 1320800"/>
              <a:gd name="connsiteX8" fmla="*/ 1225550 w 1460500"/>
              <a:gd name="connsiteY8" fmla="*/ 1320800 h 1320800"/>
              <a:gd name="connsiteX9" fmla="*/ 0 w 1460500"/>
              <a:gd name="connsiteY9" fmla="*/ 1320800 h 1320800"/>
              <a:gd name="connsiteX10" fmla="*/ 38100 w 1460500"/>
              <a:gd name="connsiteY10" fmla="*/ 127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0500" h="1320800">
                <a:moveTo>
                  <a:pt x="38100" y="12700"/>
                </a:moveTo>
                <a:lnTo>
                  <a:pt x="755650" y="0"/>
                </a:lnTo>
                <a:lnTo>
                  <a:pt x="755650" y="285750"/>
                </a:lnTo>
                <a:lnTo>
                  <a:pt x="1130300" y="285750"/>
                </a:lnTo>
                <a:lnTo>
                  <a:pt x="1130300" y="361950"/>
                </a:lnTo>
                <a:lnTo>
                  <a:pt x="1460500" y="355600"/>
                </a:lnTo>
                <a:lnTo>
                  <a:pt x="1460500" y="977900"/>
                </a:lnTo>
                <a:lnTo>
                  <a:pt x="1225550" y="958850"/>
                </a:lnTo>
                <a:lnTo>
                  <a:pt x="1225550" y="1320800"/>
                </a:lnTo>
                <a:lnTo>
                  <a:pt x="0" y="1320800"/>
                </a:lnTo>
                <a:lnTo>
                  <a:pt x="38100" y="12700"/>
                </a:lnTo>
                <a:close/>
              </a:path>
            </a:pathLst>
          </a:custGeom>
          <a:noFill/>
          <a:ln w="41275">
            <a:solidFill>
              <a:srgbClr val="E06A2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Slide Number Placeholder 100"/>
          <p:cNvSpPr>
            <a:spLocks noGrp="1"/>
          </p:cNvSpPr>
          <p:nvPr>
            <p:ph type="sldNum" sz="quarter" idx="12"/>
          </p:nvPr>
        </p:nvSpPr>
        <p:spPr/>
        <p:txBody>
          <a:bodyPr/>
          <a:lstStyle/>
          <a:p>
            <a:fld id="{26336D12-5B7C-1A49-B59B-1001D96A5291}" type="slidenum">
              <a:rPr lang="en-US" smtClean="0"/>
              <a:pPr/>
              <a:t>7</a:t>
            </a:fld>
            <a:endParaRPr lang="en-US"/>
          </a:p>
        </p:txBody>
      </p:sp>
      <p:grpSp>
        <p:nvGrpSpPr>
          <p:cNvPr id="23" name="Group 22"/>
          <p:cNvGrpSpPr/>
          <p:nvPr/>
        </p:nvGrpSpPr>
        <p:grpSpPr>
          <a:xfrm>
            <a:off x="3840585" y="812800"/>
            <a:ext cx="1798215" cy="4012565"/>
            <a:chOff x="3840585" y="812800"/>
            <a:chExt cx="1798215" cy="4012565"/>
          </a:xfrm>
        </p:grpSpPr>
        <p:grpSp>
          <p:nvGrpSpPr>
            <p:cNvPr id="40" name="Group 39"/>
            <p:cNvGrpSpPr/>
            <p:nvPr/>
          </p:nvGrpSpPr>
          <p:grpSpPr>
            <a:xfrm>
              <a:off x="4115435" y="812800"/>
              <a:ext cx="974725" cy="2083435"/>
              <a:chOff x="4115435" y="812800"/>
              <a:chExt cx="974725" cy="2083435"/>
            </a:xfrm>
          </p:grpSpPr>
          <p:sp>
            <p:nvSpPr>
              <p:cNvPr id="41" name="Freeform 40"/>
              <p:cNvSpPr/>
              <p:nvPr/>
            </p:nvSpPr>
            <p:spPr>
              <a:xfrm>
                <a:off x="4307840" y="812800"/>
                <a:ext cx="782320" cy="1869440"/>
              </a:xfrm>
              <a:custGeom>
                <a:avLst/>
                <a:gdLst>
                  <a:gd name="connsiteX0" fmla="*/ 0 w 782320"/>
                  <a:gd name="connsiteY0" fmla="*/ 1960880 h 1960880"/>
                  <a:gd name="connsiteX1" fmla="*/ 132080 w 782320"/>
                  <a:gd name="connsiteY1" fmla="*/ 0 h 1960880"/>
                  <a:gd name="connsiteX2" fmla="*/ 782320 w 782320"/>
                  <a:gd name="connsiteY2" fmla="*/ 0 h 1960880"/>
                  <a:gd name="connsiteX3" fmla="*/ 0 w 782320"/>
                  <a:gd name="connsiteY3" fmla="*/ 1960880 h 1960880"/>
                </a:gdLst>
                <a:ahLst/>
                <a:cxnLst>
                  <a:cxn ang="0">
                    <a:pos x="connsiteX0" y="connsiteY0"/>
                  </a:cxn>
                  <a:cxn ang="0">
                    <a:pos x="connsiteX1" y="connsiteY1"/>
                  </a:cxn>
                  <a:cxn ang="0">
                    <a:pos x="connsiteX2" y="connsiteY2"/>
                  </a:cxn>
                  <a:cxn ang="0">
                    <a:pos x="connsiteX3" y="connsiteY3"/>
                  </a:cxn>
                </a:cxnLst>
                <a:rect l="l" t="t" r="r" b="b"/>
                <a:pathLst>
                  <a:path w="782320" h="1960880">
                    <a:moveTo>
                      <a:pt x="0" y="1960880"/>
                    </a:moveTo>
                    <a:lnTo>
                      <a:pt x="132080" y="0"/>
                    </a:lnTo>
                    <a:lnTo>
                      <a:pt x="782320" y="0"/>
                    </a:lnTo>
                    <a:lnTo>
                      <a:pt x="0" y="1960880"/>
                    </a:lnTo>
                    <a:close/>
                  </a:path>
                </a:pathLst>
              </a:custGeom>
              <a:solidFill>
                <a:schemeClr val="accent2">
                  <a:lumMod val="40000"/>
                  <a:lumOff val="60000"/>
                  <a:alpha val="4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2" name="Group 41"/>
              <p:cNvGrpSpPr/>
              <p:nvPr/>
            </p:nvGrpSpPr>
            <p:grpSpPr>
              <a:xfrm>
                <a:off x="4115435" y="2519045"/>
                <a:ext cx="377190" cy="377190"/>
                <a:chOff x="3778250" y="2330450"/>
                <a:chExt cx="377190" cy="377190"/>
              </a:xfrm>
            </p:grpSpPr>
            <p:sp>
              <p:nvSpPr>
                <p:cNvPr id="43" name="Oval 42"/>
                <p:cNvSpPr/>
                <p:nvPr/>
              </p:nvSpPr>
              <p:spPr>
                <a:xfrm>
                  <a:off x="3922395" y="2474595"/>
                  <a:ext cx="88900" cy="889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3859530" y="2411730"/>
                  <a:ext cx="214630" cy="214630"/>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3778250" y="2330450"/>
                  <a:ext cx="377190" cy="377190"/>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2" name="Group 21"/>
            <p:cNvGrpSpPr/>
            <p:nvPr/>
          </p:nvGrpSpPr>
          <p:grpSpPr>
            <a:xfrm>
              <a:off x="5092700" y="1706245"/>
              <a:ext cx="546100" cy="2179955"/>
              <a:chOff x="5092700" y="1706245"/>
              <a:chExt cx="546100" cy="2179955"/>
            </a:xfrm>
          </p:grpSpPr>
          <p:grpSp>
            <p:nvGrpSpPr>
              <p:cNvPr id="59" name="Group 58"/>
              <p:cNvGrpSpPr/>
              <p:nvPr/>
            </p:nvGrpSpPr>
            <p:grpSpPr>
              <a:xfrm>
                <a:off x="5242560" y="1706245"/>
                <a:ext cx="377190" cy="377190"/>
                <a:chOff x="3778250" y="2330450"/>
                <a:chExt cx="377190" cy="377190"/>
              </a:xfrm>
            </p:grpSpPr>
            <p:sp>
              <p:nvSpPr>
                <p:cNvPr id="60" name="Oval 59"/>
                <p:cNvSpPr/>
                <p:nvPr/>
              </p:nvSpPr>
              <p:spPr>
                <a:xfrm>
                  <a:off x="3922395" y="2474595"/>
                  <a:ext cx="88900" cy="889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3859530" y="2411730"/>
                  <a:ext cx="214630" cy="214630"/>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3778250" y="2330450"/>
                  <a:ext cx="377190" cy="377190"/>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Freeform 18"/>
              <p:cNvSpPr/>
              <p:nvPr/>
            </p:nvSpPr>
            <p:spPr>
              <a:xfrm>
                <a:off x="5092700" y="1892300"/>
                <a:ext cx="546100" cy="1993900"/>
              </a:xfrm>
              <a:custGeom>
                <a:avLst/>
                <a:gdLst>
                  <a:gd name="connsiteX0" fmla="*/ 330200 w 546100"/>
                  <a:gd name="connsiteY0" fmla="*/ 0 h 1993900"/>
                  <a:gd name="connsiteX1" fmla="*/ 0 w 546100"/>
                  <a:gd name="connsiteY1" fmla="*/ 1930400 h 1993900"/>
                  <a:gd name="connsiteX2" fmla="*/ 546100 w 546100"/>
                  <a:gd name="connsiteY2" fmla="*/ 1993900 h 1993900"/>
                  <a:gd name="connsiteX3" fmla="*/ 317500 w 546100"/>
                  <a:gd name="connsiteY3" fmla="*/ 50800 h 1993900"/>
                  <a:gd name="connsiteX4" fmla="*/ 317500 w 546100"/>
                  <a:gd name="connsiteY4" fmla="*/ 50800 h 199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100" h="1993900">
                    <a:moveTo>
                      <a:pt x="330200" y="0"/>
                    </a:moveTo>
                    <a:lnTo>
                      <a:pt x="0" y="1930400"/>
                    </a:lnTo>
                    <a:lnTo>
                      <a:pt x="546100" y="1993900"/>
                    </a:lnTo>
                    <a:lnTo>
                      <a:pt x="317500" y="50800"/>
                    </a:lnTo>
                    <a:lnTo>
                      <a:pt x="317500" y="50800"/>
                    </a:lnTo>
                  </a:path>
                </a:pathLst>
              </a:custGeom>
              <a:solidFill>
                <a:schemeClr val="accent2">
                  <a:lumMod val="40000"/>
                  <a:lumOff val="60000"/>
                  <a:alpha val="4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grpSp>
        <p:grpSp>
          <p:nvGrpSpPr>
            <p:cNvPr id="21" name="Group 20"/>
            <p:cNvGrpSpPr/>
            <p:nvPr/>
          </p:nvGrpSpPr>
          <p:grpSpPr>
            <a:xfrm>
              <a:off x="3840585" y="3276600"/>
              <a:ext cx="1252115" cy="1548765"/>
              <a:chOff x="3840585" y="3276600"/>
              <a:chExt cx="1252115" cy="1548765"/>
            </a:xfrm>
          </p:grpSpPr>
          <p:grpSp>
            <p:nvGrpSpPr>
              <p:cNvPr id="66" name="Group 65"/>
              <p:cNvGrpSpPr/>
              <p:nvPr/>
            </p:nvGrpSpPr>
            <p:grpSpPr>
              <a:xfrm>
                <a:off x="3840585" y="4448175"/>
                <a:ext cx="377190" cy="377190"/>
                <a:chOff x="3778250" y="2330450"/>
                <a:chExt cx="377190" cy="377190"/>
              </a:xfrm>
            </p:grpSpPr>
            <p:sp>
              <p:nvSpPr>
                <p:cNvPr id="67" name="Oval 66"/>
                <p:cNvSpPr/>
                <p:nvPr/>
              </p:nvSpPr>
              <p:spPr>
                <a:xfrm>
                  <a:off x="3922395" y="2474595"/>
                  <a:ext cx="88900" cy="889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3859530" y="2411730"/>
                  <a:ext cx="214630" cy="214630"/>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3778250" y="2330450"/>
                  <a:ext cx="377190" cy="377190"/>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Freeform 19"/>
              <p:cNvSpPr/>
              <p:nvPr/>
            </p:nvSpPr>
            <p:spPr>
              <a:xfrm>
                <a:off x="4038600" y="3276600"/>
                <a:ext cx="1054100" cy="1371600"/>
              </a:xfrm>
              <a:custGeom>
                <a:avLst/>
                <a:gdLst>
                  <a:gd name="connsiteX0" fmla="*/ 0 w 1054100"/>
                  <a:gd name="connsiteY0" fmla="*/ 1371600 h 1371600"/>
                  <a:gd name="connsiteX1" fmla="*/ 203200 w 1054100"/>
                  <a:gd name="connsiteY1" fmla="*/ 50800 h 1371600"/>
                  <a:gd name="connsiteX2" fmla="*/ 1054100 w 1054100"/>
                  <a:gd name="connsiteY2" fmla="*/ 0 h 1371600"/>
                  <a:gd name="connsiteX3" fmla="*/ 0 w 1054100"/>
                  <a:gd name="connsiteY3" fmla="*/ 1371600 h 1371600"/>
                </a:gdLst>
                <a:ahLst/>
                <a:cxnLst>
                  <a:cxn ang="0">
                    <a:pos x="connsiteX0" y="connsiteY0"/>
                  </a:cxn>
                  <a:cxn ang="0">
                    <a:pos x="connsiteX1" y="connsiteY1"/>
                  </a:cxn>
                  <a:cxn ang="0">
                    <a:pos x="connsiteX2" y="connsiteY2"/>
                  </a:cxn>
                  <a:cxn ang="0">
                    <a:pos x="connsiteX3" y="connsiteY3"/>
                  </a:cxn>
                </a:cxnLst>
                <a:rect l="l" t="t" r="r" b="b"/>
                <a:pathLst>
                  <a:path w="1054100" h="1371600">
                    <a:moveTo>
                      <a:pt x="0" y="1371600"/>
                    </a:moveTo>
                    <a:lnTo>
                      <a:pt x="203200" y="50800"/>
                    </a:lnTo>
                    <a:lnTo>
                      <a:pt x="1054100" y="0"/>
                    </a:lnTo>
                    <a:lnTo>
                      <a:pt x="0" y="1371600"/>
                    </a:lnTo>
                    <a:close/>
                  </a:path>
                </a:pathLst>
              </a:custGeom>
              <a:solidFill>
                <a:schemeClr val="accent2">
                  <a:lumMod val="40000"/>
                  <a:lumOff val="60000"/>
                  <a:alpha val="4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54" name="Rectangle 53"/>
          <p:cNvSpPr/>
          <p:nvPr/>
        </p:nvSpPr>
        <p:spPr>
          <a:xfrm>
            <a:off x="6972114" y="2083435"/>
            <a:ext cx="2019485" cy="47756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285750" indent="-285750">
              <a:spcAft>
                <a:spcPts val="600"/>
              </a:spcAft>
              <a:buFont typeface="Arial"/>
              <a:buChar char="•"/>
            </a:pPr>
            <a:r>
              <a:rPr lang="en-US" sz="1400" dirty="0" smtClean="0"/>
              <a:t>Perform a controlled shutdown, rerouting of power</a:t>
            </a:r>
          </a:p>
          <a:p>
            <a:pPr marL="285750" indent="-285750">
              <a:spcAft>
                <a:spcPts val="600"/>
              </a:spcAft>
              <a:buFont typeface="Arial"/>
              <a:buChar char="•"/>
            </a:pPr>
            <a:r>
              <a:rPr lang="en-US" sz="1400" dirty="0" smtClean="0"/>
              <a:t>Initiate tighter security around other substations or key assets</a:t>
            </a:r>
          </a:p>
          <a:p>
            <a:pPr marL="285750" indent="-285750">
              <a:spcAft>
                <a:spcPts val="600"/>
              </a:spcAft>
              <a:buFont typeface="Arial"/>
              <a:buChar char="•"/>
            </a:pPr>
            <a:r>
              <a:rPr lang="en-US" sz="1400" dirty="0" smtClean="0"/>
              <a:t>Find potential damages earlier and repair before extensive damage occurs</a:t>
            </a:r>
          </a:p>
          <a:p>
            <a:pPr marL="285750" indent="-285750">
              <a:spcAft>
                <a:spcPts val="600"/>
              </a:spcAft>
              <a:buFont typeface="Arial"/>
              <a:buChar char="•"/>
            </a:pPr>
            <a:r>
              <a:rPr lang="en-US" sz="1400" dirty="0" smtClean="0"/>
              <a:t>Mitigate environmental issues – spills, fires</a:t>
            </a:r>
          </a:p>
          <a:p>
            <a:pPr marL="285750" indent="-285750">
              <a:spcAft>
                <a:spcPts val="600"/>
              </a:spcAft>
              <a:buFont typeface="Arial"/>
              <a:buChar char="•"/>
            </a:pPr>
            <a:r>
              <a:rPr lang="en-US" sz="1400" dirty="0"/>
              <a:t>Improved Compliance Reporting – SSRG Daisy-chain </a:t>
            </a:r>
            <a:r>
              <a:rPr lang="en-US" sz="1400" dirty="0" smtClean="0"/>
              <a:t>attack deterrence</a:t>
            </a:r>
            <a:endParaRPr lang="en-US" sz="1400" dirty="0"/>
          </a:p>
        </p:txBody>
      </p:sp>
      <p:sp>
        <p:nvSpPr>
          <p:cNvPr id="56" name="Right Arrow 55"/>
          <p:cNvSpPr/>
          <p:nvPr/>
        </p:nvSpPr>
        <p:spPr>
          <a:xfrm>
            <a:off x="6567765" y="5611813"/>
            <a:ext cx="555731" cy="876300"/>
          </a:xfrm>
          <a:prstGeom prst="rightArrow">
            <a:avLst/>
          </a:prstGeom>
          <a:solidFill>
            <a:schemeClr val="bg1">
              <a:lumMod val="85000"/>
              <a:alpha val="8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4622125" y="4844834"/>
            <a:ext cx="1945640" cy="20004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285750" indent="-285750">
              <a:spcAft>
                <a:spcPts val="600"/>
              </a:spcAft>
              <a:buFont typeface="Arial"/>
              <a:buChar char="•"/>
            </a:pPr>
            <a:r>
              <a:rPr lang="en-US" sz="1400" dirty="0"/>
              <a:t>Alert </a:t>
            </a:r>
            <a:r>
              <a:rPr lang="en-US" sz="1400" dirty="0" smtClean="0"/>
              <a:t>operational &amp; service </a:t>
            </a:r>
            <a:r>
              <a:rPr lang="en-US" sz="1400" dirty="0"/>
              <a:t>crews to local gunfire </a:t>
            </a:r>
          </a:p>
          <a:p>
            <a:pPr marL="285750" indent="-285750">
              <a:spcAft>
                <a:spcPts val="600"/>
              </a:spcAft>
              <a:buFont typeface="Arial"/>
              <a:buChar char="•"/>
            </a:pPr>
            <a:r>
              <a:rPr lang="en-US" sz="1400" dirty="0"/>
              <a:t>Roll LEO with better situational awareness</a:t>
            </a:r>
          </a:p>
          <a:p>
            <a:pPr marL="285750" indent="-285750">
              <a:spcAft>
                <a:spcPts val="600"/>
              </a:spcAft>
              <a:buFont typeface="Arial"/>
              <a:buChar char="•"/>
            </a:pPr>
            <a:r>
              <a:rPr lang="en-US" sz="1400" dirty="0" smtClean="0"/>
              <a:t>Schedule </a:t>
            </a:r>
            <a:r>
              <a:rPr lang="en-US" sz="1400" dirty="0"/>
              <a:t>spot </a:t>
            </a:r>
            <a:r>
              <a:rPr lang="en-US" sz="1400" dirty="0" smtClean="0"/>
              <a:t>inspections</a:t>
            </a:r>
            <a:endParaRPr lang="en-US" sz="1400" dirty="0"/>
          </a:p>
        </p:txBody>
      </p:sp>
      <p:sp>
        <p:nvSpPr>
          <p:cNvPr id="18" name="Right Arrow 17"/>
          <p:cNvSpPr/>
          <p:nvPr/>
        </p:nvSpPr>
        <p:spPr>
          <a:xfrm>
            <a:off x="4169514" y="5611813"/>
            <a:ext cx="555731" cy="876300"/>
          </a:xfrm>
          <a:prstGeom prst="rightArrow">
            <a:avLst/>
          </a:prstGeom>
          <a:solidFill>
            <a:schemeClr val="bg1">
              <a:lumMod val="85000"/>
              <a:alpha val="8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272135" y="4844834"/>
            <a:ext cx="1945640" cy="200046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Challenge: shooting is </a:t>
            </a:r>
            <a:r>
              <a:rPr lang="en-US" sz="1400" dirty="0" smtClean="0"/>
              <a:t>“dangerous” but hard </a:t>
            </a:r>
            <a:r>
              <a:rPr lang="en-US" sz="1400" dirty="0"/>
              <a:t>to determine </a:t>
            </a:r>
            <a:r>
              <a:rPr lang="en-US" sz="1400" dirty="0" smtClean="0"/>
              <a:t>intent</a:t>
            </a:r>
          </a:p>
          <a:p>
            <a:pPr algn="ctr"/>
            <a:endParaRPr lang="en-US" sz="1400" dirty="0"/>
          </a:p>
          <a:p>
            <a:pPr algn="ctr"/>
            <a:r>
              <a:rPr lang="en-US" sz="1400" dirty="0"/>
              <a:t>SCADA may not </a:t>
            </a:r>
            <a:r>
              <a:rPr lang="en-US" sz="1400" dirty="0" smtClean="0"/>
              <a:t>initially indicate issues</a:t>
            </a:r>
            <a:endParaRPr lang="en-US" sz="1400" dirty="0"/>
          </a:p>
          <a:p>
            <a:pPr algn="ctr"/>
            <a:endParaRPr lang="en-US" sz="1400" dirty="0"/>
          </a:p>
          <a:p>
            <a:pPr algn="ctr"/>
            <a:r>
              <a:rPr lang="en-US" sz="1400" dirty="0"/>
              <a:t>POL</a:t>
            </a:r>
            <a:r>
              <a:rPr lang="en-US" sz="1400" dirty="0" smtClean="0"/>
              <a:t>: seasonal, timing and frequency</a:t>
            </a:r>
            <a:endParaRPr lang="en-US" sz="1400" dirty="0"/>
          </a:p>
        </p:txBody>
      </p:sp>
      <p:sp>
        <p:nvSpPr>
          <p:cNvPr id="30" name="TextBox 29"/>
          <p:cNvSpPr txBox="1"/>
          <p:nvPr/>
        </p:nvSpPr>
        <p:spPr>
          <a:xfrm>
            <a:off x="0" y="1274847"/>
            <a:ext cx="2082800" cy="3247042"/>
          </a:xfrm>
          <a:prstGeom prst="rect">
            <a:avLst/>
          </a:prstGeom>
          <a:noFill/>
        </p:spPr>
        <p:txBody>
          <a:bodyPr wrap="square" rtlCol="0">
            <a:spAutoFit/>
          </a:bodyPr>
          <a:lstStyle/>
          <a:p>
            <a:pPr lvl="0">
              <a:lnSpc>
                <a:spcPct val="110000"/>
              </a:lnSpc>
            </a:pPr>
            <a:r>
              <a:rPr lang="en-US" sz="1000" dirty="0">
                <a:solidFill>
                  <a:srgbClr val="FFFFFF"/>
                </a:solidFill>
                <a:latin typeface="Century Gothic"/>
                <a:cs typeface="Century Gothic"/>
              </a:rPr>
              <a:t>Activities - Seasons</a:t>
            </a:r>
          </a:p>
          <a:p>
            <a:pPr marL="285750" lvl="0" indent="-285750">
              <a:lnSpc>
                <a:spcPct val="110000"/>
              </a:lnSpc>
              <a:buFont typeface="Arial"/>
              <a:buChar char="•"/>
            </a:pPr>
            <a:r>
              <a:rPr lang="en-US" sz="1000" dirty="0">
                <a:solidFill>
                  <a:srgbClr val="FFFFFF"/>
                </a:solidFill>
                <a:latin typeface="Century Gothic"/>
                <a:cs typeface="Century Gothic"/>
              </a:rPr>
              <a:t>Hunting</a:t>
            </a:r>
          </a:p>
          <a:p>
            <a:pPr marL="285750" lvl="0" indent="-285750">
              <a:lnSpc>
                <a:spcPct val="110000"/>
              </a:lnSpc>
              <a:buFont typeface="Arial"/>
              <a:buChar char="•"/>
            </a:pPr>
            <a:r>
              <a:rPr lang="en-US" sz="1000" dirty="0" smtClean="0">
                <a:solidFill>
                  <a:srgbClr val="FFFFFF"/>
                </a:solidFill>
                <a:latin typeface="Century Gothic"/>
                <a:cs typeface="Century Gothic"/>
              </a:rPr>
              <a:t>Human / Drug trafficking</a:t>
            </a:r>
            <a:endParaRPr lang="en-US" sz="1000" dirty="0">
              <a:solidFill>
                <a:srgbClr val="FFFFFF"/>
              </a:solidFill>
              <a:latin typeface="Century Gothic"/>
              <a:cs typeface="Century Gothic"/>
            </a:endParaRPr>
          </a:p>
          <a:p>
            <a:pPr marL="285750" lvl="0" indent="-285750">
              <a:lnSpc>
                <a:spcPct val="110000"/>
              </a:lnSpc>
              <a:buFont typeface="Arial"/>
              <a:buChar char="•"/>
            </a:pPr>
            <a:r>
              <a:rPr lang="en-US" sz="1000" dirty="0">
                <a:solidFill>
                  <a:srgbClr val="FFFFFF"/>
                </a:solidFill>
                <a:latin typeface="Century Gothic"/>
                <a:cs typeface="Century Gothic"/>
              </a:rPr>
              <a:t>Entertainment</a:t>
            </a:r>
          </a:p>
          <a:p>
            <a:pPr marL="285750" lvl="0" indent="-285750">
              <a:lnSpc>
                <a:spcPct val="110000"/>
              </a:lnSpc>
              <a:buFont typeface="Arial"/>
              <a:buChar char="•"/>
            </a:pPr>
            <a:endParaRPr lang="en-US" sz="1000" dirty="0">
              <a:solidFill>
                <a:srgbClr val="FFFFFF"/>
              </a:solidFill>
              <a:latin typeface="Century Gothic"/>
              <a:cs typeface="Century Gothic"/>
            </a:endParaRPr>
          </a:p>
          <a:p>
            <a:pPr lvl="0">
              <a:lnSpc>
                <a:spcPct val="110000"/>
              </a:lnSpc>
            </a:pPr>
            <a:r>
              <a:rPr lang="en-US" sz="1000" dirty="0">
                <a:solidFill>
                  <a:srgbClr val="FFFFFF"/>
                </a:solidFill>
                <a:latin typeface="Century Gothic"/>
                <a:cs typeface="Century Gothic"/>
              </a:rPr>
              <a:t>Current Events</a:t>
            </a:r>
          </a:p>
          <a:p>
            <a:pPr marL="285750" lvl="0" indent="-285750">
              <a:lnSpc>
                <a:spcPct val="110000"/>
              </a:lnSpc>
              <a:buFont typeface="Arial"/>
              <a:buChar char="•"/>
            </a:pPr>
            <a:r>
              <a:rPr lang="en-US" sz="1000" dirty="0">
                <a:solidFill>
                  <a:srgbClr val="FFFFFF"/>
                </a:solidFill>
                <a:latin typeface="Century Gothic"/>
                <a:cs typeface="Century Gothic"/>
              </a:rPr>
              <a:t>Environmental </a:t>
            </a:r>
            <a:r>
              <a:rPr lang="en-US" sz="1000" dirty="0" smtClean="0">
                <a:solidFill>
                  <a:srgbClr val="FFFFFF"/>
                </a:solidFill>
                <a:latin typeface="Century Gothic"/>
                <a:cs typeface="Century Gothic"/>
              </a:rPr>
              <a:t>protests</a:t>
            </a:r>
            <a:endParaRPr lang="en-US" sz="1000" dirty="0">
              <a:solidFill>
                <a:srgbClr val="FFFFFF"/>
              </a:solidFill>
              <a:latin typeface="Century Gothic"/>
              <a:cs typeface="Century Gothic"/>
            </a:endParaRPr>
          </a:p>
          <a:p>
            <a:pPr marL="285750" lvl="0" indent="-285750">
              <a:lnSpc>
                <a:spcPct val="110000"/>
              </a:lnSpc>
              <a:buFont typeface="Arial"/>
              <a:buChar char="•"/>
            </a:pPr>
            <a:r>
              <a:rPr lang="en-US" sz="1000" dirty="0" smtClean="0">
                <a:solidFill>
                  <a:srgbClr val="FFFFFF"/>
                </a:solidFill>
                <a:latin typeface="Century Gothic"/>
                <a:cs typeface="Century Gothic"/>
              </a:rPr>
              <a:t>Social media – threat </a:t>
            </a:r>
            <a:r>
              <a:rPr lang="en-US" sz="1000" dirty="0">
                <a:solidFill>
                  <a:srgbClr val="FFFFFF"/>
                </a:solidFill>
                <a:latin typeface="Century Gothic"/>
                <a:cs typeface="Century Gothic"/>
              </a:rPr>
              <a:t>m</a:t>
            </a:r>
            <a:r>
              <a:rPr lang="en-US" sz="1000" dirty="0" smtClean="0">
                <a:solidFill>
                  <a:srgbClr val="FFFFFF"/>
                </a:solidFill>
                <a:latin typeface="Century Gothic"/>
                <a:cs typeface="Century Gothic"/>
              </a:rPr>
              <a:t>onitoring</a:t>
            </a:r>
            <a:endParaRPr lang="en-US" sz="1000" dirty="0">
              <a:solidFill>
                <a:srgbClr val="FFFFFF"/>
              </a:solidFill>
              <a:latin typeface="Century Gothic"/>
              <a:cs typeface="Century Gothic"/>
            </a:endParaRPr>
          </a:p>
          <a:p>
            <a:pPr marL="285750" lvl="0" indent="-285750">
              <a:lnSpc>
                <a:spcPct val="110000"/>
              </a:lnSpc>
              <a:buFont typeface="Arial"/>
              <a:buChar char="•"/>
            </a:pPr>
            <a:r>
              <a:rPr lang="en-US" sz="1000" dirty="0" smtClean="0">
                <a:solidFill>
                  <a:srgbClr val="FFFFFF"/>
                </a:solidFill>
                <a:latin typeface="Century Gothic"/>
                <a:cs typeface="Century Gothic"/>
              </a:rPr>
              <a:t>Corp operational policies</a:t>
            </a:r>
            <a:endParaRPr lang="en-US" sz="1000" dirty="0">
              <a:solidFill>
                <a:srgbClr val="FFFFFF"/>
              </a:solidFill>
              <a:latin typeface="Century Gothic"/>
              <a:cs typeface="Century Gothic"/>
            </a:endParaRPr>
          </a:p>
          <a:p>
            <a:pPr marL="285750" lvl="0" indent="-285750">
              <a:lnSpc>
                <a:spcPct val="110000"/>
              </a:lnSpc>
              <a:buFont typeface="Arial"/>
              <a:buChar char="•"/>
            </a:pPr>
            <a:endParaRPr lang="en-US" sz="1000" dirty="0">
              <a:solidFill>
                <a:srgbClr val="FFFFFF"/>
              </a:solidFill>
              <a:latin typeface="Century Gothic"/>
              <a:cs typeface="Century Gothic"/>
            </a:endParaRPr>
          </a:p>
          <a:p>
            <a:pPr lvl="0">
              <a:lnSpc>
                <a:spcPct val="110000"/>
              </a:lnSpc>
            </a:pPr>
            <a:r>
              <a:rPr lang="en-US" sz="1000" dirty="0" smtClean="0">
                <a:solidFill>
                  <a:srgbClr val="FFFFFF"/>
                </a:solidFill>
                <a:latin typeface="Century Gothic"/>
                <a:cs typeface="Century Gothic"/>
              </a:rPr>
              <a:t>Operations</a:t>
            </a:r>
            <a:endParaRPr lang="en-US" sz="1000" dirty="0">
              <a:solidFill>
                <a:srgbClr val="FFFFFF"/>
              </a:solidFill>
              <a:latin typeface="Century Gothic"/>
              <a:cs typeface="Century Gothic"/>
            </a:endParaRPr>
          </a:p>
          <a:p>
            <a:pPr marL="285750" lvl="0" indent="-285750">
              <a:lnSpc>
                <a:spcPct val="110000"/>
              </a:lnSpc>
              <a:buFont typeface="Arial"/>
              <a:buChar char="•"/>
            </a:pPr>
            <a:r>
              <a:rPr lang="en-US" sz="1000" dirty="0" smtClean="0">
                <a:solidFill>
                  <a:srgbClr val="FFFFFF"/>
                </a:solidFill>
                <a:latin typeface="Century Gothic"/>
                <a:cs typeface="Century Gothic"/>
              </a:rPr>
              <a:t>Equipment </a:t>
            </a:r>
            <a:r>
              <a:rPr lang="en-US" sz="1000" dirty="0">
                <a:solidFill>
                  <a:srgbClr val="FFFFFF"/>
                </a:solidFill>
                <a:latin typeface="Century Gothic"/>
                <a:cs typeface="Century Gothic"/>
              </a:rPr>
              <a:t>d</a:t>
            </a:r>
            <a:r>
              <a:rPr lang="en-US" sz="1000" dirty="0" smtClean="0">
                <a:solidFill>
                  <a:srgbClr val="FFFFFF"/>
                </a:solidFill>
                <a:latin typeface="Century Gothic"/>
                <a:cs typeface="Century Gothic"/>
              </a:rPr>
              <a:t>amage or </a:t>
            </a:r>
            <a:r>
              <a:rPr lang="en-US" sz="1000" dirty="0">
                <a:solidFill>
                  <a:srgbClr val="FFFFFF"/>
                </a:solidFill>
                <a:latin typeface="Century Gothic"/>
                <a:cs typeface="Century Gothic"/>
              </a:rPr>
              <a:t>e</a:t>
            </a:r>
            <a:r>
              <a:rPr lang="en-US" sz="1000" dirty="0" smtClean="0">
                <a:solidFill>
                  <a:srgbClr val="FFFFFF"/>
                </a:solidFill>
                <a:latin typeface="Century Gothic"/>
                <a:cs typeface="Century Gothic"/>
              </a:rPr>
              <a:t>nvironmental impacts</a:t>
            </a:r>
          </a:p>
          <a:p>
            <a:pPr marL="285750" lvl="0" indent="-285750">
              <a:lnSpc>
                <a:spcPct val="110000"/>
              </a:lnSpc>
              <a:buFont typeface="Arial"/>
              <a:buChar char="•"/>
            </a:pPr>
            <a:r>
              <a:rPr lang="en-US" sz="1000" dirty="0" smtClean="0">
                <a:solidFill>
                  <a:srgbClr val="FFFFFF"/>
                </a:solidFill>
                <a:latin typeface="Century Gothic"/>
                <a:cs typeface="Century Gothic"/>
              </a:rPr>
              <a:t>Customer impact /reaction</a:t>
            </a:r>
            <a:endParaRPr lang="en-US" sz="1000" dirty="0">
              <a:solidFill>
                <a:srgbClr val="FFFFFF"/>
              </a:solidFill>
              <a:latin typeface="Century Gothic"/>
              <a:cs typeface="Century Gothic"/>
            </a:endParaRPr>
          </a:p>
          <a:p>
            <a:pPr marL="285750" lvl="0" indent="-285750">
              <a:lnSpc>
                <a:spcPct val="110000"/>
              </a:lnSpc>
              <a:buFont typeface="Arial"/>
              <a:buChar char="•"/>
            </a:pPr>
            <a:r>
              <a:rPr lang="en-US" sz="1000" dirty="0" smtClean="0">
                <a:solidFill>
                  <a:srgbClr val="FFFFFF"/>
                </a:solidFill>
                <a:latin typeface="Century Gothic"/>
                <a:cs typeface="Century Gothic"/>
              </a:rPr>
              <a:t>Employee safety</a:t>
            </a:r>
            <a:endParaRPr lang="en-US" sz="1000" dirty="0">
              <a:solidFill>
                <a:srgbClr val="FFFFFF"/>
              </a:solidFill>
              <a:latin typeface="Century Gothic"/>
              <a:cs typeface="Century Gothic"/>
            </a:endParaRPr>
          </a:p>
          <a:p>
            <a:endParaRPr lang="en-US" dirty="0">
              <a:solidFill>
                <a:srgbClr val="FFFFFF"/>
              </a:solidFill>
            </a:endParaRPr>
          </a:p>
        </p:txBody>
      </p:sp>
      <p:sp>
        <p:nvSpPr>
          <p:cNvPr id="31" name="TextBox 30"/>
          <p:cNvSpPr txBox="1"/>
          <p:nvPr/>
        </p:nvSpPr>
        <p:spPr>
          <a:xfrm>
            <a:off x="-23853" y="4844833"/>
            <a:ext cx="2106653" cy="1951816"/>
          </a:xfrm>
          <a:prstGeom prst="rect">
            <a:avLst/>
          </a:prstGeom>
          <a:noFill/>
        </p:spPr>
        <p:txBody>
          <a:bodyPr wrap="square" rtlCol="0">
            <a:spAutoFit/>
          </a:bodyPr>
          <a:lstStyle/>
          <a:p>
            <a:pPr lvl="0">
              <a:lnSpc>
                <a:spcPct val="110000"/>
              </a:lnSpc>
            </a:pPr>
            <a:r>
              <a:rPr lang="en-US" sz="1000" dirty="0" smtClean="0">
                <a:solidFill>
                  <a:schemeClr val="bg1"/>
                </a:solidFill>
                <a:latin typeface="Century Gothic"/>
                <a:cs typeface="Century Gothic"/>
              </a:rPr>
              <a:t>Attack or Prior </a:t>
            </a:r>
            <a:r>
              <a:rPr lang="en-US" sz="1000" dirty="0">
                <a:solidFill>
                  <a:schemeClr val="bg1"/>
                </a:solidFill>
                <a:latin typeface="Century Gothic"/>
                <a:cs typeface="Century Gothic"/>
              </a:rPr>
              <a:t>Planning</a:t>
            </a:r>
          </a:p>
          <a:p>
            <a:pPr marL="285750" lvl="0" indent="-285750">
              <a:lnSpc>
                <a:spcPct val="110000"/>
              </a:lnSpc>
              <a:buFont typeface="Arial"/>
              <a:buChar char="•"/>
            </a:pPr>
            <a:r>
              <a:rPr lang="en-US" sz="1000" dirty="0" smtClean="0">
                <a:solidFill>
                  <a:schemeClr val="bg1"/>
                </a:solidFill>
                <a:latin typeface="Century Gothic"/>
                <a:cs typeface="Century Gothic"/>
              </a:rPr>
              <a:t>Observation prior to attack - transformers</a:t>
            </a:r>
            <a:endParaRPr lang="en-US" sz="1000" dirty="0">
              <a:solidFill>
                <a:schemeClr val="bg1"/>
              </a:solidFill>
              <a:latin typeface="Century Gothic"/>
              <a:cs typeface="Century Gothic"/>
            </a:endParaRPr>
          </a:p>
          <a:p>
            <a:pPr marL="285750" lvl="0" indent="-285750">
              <a:lnSpc>
                <a:spcPct val="110000"/>
              </a:lnSpc>
              <a:buFont typeface="Arial"/>
              <a:buChar char="•"/>
            </a:pPr>
            <a:r>
              <a:rPr lang="en-US" sz="1000" dirty="0">
                <a:solidFill>
                  <a:schemeClr val="bg1"/>
                </a:solidFill>
                <a:latin typeface="Century Gothic"/>
                <a:cs typeface="Century Gothic"/>
              </a:rPr>
              <a:t>Probing for </a:t>
            </a:r>
            <a:r>
              <a:rPr lang="en-US" sz="1000" dirty="0" smtClean="0">
                <a:solidFill>
                  <a:schemeClr val="bg1"/>
                </a:solidFill>
                <a:latin typeface="Century Gothic"/>
                <a:cs typeface="Century Gothic"/>
              </a:rPr>
              <a:t>reaction</a:t>
            </a:r>
            <a:endParaRPr lang="en-US" sz="1000" dirty="0">
              <a:solidFill>
                <a:schemeClr val="bg1"/>
              </a:solidFill>
              <a:latin typeface="Century Gothic"/>
              <a:cs typeface="Century Gothic"/>
            </a:endParaRPr>
          </a:p>
          <a:p>
            <a:pPr marL="285750" lvl="0" indent="-285750">
              <a:lnSpc>
                <a:spcPct val="110000"/>
              </a:lnSpc>
              <a:buFont typeface="Arial"/>
              <a:buChar char="•"/>
            </a:pPr>
            <a:r>
              <a:rPr lang="en-US" sz="1000" dirty="0">
                <a:solidFill>
                  <a:schemeClr val="bg1"/>
                </a:solidFill>
                <a:latin typeface="Century Gothic"/>
                <a:cs typeface="Century Gothic"/>
              </a:rPr>
              <a:t>Direction of i</a:t>
            </a:r>
            <a:r>
              <a:rPr lang="en-US" sz="1000" dirty="0" smtClean="0">
                <a:solidFill>
                  <a:schemeClr val="bg1"/>
                </a:solidFill>
                <a:latin typeface="Century Gothic"/>
                <a:cs typeface="Century Gothic"/>
              </a:rPr>
              <a:t>ngress /egress</a:t>
            </a:r>
            <a:endParaRPr lang="en-US" sz="1000" dirty="0">
              <a:solidFill>
                <a:schemeClr val="bg1"/>
              </a:solidFill>
              <a:latin typeface="Century Gothic"/>
              <a:cs typeface="Century Gothic"/>
            </a:endParaRPr>
          </a:p>
          <a:p>
            <a:pPr marL="285750" lvl="0" indent="-285750">
              <a:lnSpc>
                <a:spcPct val="110000"/>
              </a:lnSpc>
              <a:buFont typeface="Arial"/>
              <a:buChar char="•"/>
            </a:pPr>
            <a:r>
              <a:rPr lang="en-US" sz="1000" dirty="0" smtClean="0">
                <a:solidFill>
                  <a:schemeClr val="bg1"/>
                </a:solidFill>
                <a:latin typeface="Century Gothic"/>
                <a:cs typeface="Century Gothic"/>
              </a:rPr>
              <a:t>Timing, rate of fire</a:t>
            </a:r>
            <a:endParaRPr lang="en-US" sz="1000" dirty="0">
              <a:solidFill>
                <a:schemeClr val="bg1"/>
              </a:solidFill>
              <a:latin typeface="Century Gothic"/>
              <a:cs typeface="Century Gothic"/>
            </a:endParaRPr>
          </a:p>
          <a:p>
            <a:pPr marL="285750" lvl="0" indent="-285750">
              <a:lnSpc>
                <a:spcPct val="110000"/>
              </a:lnSpc>
              <a:buFont typeface="Arial"/>
              <a:buChar char="•"/>
            </a:pPr>
            <a:endParaRPr lang="en-US" sz="1000" dirty="0">
              <a:solidFill>
                <a:schemeClr val="bg1"/>
              </a:solidFill>
              <a:latin typeface="Century Gothic"/>
              <a:cs typeface="Century Gothic"/>
            </a:endParaRPr>
          </a:p>
          <a:p>
            <a:pPr lvl="0">
              <a:lnSpc>
                <a:spcPct val="110000"/>
              </a:lnSpc>
            </a:pPr>
            <a:r>
              <a:rPr lang="en-US" sz="1000" dirty="0" smtClean="0">
                <a:solidFill>
                  <a:schemeClr val="bg1"/>
                </a:solidFill>
                <a:latin typeface="Century Gothic"/>
                <a:cs typeface="Century Gothic"/>
              </a:rPr>
              <a:t>Attractive Nuisance</a:t>
            </a:r>
            <a:endParaRPr lang="en-US" sz="1000" dirty="0">
              <a:solidFill>
                <a:schemeClr val="bg1"/>
              </a:solidFill>
              <a:latin typeface="Century Gothic"/>
              <a:cs typeface="Century Gothic"/>
            </a:endParaRPr>
          </a:p>
          <a:p>
            <a:pPr marL="285750" lvl="0" indent="-285750">
              <a:lnSpc>
                <a:spcPct val="110000"/>
              </a:lnSpc>
              <a:buFont typeface="Arial"/>
              <a:buChar char="•"/>
            </a:pPr>
            <a:r>
              <a:rPr lang="en-US" sz="1000" dirty="0" smtClean="0">
                <a:solidFill>
                  <a:schemeClr val="bg1"/>
                </a:solidFill>
                <a:latin typeface="Century Gothic"/>
                <a:cs typeface="Century Gothic"/>
              </a:rPr>
              <a:t>Plinking at bushings </a:t>
            </a:r>
          </a:p>
          <a:p>
            <a:pPr marL="285750" lvl="0" indent="-285750">
              <a:lnSpc>
                <a:spcPct val="110000"/>
              </a:lnSpc>
              <a:buFont typeface="Arial"/>
              <a:buChar char="•"/>
            </a:pPr>
            <a:r>
              <a:rPr lang="en-US" sz="1000" dirty="0" smtClean="0">
                <a:solidFill>
                  <a:schemeClr val="bg1"/>
                </a:solidFill>
                <a:latin typeface="Century Gothic"/>
                <a:cs typeface="Century Gothic"/>
              </a:rPr>
              <a:t>Direction </a:t>
            </a:r>
            <a:r>
              <a:rPr lang="en-US" sz="1000" dirty="0">
                <a:solidFill>
                  <a:schemeClr val="bg1"/>
                </a:solidFill>
                <a:latin typeface="Century Gothic"/>
                <a:cs typeface="Century Gothic"/>
              </a:rPr>
              <a:t>of </a:t>
            </a:r>
            <a:r>
              <a:rPr lang="en-US" sz="1000" dirty="0" smtClean="0">
                <a:solidFill>
                  <a:schemeClr val="bg1"/>
                </a:solidFill>
                <a:latin typeface="Century Gothic"/>
                <a:cs typeface="Century Gothic"/>
              </a:rPr>
              <a:t>fire – impact on asset</a:t>
            </a:r>
            <a:endParaRPr lang="en-US" sz="1000" dirty="0">
              <a:solidFill>
                <a:schemeClr val="bg1"/>
              </a:solidFill>
              <a:latin typeface="Century Gothic"/>
              <a:cs typeface="Century Gothic"/>
            </a:endParaRPr>
          </a:p>
        </p:txBody>
      </p:sp>
    </p:spTree>
    <p:extLst>
      <p:ext uri="{BB962C8B-B14F-4D97-AF65-F5344CB8AC3E}">
        <p14:creationId xmlns:p14="http://schemas.microsoft.com/office/powerpoint/2010/main" val="97022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dissolv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dissolv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dissolve">
                                      <p:cBhvr>
                                        <p:cTn id="27" dur="500"/>
                                        <p:tgtEl>
                                          <p:spTgt spid="18"/>
                                        </p:tgtEl>
                                      </p:cBhvr>
                                    </p:animEffect>
                                  </p:childTnLst>
                                </p:cTn>
                              </p:par>
                            </p:childTnLst>
                          </p:cTn>
                        </p:par>
                        <p:par>
                          <p:cTn id="28" fill="hold">
                            <p:stCondLst>
                              <p:cond delay="500"/>
                            </p:stCondLst>
                            <p:childTnLst>
                              <p:par>
                                <p:cTn id="29" presetID="9" presetClass="entr" presetSubtype="0" fill="hold" grpId="0" nodeType="after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dissolve">
                                      <p:cBhvr>
                                        <p:cTn id="31" dur="500"/>
                                        <p:tgtEl>
                                          <p:spTgt spid="53"/>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dissolve">
                                      <p:cBhvr>
                                        <p:cTn id="36" dur="500"/>
                                        <p:tgtEl>
                                          <p:spTgt spid="56"/>
                                        </p:tgtEl>
                                      </p:cBhvr>
                                    </p:animEffect>
                                  </p:childTnLst>
                                </p:cTn>
                              </p:par>
                            </p:childTnLst>
                          </p:cTn>
                        </p:par>
                        <p:par>
                          <p:cTn id="37" fill="hold">
                            <p:stCondLst>
                              <p:cond delay="500"/>
                            </p:stCondLst>
                            <p:childTnLst>
                              <p:par>
                                <p:cTn id="38" presetID="9" presetClass="entr" presetSubtype="0" fill="hold" grpId="0" nodeType="after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dissolve">
                                      <p:cBhvr>
                                        <p:cTn id="4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6" grpId="0" animBg="1"/>
      <p:bldP spid="53" grpId="0" animBg="1"/>
      <p:bldP spid="18" grpId="0" animBg="1"/>
      <p:bldP spid="17" grpId="0" animBg="1"/>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Earlier Detection – Pattern of Life</a:t>
            </a:r>
            <a:endParaRPr lang="en-US" dirty="0"/>
          </a:p>
        </p:txBody>
      </p:sp>
      <p:sp>
        <p:nvSpPr>
          <p:cNvPr id="4" name="Title 1"/>
          <p:cNvSpPr txBox="1">
            <a:spLocks/>
          </p:cNvSpPr>
          <p:nvPr/>
        </p:nvSpPr>
        <p:spPr>
          <a:xfrm>
            <a:off x="67020" y="6405563"/>
            <a:ext cx="6350000" cy="47627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kern="1200" cap="all" spc="300">
                <a:solidFill>
                  <a:srgbClr val="002D56"/>
                </a:solidFill>
                <a:latin typeface="Century Gothic"/>
                <a:ea typeface="+mj-ea"/>
                <a:cs typeface="Century Gothic"/>
              </a:defRPr>
            </a:lvl1pPr>
          </a:lstStyle>
          <a:p>
            <a:r>
              <a:rPr lang="en-US" sz="1100" dirty="0" smtClean="0">
                <a:solidFill>
                  <a:schemeClr val="bg1"/>
                </a:solidFill>
              </a:rPr>
              <a:t>quantum Technology Sciences | Competitive Landscape</a:t>
            </a:r>
            <a:endParaRPr lang="en-US" sz="1100" dirty="0">
              <a:solidFill>
                <a:schemeClr val="bg1"/>
              </a:solidFill>
            </a:endParaRPr>
          </a:p>
        </p:txBody>
      </p:sp>
      <p:pic>
        <p:nvPicPr>
          <p:cNvPr id="5" name="Picture 4" descr="Screen Shot 2015-03-19 at 9.29.35 AM.png"/>
          <p:cNvPicPr>
            <a:picLocks noChangeAspect="1"/>
          </p:cNvPicPr>
          <p:nvPr/>
        </p:nvPicPr>
        <p:blipFill>
          <a:blip r:embed="rId3">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tretch>
            <a:fillRect/>
          </a:stretch>
        </p:blipFill>
        <p:spPr>
          <a:xfrm>
            <a:off x="758986" y="806451"/>
            <a:ext cx="8385014" cy="6715599"/>
          </a:xfrm>
          <a:prstGeom prst="rect">
            <a:avLst/>
          </a:prstGeom>
        </p:spPr>
      </p:pic>
      <p:sp>
        <p:nvSpPr>
          <p:cNvPr id="7" name="Freeform 6"/>
          <p:cNvSpPr/>
          <p:nvPr/>
        </p:nvSpPr>
        <p:spPr>
          <a:xfrm>
            <a:off x="4183143" y="2942912"/>
            <a:ext cx="1460500" cy="1320800"/>
          </a:xfrm>
          <a:custGeom>
            <a:avLst/>
            <a:gdLst>
              <a:gd name="connsiteX0" fmla="*/ 38100 w 1460500"/>
              <a:gd name="connsiteY0" fmla="*/ 12700 h 1320800"/>
              <a:gd name="connsiteX1" fmla="*/ 755650 w 1460500"/>
              <a:gd name="connsiteY1" fmla="*/ 0 h 1320800"/>
              <a:gd name="connsiteX2" fmla="*/ 755650 w 1460500"/>
              <a:gd name="connsiteY2" fmla="*/ 285750 h 1320800"/>
              <a:gd name="connsiteX3" fmla="*/ 1130300 w 1460500"/>
              <a:gd name="connsiteY3" fmla="*/ 285750 h 1320800"/>
              <a:gd name="connsiteX4" fmla="*/ 1130300 w 1460500"/>
              <a:gd name="connsiteY4" fmla="*/ 361950 h 1320800"/>
              <a:gd name="connsiteX5" fmla="*/ 1460500 w 1460500"/>
              <a:gd name="connsiteY5" fmla="*/ 355600 h 1320800"/>
              <a:gd name="connsiteX6" fmla="*/ 1460500 w 1460500"/>
              <a:gd name="connsiteY6" fmla="*/ 977900 h 1320800"/>
              <a:gd name="connsiteX7" fmla="*/ 1225550 w 1460500"/>
              <a:gd name="connsiteY7" fmla="*/ 958850 h 1320800"/>
              <a:gd name="connsiteX8" fmla="*/ 1225550 w 1460500"/>
              <a:gd name="connsiteY8" fmla="*/ 1320800 h 1320800"/>
              <a:gd name="connsiteX9" fmla="*/ 0 w 1460500"/>
              <a:gd name="connsiteY9" fmla="*/ 1320800 h 1320800"/>
              <a:gd name="connsiteX10" fmla="*/ 38100 w 1460500"/>
              <a:gd name="connsiteY10" fmla="*/ 127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0500" h="1320800">
                <a:moveTo>
                  <a:pt x="38100" y="12700"/>
                </a:moveTo>
                <a:lnTo>
                  <a:pt x="755650" y="0"/>
                </a:lnTo>
                <a:lnTo>
                  <a:pt x="755650" y="285750"/>
                </a:lnTo>
                <a:lnTo>
                  <a:pt x="1130300" y="285750"/>
                </a:lnTo>
                <a:lnTo>
                  <a:pt x="1130300" y="361950"/>
                </a:lnTo>
                <a:lnTo>
                  <a:pt x="1460500" y="355600"/>
                </a:lnTo>
                <a:lnTo>
                  <a:pt x="1460500" y="977900"/>
                </a:lnTo>
                <a:lnTo>
                  <a:pt x="1225550" y="958850"/>
                </a:lnTo>
                <a:lnTo>
                  <a:pt x="1225550" y="1320800"/>
                </a:lnTo>
                <a:lnTo>
                  <a:pt x="0" y="1320800"/>
                </a:lnTo>
                <a:lnTo>
                  <a:pt x="38100" y="12700"/>
                </a:lnTo>
                <a:close/>
              </a:path>
            </a:pathLst>
          </a:custGeom>
          <a:noFill/>
          <a:ln w="41275">
            <a:solidFill>
              <a:srgbClr val="E06A2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a:off x="5217727" y="1659660"/>
            <a:ext cx="423334" cy="1676206"/>
          </a:xfrm>
          <a:custGeom>
            <a:avLst/>
            <a:gdLst>
              <a:gd name="connsiteX0" fmla="*/ 203200 w 423334"/>
              <a:gd name="connsiteY0" fmla="*/ 1786466 h 1786466"/>
              <a:gd name="connsiteX1" fmla="*/ 0 w 423334"/>
              <a:gd name="connsiteY1" fmla="*/ 0 h 1786466"/>
              <a:gd name="connsiteX2" fmla="*/ 423334 w 423334"/>
              <a:gd name="connsiteY2" fmla="*/ 338666 h 1786466"/>
              <a:gd name="connsiteX3" fmla="*/ 203200 w 423334"/>
              <a:gd name="connsiteY3" fmla="*/ 1786466 h 1786466"/>
            </a:gdLst>
            <a:ahLst/>
            <a:cxnLst>
              <a:cxn ang="0">
                <a:pos x="connsiteX0" y="connsiteY0"/>
              </a:cxn>
              <a:cxn ang="0">
                <a:pos x="connsiteX1" y="connsiteY1"/>
              </a:cxn>
              <a:cxn ang="0">
                <a:pos x="connsiteX2" y="connsiteY2"/>
              </a:cxn>
              <a:cxn ang="0">
                <a:pos x="connsiteX3" y="connsiteY3"/>
              </a:cxn>
            </a:cxnLst>
            <a:rect l="l" t="t" r="r" b="b"/>
            <a:pathLst>
              <a:path w="423334" h="1786466">
                <a:moveTo>
                  <a:pt x="203200" y="1786466"/>
                </a:moveTo>
                <a:lnTo>
                  <a:pt x="0" y="0"/>
                </a:lnTo>
                <a:lnTo>
                  <a:pt x="423334" y="338666"/>
                </a:lnTo>
                <a:lnTo>
                  <a:pt x="203200" y="1786466"/>
                </a:lnTo>
                <a:close/>
              </a:path>
            </a:pathLst>
          </a:custGeom>
          <a:solidFill>
            <a:schemeClr val="accent1">
              <a:lumMod val="75000"/>
              <a:alpha val="40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Slide Number Placeholder 100"/>
          <p:cNvSpPr>
            <a:spLocks noGrp="1"/>
          </p:cNvSpPr>
          <p:nvPr>
            <p:ph type="sldNum" sz="quarter" idx="12"/>
          </p:nvPr>
        </p:nvSpPr>
        <p:spPr/>
        <p:txBody>
          <a:bodyPr/>
          <a:lstStyle/>
          <a:p>
            <a:fld id="{26336D12-5B7C-1A49-B59B-1001D96A5291}" type="slidenum">
              <a:rPr lang="en-US" smtClean="0"/>
              <a:pPr/>
              <a:t>8</a:t>
            </a:fld>
            <a:endParaRPr lang="en-US"/>
          </a:p>
        </p:txBody>
      </p:sp>
      <p:sp>
        <p:nvSpPr>
          <p:cNvPr id="80" name="Isosceles Triangle 79"/>
          <p:cNvSpPr/>
          <p:nvPr/>
        </p:nvSpPr>
        <p:spPr>
          <a:xfrm>
            <a:off x="4091882" y="2932778"/>
            <a:ext cx="249832" cy="1320800"/>
          </a:xfrm>
          <a:prstGeom prst="triangle">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Isosceles Triangle 83"/>
          <p:cNvSpPr/>
          <p:nvPr/>
        </p:nvSpPr>
        <p:spPr>
          <a:xfrm rot="16200000">
            <a:off x="4487713" y="2514984"/>
            <a:ext cx="249832" cy="835588"/>
          </a:xfrm>
          <a:prstGeom prst="triangle">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Isosceles Triangle 87"/>
          <p:cNvSpPr/>
          <p:nvPr/>
        </p:nvSpPr>
        <p:spPr>
          <a:xfrm rot="12997742">
            <a:off x="5307802" y="3840645"/>
            <a:ext cx="359926" cy="455481"/>
          </a:xfrm>
          <a:prstGeom prst="triangle">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Isosceles Triangle 91"/>
          <p:cNvSpPr/>
          <p:nvPr/>
        </p:nvSpPr>
        <p:spPr>
          <a:xfrm>
            <a:off x="5479219" y="3277506"/>
            <a:ext cx="342992" cy="627743"/>
          </a:xfrm>
          <a:prstGeom prst="triangle">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Isosceles Triangle 95"/>
          <p:cNvSpPr/>
          <p:nvPr/>
        </p:nvSpPr>
        <p:spPr>
          <a:xfrm rot="5886637">
            <a:off x="5088535" y="2822501"/>
            <a:ext cx="342992" cy="825549"/>
          </a:xfrm>
          <a:prstGeom prst="triangle">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Isosceles Triangle 99"/>
          <p:cNvSpPr/>
          <p:nvPr/>
        </p:nvSpPr>
        <p:spPr>
          <a:xfrm rot="580197">
            <a:off x="4715883" y="4269696"/>
            <a:ext cx="359926" cy="341177"/>
          </a:xfrm>
          <a:prstGeom prst="triangle">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0" name="Group 58"/>
          <p:cNvGrpSpPr/>
          <p:nvPr/>
        </p:nvGrpSpPr>
        <p:grpSpPr>
          <a:xfrm>
            <a:off x="3719919" y="2256609"/>
            <a:ext cx="2412348" cy="2532036"/>
            <a:chOff x="3745319" y="2230545"/>
            <a:chExt cx="2412348" cy="2532036"/>
          </a:xfrm>
        </p:grpSpPr>
        <p:sp>
          <p:nvSpPr>
            <p:cNvPr id="147" name="TextBox 146"/>
            <p:cNvSpPr txBox="1"/>
            <p:nvPr/>
          </p:nvSpPr>
          <p:spPr>
            <a:xfrm>
              <a:off x="4270040" y="2230545"/>
              <a:ext cx="1448233" cy="276999"/>
            </a:xfrm>
            <a:prstGeom prst="rect">
              <a:avLst/>
            </a:prstGeom>
            <a:noFill/>
          </p:spPr>
          <p:txBody>
            <a:bodyPr wrap="none" rtlCol="0">
              <a:spAutoFit/>
            </a:bodyPr>
            <a:lstStyle/>
            <a:p>
              <a:r>
                <a:rPr lang="en-US" sz="1200" dirty="0" smtClean="0">
                  <a:solidFill>
                    <a:srgbClr val="FFFFFF"/>
                  </a:solidFill>
                </a:rPr>
                <a:t>80-120m Pedestrian</a:t>
              </a:r>
              <a:endParaRPr lang="en-US" sz="1200" dirty="0">
                <a:solidFill>
                  <a:srgbClr val="FFFFFF"/>
                </a:solidFill>
              </a:endParaRPr>
            </a:p>
          </p:txBody>
        </p:sp>
        <p:sp>
          <p:nvSpPr>
            <p:cNvPr id="148" name="Oval 147"/>
            <p:cNvSpPr/>
            <p:nvPr/>
          </p:nvSpPr>
          <p:spPr>
            <a:xfrm>
              <a:off x="3745319" y="2507544"/>
              <a:ext cx="2412348" cy="2255037"/>
            </a:xfrm>
            <a:prstGeom prst="ellipse">
              <a:avLst/>
            </a:prstGeom>
            <a:no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1" name="Group 57"/>
          <p:cNvGrpSpPr/>
          <p:nvPr/>
        </p:nvGrpSpPr>
        <p:grpSpPr>
          <a:xfrm>
            <a:off x="2889106" y="1630685"/>
            <a:ext cx="4073974" cy="3956293"/>
            <a:chOff x="2868693" y="1635480"/>
            <a:chExt cx="4073974" cy="3956293"/>
          </a:xfrm>
        </p:grpSpPr>
        <p:sp>
          <p:nvSpPr>
            <p:cNvPr id="145" name="TextBox 144"/>
            <p:cNvSpPr txBox="1"/>
            <p:nvPr/>
          </p:nvSpPr>
          <p:spPr>
            <a:xfrm>
              <a:off x="3207431" y="1635480"/>
              <a:ext cx="1095172" cy="276999"/>
            </a:xfrm>
            <a:prstGeom prst="rect">
              <a:avLst/>
            </a:prstGeom>
            <a:noFill/>
          </p:spPr>
          <p:txBody>
            <a:bodyPr wrap="none" rtlCol="0">
              <a:spAutoFit/>
            </a:bodyPr>
            <a:lstStyle/>
            <a:p>
              <a:r>
                <a:rPr lang="en-US" sz="1200" dirty="0" smtClean="0">
                  <a:solidFill>
                    <a:srgbClr val="FFFFFF"/>
                  </a:solidFill>
                </a:rPr>
                <a:t>200m Vehicles</a:t>
              </a:r>
              <a:endParaRPr lang="en-US" sz="1200" dirty="0">
                <a:solidFill>
                  <a:srgbClr val="FFFFFF"/>
                </a:solidFill>
              </a:endParaRPr>
            </a:p>
          </p:txBody>
        </p:sp>
        <p:sp>
          <p:nvSpPr>
            <p:cNvPr id="146" name="Oval 145"/>
            <p:cNvSpPr/>
            <p:nvPr/>
          </p:nvSpPr>
          <p:spPr>
            <a:xfrm>
              <a:off x="2868693" y="1733548"/>
              <a:ext cx="4073974" cy="3858225"/>
            </a:xfrm>
            <a:prstGeom prst="ellipse">
              <a:avLst/>
            </a:prstGeom>
            <a:no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2" name="Group 61"/>
          <p:cNvGrpSpPr/>
          <p:nvPr/>
        </p:nvGrpSpPr>
        <p:grpSpPr>
          <a:xfrm>
            <a:off x="1902454" y="871538"/>
            <a:ext cx="6047279" cy="5572655"/>
            <a:chOff x="1927854" y="871538"/>
            <a:chExt cx="6047279" cy="5572655"/>
          </a:xfrm>
        </p:grpSpPr>
        <p:sp>
          <p:nvSpPr>
            <p:cNvPr id="143" name="TextBox 142"/>
            <p:cNvSpPr txBox="1"/>
            <p:nvPr/>
          </p:nvSpPr>
          <p:spPr>
            <a:xfrm>
              <a:off x="2328448" y="1005534"/>
              <a:ext cx="1172116" cy="276999"/>
            </a:xfrm>
            <a:prstGeom prst="rect">
              <a:avLst/>
            </a:prstGeom>
            <a:noFill/>
          </p:spPr>
          <p:txBody>
            <a:bodyPr wrap="none" rtlCol="0">
              <a:spAutoFit/>
            </a:bodyPr>
            <a:lstStyle/>
            <a:p>
              <a:r>
                <a:rPr lang="en-US" sz="1200" dirty="0">
                  <a:solidFill>
                    <a:srgbClr val="FFFFFF"/>
                  </a:solidFill>
                </a:rPr>
                <a:t>3</a:t>
              </a:r>
              <a:r>
                <a:rPr lang="en-US" sz="1200" dirty="0" smtClean="0">
                  <a:solidFill>
                    <a:srgbClr val="FFFFFF"/>
                  </a:solidFill>
                </a:rPr>
                <a:t>00m Gunshots</a:t>
              </a:r>
              <a:endParaRPr lang="en-US" sz="1200" dirty="0">
                <a:solidFill>
                  <a:srgbClr val="FFFFFF"/>
                </a:solidFill>
              </a:endParaRPr>
            </a:p>
          </p:txBody>
        </p:sp>
        <p:sp>
          <p:nvSpPr>
            <p:cNvPr id="144" name="Oval 143"/>
            <p:cNvSpPr/>
            <p:nvPr/>
          </p:nvSpPr>
          <p:spPr>
            <a:xfrm>
              <a:off x="1927854" y="871538"/>
              <a:ext cx="6047279" cy="5572655"/>
            </a:xfrm>
            <a:prstGeom prst="ellipse">
              <a:avLst/>
            </a:prstGeom>
            <a:no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extBox 5"/>
          <p:cNvSpPr txBox="1"/>
          <p:nvPr/>
        </p:nvSpPr>
        <p:spPr>
          <a:xfrm>
            <a:off x="0" y="806451"/>
            <a:ext cx="2082800" cy="6075384"/>
          </a:xfrm>
          <a:prstGeom prst="rect">
            <a:avLst/>
          </a:prstGeom>
          <a:solidFill>
            <a:srgbClr val="062343"/>
          </a:solidFill>
          <a:ln w="15875">
            <a:noFill/>
          </a:ln>
        </p:spPr>
        <p:txBody>
          <a:bodyPr wrap="square" rtlCol="0" anchor="t" anchorCtr="0">
            <a:noAutofit/>
          </a:bodyPr>
          <a:lstStyle>
            <a:defPPr>
              <a:defRPr lang="en-US"/>
            </a:defPPr>
            <a:lvl1pPr>
              <a:defRPr>
                <a:solidFill>
                  <a:schemeClr val="bg1"/>
                </a:solidFill>
              </a:defRPr>
            </a:lvl1pPr>
          </a:lstStyle>
          <a:p>
            <a:pPr algn="ctr"/>
            <a:endParaRPr lang="en-US" sz="1200" dirty="0" smtClean="0">
              <a:latin typeface="Century Gothic"/>
              <a:cs typeface="Century Gothic"/>
            </a:endParaRPr>
          </a:p>
          <a:p>
            <a:pPr algn="ctr"/>
            <a:r>
              <a:rPr lang="en-US" sz="1600" dirty="0" smtClean="0">
                <a:latin typeface="Century Gothic"/>
                <a:cs typeface="Century Gothic"/>
              </a:rPr>
              <a:t>Classifiers</a:t>
            </a:r>
          </a:p>
        </p:txBody>
      </p:sp>
      <p:pic>
        <p:nvPicPr>
          <p:cNvPr id="43" name="Picture 42" descr="Screen Shot 2016-03-18 at 4.13.1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286" y="5120753"/>
            <a:ext cx="1786842" cy="1610674"/>
          </a:xfrm>
          <a:prstGeom prst="rect">
            <a:avLst/>
          </a:prstGeom>
          <a:ln w="28575" cmpd="sng">
            <a:solidFill>
              <a:schemeClr val="tx1">
                <a:lumMod val="50000"/>
                <a:lumOff val="50000"/>
              </a:schemeClr>
            </a:solidFill>
          </a:ln>
        </p:spPr>
      </p:pic>
      <p:pic>
        <p:nvPicPr>
          <p:cNvPr id="44" name="Picture 43" descr="Screen Shot 2016-03-18 at 4.13.03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392" y="3260917"/>
            <a:ext cx="1792630" cy="1701036"/>
          </a:xfrm>
          <a:prstGeom prst="rect">
            <a:avLst/>
          </a:prstGeom>
          <a:ln w="28575" cmpd="sng">
            <a:solidFill>
              <a:schemeClr val="tx1">
                <a:lumMod val="50000"/>
                <a:lumOff val="50000"/>
              </a:schemeClr>
            </a:solidFill>
          </a:ln>
        </p:spPr>
      </p:pic>
      <p:pic>
        <p:nvPicPr>
          <p:cNvPr id="46" name="Picture 45" descr="Screen Shot 2016-03-18 at 4.12.42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392" y="1417177"/>
            <a:ext cx="1792630" cy="1693407"/>
          </a:xfrm>
          <a:prstGeom prst="rect">
            <a:avLst/>
          </a:prstGeom>
          <a:ln w="28575" cmpd="sng">
            <a:solidFill>
              <a:schemeClr val="tx1">
                <a:lumMod val="50000"/>
                <a:lumOff val="50000"/>
              </a:schemeClr>
            </a:solidFill>
          </a:ln>
        </p:spPr>
      </p:pic>
      <p:sp>
        <p:nvSpPr>
          <p:cNvPr id="150" name="TextBox 149"/>
          <p:cNvSpPr txBox="1"/>
          <p:nvPr/>
        </p:nvSpPr>
        <p:spPr>
          <a:xfrm>
            <a:off x="7391400" y="819151"/>
            <a:ext cx="1752600" cy="6062683"/>
          </a:xfrm>
          <a:prstGeom prst="rect">
            <a:avLst/>
          </a:prstGeom>
          <a:solidFill>
            <a:srgbClr val="062343"/>
          </a:solidFill>
          <a:ln w="15875">
            <a:noFill/>
          </a:ln>
        </p:spPr>
        <p:txBody>
          <a:bodyPr wrap="square" rtlCol="0" anchor="t" anchorCtr="0">
            <a:noAutofit/>
          </a:bodyPr>
          <a:lstStyle>
            <a:defPPr>
              <a:defRPr lang="en-US"/>
            </a:defPPr>
            <a:lvl1pPr>
              <a:defRPr>
                <a:solidFill>
                  <a:schemeClr val="bg1"/>
                </a:solidFill>
              </a:defRPr>
            </a:lvl1pPr>
          </a:lstStyle>
          <a:p>
            <a:pPr algn="ctr"/>
            <a:endParaRPr lang="en-US" sz="1200" dirty="0" smtClean="0">
              <a:latin typeface="Century Gothic"/>
              <a:cs typeface="Century Gothic"/>
            </a:endParaRPr>
          </a:p>
          <a:p>
            <a:pPr algn="ctr"/>
            <a:endParaRPr lang="en-US" sz="1200" dirty="0">
              <a:latin typeface="Century Gothic"/>
              <a:cs typeface="Century Gothic"/>
            </a:endParaRPr>
          </a:p>
          <a:p>
            <a:pPr algn="ctr"/>
            <a:endParaRPr lang="en-US" sz="1200" dirty="0" smtClean="0">
              <a:latin typeface="Century Gothic"/>
              <a:cs typeface="Century Gothic"/>
            </a:endParaRPr>
          </a:p>
          <a:p>
            <a:pPr algn="ctr"/>
            <a:endParaRPr lang="en-US" sz="1200" dirty="0">
              <a:latin typeface="Century Gothic"/>
              <a:cs typeface="Century Gothic"/>
            </a:endParaRPr>
          </a:p>
          <a:p>
            <a:pPr algn="ctr"/>
            <a:endParaRPr lang="en-US" sz="1200" dirty="0" smtClean="0">
              <a:latin typeface="Century Gothic"/>
              <a:cs typeface="Century Gothic"/>
            </a:endParaRPr>
          </a:p>
          <a:p>
            <a:pPr algn="ctr"/>
            <a:endParaRPr lang="en-US" sz="1200" dirty="0" smtClean="0">
              <a:latin typeface="Century Gothic"/>
              <a:cs typeface="Century Gothic"/>
            </a:endParaRPr>
          </a:p>
          <a:p>
            <a:pPr algn="ctr"/>
            <a:endParaRPr lang="en-US" sz="1200" dirty="0">
              <a:latin typeface="Century Gothic"/>
              <a:cs typeface="Century Gothic"/>
            </a:endParaRPr>
          </a:p>
          <a:p>
            <a:pPr algn="ctr"/>
            <a:endParaRPr lang="en-US" sz="1200" dirty="0" smtClean="0">
              <a:latin typeface="Century Gothic"/>
              <a:cs typeface="Century Gothic"/>
            </a:endParaRPr>
          </a:p>
          <a:p>
            <a:pPr algn="ctr"/>
            <a:r>
              <a:rPr lang="en-US" sz="1200" dirty="0" smtClean="0">
                <a:latin typeface="Century Gothic"/>
                <a:cs typeface="Century Gothic"/>
              </a:rPr>
              <a:t>“</a:t>
            </a:r>
            <a:r>
              <a:rPr lang="en-US" sz="1200" dirty="0">
                <a:latin typeface="Century Gothic"/>
                <a:cs typeface="Century Gothic"/>
              </a:rPr>
              <a:t>Ears – to – Eyes”</a:t>
            </a:r>
          </a:p>
          <a:p>
            <a:pPr algn="ctr"/>
            <a:endParaRPr lang="en-US" sz="1200" dirty="0">
              <a:latin typeface="Century Gothic"/>
              <a:cs typeface="Century Gothic"/>
            </a:endParaRPr>
          </a:p>
          <a:p>
            <a:pPr algn="ctr"/>
            <a:endParaRPr lang="en-US" sz="1200" dirty="0" smtClean="0">
              <a:latin typeface="Century Gothic"/>
              <a:cs typeface="Century Gothic"/>
            </a:endParaRPr>
          </a:p>
          <a:p>
            <a:pPr algn="ctr"/>
            <a:r>
              <a:rPr lang="en-US" sz="1200" dirty="0" smtClean="0">
                <a:latin typeface="Century Gothic"/>
                <a:cs typeface="Century Gothic"/>
              </a:rPr>
              <a:t>Vector is constantly </a:t>
            </a:r>
            <a:r>
              <a:rPr lang="en-US" sz="1200" dirty="0">
                <a:latin typeface="Century Gothic"/>
                <a:cs typeface="Century Gothic"/>
              </a:rPr>
              <a:t>listening in all directions, all the time. </a:t>
            </a:r>
          </a:p>
          <a:p>
            <a:pPr algn="ctr"/>
            <a:endParaRPr lang="en-US" sz="1200" dirty="0">
              <a:latin typeface="Century Gothic"/>
              <a:cs typeface="Century Gothic"/>
            </a:endParaRPr>
          </a:p>
          <a:p>
            <a:pPr algn="ctr"/>
            <a:r>
              <a:rPr lang="en-US" sz="1200" dirty="0">
                <a:latin typeface="Century Gothic"/>
                <a:cs typeface="Century Gothic"/>
              </a:rPr>
              <a:t>It detects, classifies and even tracks the diverse potential threats present </a:t>
            </a:r>
            <a:r>
              <a:rPr lang="en-US" sz="1200" dirty="0" smtClean="0">
                <a:latin typeface="Century Gothic"/>
                <a:cs typeface="Century Gothic"/>
              </a:rPr>
              <a:t>today to </a:t>
            </a:r>
            <a:r>
              <a:rPr lang="en-US" sz="1200" dirty="0">
                <a:latin typeface="Century Gothic"/>
                <a:cs typeface="Century Gothic"/>
              </a:rPr>
              <a:t>deliver actionable intelligence.</a:t>
            </a:r>
          </a:p>
          <a:p>
            <a:pPr algn="ctr"/>
            <a:endParaRPr lang="en-US" sz="1200" dirty="0">
              <a:latin typeface="Century Gothic"/>
              <a:cs typeface="Century Gothic"/>
            </a:endParaRPr>
          </a:p>
        </p:txBody>
      </p:sp>
      <p:pic>
        <p:nvPicPr>
          <p:cNvPr id="33" name="Picture 32" descr="Vector-Logo_transparent.png"/>
          <p:cNvPicPr>
            <a:picLocks noChangeAspect="1"/>
          </p:cNvPicPr>
          <p:nvPr/>
        </p:nvPicPr>
        <p:blipFill>
          <a:blip r:embed="rId8"/>
          <a:stretch>
            <a:fillRect/>
          </a:stretch>
        </p:blipFill>
        <p:spPr>
          <a:xfrm>
            <a:off x="7593695" y="6214350"/>
            <a:ext cx="1348011" cy="519658"/>
          </a:xfrm>
          <a:prstGeom prst="rect">
            <a:avLst/>
          </a:prstGeom>
          <a:solidFill>
            <a:schemeClr val="bg1"/>
          </a:solidFill>
        </p:spPr>
      </p:pic>
    </p:spTree>
    <p:extLst>
      <p:ext uri="{BB962C8B-B14F-4D97-AF65-F5344CB8AC3E}">
        <p14:creationId xmlns:p14="http://schemas.microsoft.com/office/powerpoint/2010/main" val="135922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dissolve">
                                      <p:cBhvr>
                                        <p:cTn id="7" dur="500"/>
                                        <p:tgtEl>
                                          <p:spTgt spid="140"/>
                                        </p:tgtEl>
                                      </p:cBhvr>
                                    </p:animEffect>
                                  </p:childTnLst>
                                </p:cTn>
                              </p:par>
                            </p:childTnLst>
                          </p:cTn>
                        </p:par>
                        <p:par>
                          <p:cTn id="8" fill="hold">
                            <p:stCondLst>
                              <p:cond delay="500"/>
                            </p:stCondLst>
                            <p:childTnLst>
                              <p:par>
                                <p:cTn id="9" presetID="9" presetClass="entr" presetSubtype="0" fill="hold" nodeType="afterEffect">
                                  <p:stCondLst>
                                    <p:cond delay="2000"/>
                                  </p:stCondLst>
                                  <p:childTnLst>
                                    <p:set>
                                      <p:cBhvr>
                                        <p:cTn id="10" dur="1" fill="hold">
                                          <p:stCondLst>
                                            <p:cond delay="0"/>
                                          </p:stCondLst>
                                        </p:cTn>
                                        <p:tgtEl>
                                          <p:spTgt spid="141"/>
                                        </p:tgtEl>
                                        <p:attrNameLst>
                                          <p:attrName>style.visibility</p:attrName>
                                        </p:attrNameLst>
                                      </p:cBhvr>
                                      <p:to>
                                        <p:strVal val="visible"/>
                                      </p:to>
                                    </p:set>
                                    <p:animEffect transition="in" filter="dissolve">
                                      <p:cBhvr>
                                        <p:cTn id="11" dur="500"/>
                                        <p:tgtEl>
                                          <p:spTgt spid="141"/>
                                        </p:tgtEl>
                                      </p:cBhvr>
                                    </p:animEffect>
                                  </p:childTnLst>
                                </p:cTn>
                              </p:par>
                            </p:childTnLst>
                          </p:cTn>
                        </p:par>
                        <p:par>
                          <p:cTn id="12" fill="hold">
                            <p:stCondLst>
                              <p:cond delay="3000"/>
                            </p:stCondLst>
                            <p:childTnLst>
                              <p:par>
                                <p:cTn id="13" presetID="9" presetClass="entr" presetSubtype="0" fill="hold" nodeType="afterEffect">
                                  <p:stCondLst>
                                    <p:cond delay="2000"/>
                                  </p:stCondLst>
                                  <p:childTnLst>
                                    <p:set>
                                      <p:cBhvr>
                                        <p:cTn id="14" dur="1" fill="hold">
                                          <p:stCondLst>
                                            <p:cond delay="0"/>
                                          </p:stCondLst>
                                        </p:cTn>
                                        <p:tgtEl>
                                          <p:spTgt spid="142"/>
                                        </p:tgtEl>
                                        <p:attrNameLst>
                                          <p:attrName>style.visibility</p:attrName>
                                        </p:attrNameLst>
                                      </p:cBhvr>
                                      <p:to>
                                        <p:strVal val="visible"/>
                                      </p:to>
                                    </p:set>
                                    <p:animEffect transition="in" filter="dissolve">
                                      <p:cBhvr>
                                        <p:cTn id="15"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unshot ui_ic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226" y="-10445"/>
            <a:ext cx="8432800" cy="5265255"/>
          </a:xfrm>
          <a:prstGeom prst="rect">
            <a:avLst/>
          </a:prstGeom>
        </p:spPr>
      </p:pic>
      <p:sp>
        <p:nvSpPr>
          <p:cNvPr id="10" name="Freeform 9"/>
          <p:cNvSpPr/>
          <p:nvPr/>
        </p:nvSpPr>
        <p:spPr>
          <a:xfrm>
            <a:off x="639466" y="2935955"/>
            <a:ext cx="4003040" cy="1869440"/>
          </a:xfrm>
          <a:custGeom>
            <a:avLst/>
            <a:gdLst>
              <a:gd name="connsiteX0" fmla="*/ 3230880 w 4003040"/>
              <a:gd name="connsiteY0" fmla="*/ 0 h 1869440"/>
              <a:gd name="connsiteX1" fmla="*/ 3241040 w 4003040"/>
              <a:gd name="connsiteY1" fmla="*/ 416560 h 1869440"/>
              <a:gd name="connsiteX2" fmla="*/ 3606800 w 4003040"/>
              <a:gd name="connsiteY2" fmla="*/ 599440 h 1869440"/>
              <a:gd name="connsiteX3" fmla="*/ 4003040 w 4003040"/>
              <a:gd name="connsiteY3" fmla="*/ 640080 h 1869440"/>
              <a:gd name="connsiteX4" fmla="*/ 3708400 w 4003040"/>
              <a:gd name="connsiteY4" fmla="*/ 1849120 h 1869440"/>
              <a:gd name="connsiteX5" fmla="*/ 0 w 4003040"/>
              <a:gd name="connsiteY5" fmla="*/ 1869440 h 1869440"/>
              <a:gd name="connsiteX6" fmla="*/ 0 w 4003040"/>
              <a:gd name="connsiteY6" fmla="*/ 690880 h 1869440"/>
              <a:gd name="connsiteX7" fmla="*/ 3230880 w 4003040"/>
              <a:gd name="connsiteY7" fmla="*/ 0 h 186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3040" h="1869440">
                <a:moveTo>
                  <a:pt x="3230880" y="0"/>
                </a:moveTo>
                <a:lnTo>
                  <a:pt x="3241040" y="416560"/>
                </a:lnTo>
                <a:lnTo>
                  <a:pt x="3606800" y="599440"/>
                </a:lnTo>
                <a:lnTo>
                  <a:pt x="4003040" y="640080"/>
                </a:lnTo>
                <a:lnTo>
                  <a:pt x="3708400" y="1849120"/>
                </a:lnTo>
                <a:lnTo>
                  <a:pt x="0" y="1869440"/>
                </a:lnTo>
                <a:lnTo>
                  <a:pt x="0" y="690880"/>
                </a:lnTo>
                <a:lnTo>
                  <a:pt x="3230880" y="0"/>
                </a:lnTo>
                <a:close/>
              </a:path>
            </a:pathLst>
          </a:custGeom>
          <a:gradFill flip="none" rotWithShape="1">
            <a:gsLst>
              <a:gs pos="14000">
                <a:schemeClr val="accent2">
                  <a:lumMod val="75000"/>
                  <a:alpha val="74000"/>
                </a:schemeClr>
              </a:gs>
              <a:gs pos="100000">
                <a:srgbClr val="FFFFFF">
                  <a:alpha val="40000"/>
                </a:srgbClr>
              </a:gs>
            </a:gsLst>
            <a:lin ang="18300000" scaled="0"/>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Isosceles Triangle 30"/>
          <p:cNvSpPr/>
          <p:nvPr/>
        </p:nvSpPr>
        <p:spPr>
          <a:xfrm rot="5400000">
            <a:off x="2085338" y="599154"/>
            <a:ext cx="2254250" cy="2298700"/>
          </a:xfrm>
          <a:prstGeom prst="triangle">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11139"/>
            <a:ext cx="6350000" cy="605895"/>
          </a:xfrm>
          <a:solidFill>
            <a:srgbClr val="FFFFFF">
              <a:alpha val="86000"/>
            </a:srgbClr>
          </a:solidFill>
        </p:spPr>
        <p:txBody>
          <a:bodyPr vert="horz" lIns="91440" tIns="45720" rIns="91440" bIns="45720" rtlCol="0" anchor="ctr">
            <a:normAutofit fontScale="90000"/>
          </a:bodyPr>
          <a:lstStyle/>
          <a:p>
            <a:r>
              <a:rPr lang="en-US" dirty="0" smtClean="0"/>
              <a:t>Detect, Communicate, Respond, Report</a:t>
            </a:r>
            <a:endParaRPr lang="en-US" dirty="0"/>
          </a:p>
        </p:txBody>
      </p:sp>
      <p:sp>
        <p:nvSpPr>
          <p:cNvPr id="32" name="Isosceles Triangle 31"/>
          <p:cNvSpPr/>
          <p:nvPr/>
        </p:nvSpPr>
        <p:spPr>
          <a:xfrm rot="4797904">
            <a:off x="2077095" y="782183"/>
            <a:ext cx="2254250" cy="2298700"/>
          </a:xfrm>
          <a:prstGeom prst="triangle">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Isosceles Triangle 32"/>
          <p:cNvSpPr/>
          <p:nvPr/>
        </p:nvSpPr>
        <p:spPr>
          <a:xfrm rot="4029189">
            <a:off x="2127894" y="1040761"/>
            <a:ext cx="2254250" cy="2298700"/>
          </a:xfrm>
          <a:prstGeom prst="triangle">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Isosceles Triangle 33"/>
          <p:cNvSpPr/>
          <p:nvPr/>
        </p:nvSpPr>
        <p:spPr>
          <a:xfrm rot="2599444">
            <a:off x="2429850" y="1443460"/>
            <a:ext cx="2254250" cy="2298700"/>
          </a:xfrm>
          <a:prstGeom prst="triangle">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Isosceles Triangle 34"/>
          <p:cNvSpPr/>
          <p:nvPr/>
        </p:nvSpPr>
        <p:spPr>
          <a:xfrm rot="2153687">
            <a:off x="2074015" y="1389552"/>
            <a:ext cx="2487557" cy="3490897"/>
          </a:xfrm>
          <a:prstGeom prst="triangle">
            <a:avLst/>
          </a:prstGeom>
          <a:solidFill>
            <a:srgbClr val="FFFF00">
              <a:alpha val="1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4263613" y="1674422"/>
            <a:ext cx="146304" cy="14393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Content Placeholder 3" descr="gunshot ui_report.png"/>
          <p:cNvPicPr>
            <a:picLocks noGrp="1" noChangeAspect="1"/>
          </p:cNvPicPr>
          <p:nvPr>
            <p:ph idx="1"/>
          </p:nvPr>
        </p:nvPicPr>
        <p:blipFill>
          <a:blip r:embed="rId4">
            <a:extLst>
              <a:ext uri="{28A0092B-C50C-407E-A947-70E740481C1C}">
                <a14:useLocalDpi xmlns:a14="http://schemas.microsoft.com/office/drawing/2010/main" val="0"/>
              </a:ext>
            </a:extLst>
          </a:blip>
          <a:srcRect t="6003" b="6003"/>
          <a:stretch>
            <a:fillRect/>
          </a:stretch>
        </p:blipFill>
        <p:spPr>
          <a:xfrm>
            <a:off x="4856480" y="3860515"/>
            <a:ext cx="5431880" cy="2987325"/>
          </a:xfrm>
        </p:spPr>
      </p:pic>
      <p:sp>
        <p:nvSpPr>
          <p:cNvPr id="14" name="Right Arrow 13"/>
          <p:cNvSpPr/>
          <p:nvPr/>
        </p:nvSpPr>
        <p:spPr>
          <a:xfrm>
            <a:off x="4529310" y="5397134"/>
            <a:ext cx="555731" cy="876300"/>
          </a:xfrm>
          <a:prstGeom prst="rightArrow">
            <a:avLst/>
          </a:prstGeom>
          <a:solidFill>
            <a:schemeClr val="bg1">
              <a:lumMod val="85000"/>
              <a:alpha val="8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8094131" y="4378085"/>
            <a:ext cx="1114608" cy="1169551"/>
          </a:xfrm>
          <a:prstGeom prst="rect">
            <a:avLst/>
          </a:prstGeom>
          <a:solidFill>
            <a:srgbClr val="FFFFFF">
              <a:alpha val="74000"/>
            </a:srgbClr>
          </a:solidFill>
        </p:spPr>
        <p:txBody>
          <a:bodyPr wrap="none" rtlCol="0">
            <a:spAutoFit/>
          </a:bodyPr>
          <a:lstStyle/>
          <a:p>
            <a:r>
              <a:rPr lang="en-US" sz="1400" b="1" dirty="0" smtClean="0">
                <a:solidFill>
                  <a:srgbClr val="FF0000"/>
                </a:solidFill>
                <a:latin typeface="Century Gothic"/>
                <a:cs typeface="Century Gothic"/>
              </a:rPr>
              <a:t>Gunshot</a:t>
            </a:r>
          </a:p>
          <a:p>
            <a:r>
              <a:rPr lang="en-US" sz="1400" b="1" dirty="0">
                <a:solidFill>
                  <a:srgbClr val="FF0000"/>
                </a:solidFill>
                <a:latin typeface="Century Gothic"/>
                <a:cs typeface="Century Gothic"/>
              </a:rPr>
              <a:t> </a:t>
            </a:r>
            <a:r>
              <a:rPr lang="en-US" sz="1400" b="1" dirty="0" smtClean="0">
                <a:solidFill>
                  <a:srgbClr val="FF0000"/>
                </a:solidFill>
                <a:latin typeface="Century Gothic"/>
                <a:cs typeface="Century Gothic"/>
              </a:rPr>
              <a:t>- logged</a:t>
            </a:r>
          </a:p>
          <a:p>
            <a:r>
              <a:rPr lang="en-US" sz="1400" b="1" dirty="0">
                <a:solidFill>
                  <a:srgbClr val="FF0000"/>
                </a:solidFill>
                <a:latin typeface="Century Gothic"/>
                <a:cs typeface="Century Gothic"/>
              </a:rPr>
              <a:t> </a:t>
            </a:r>
            <a:r>
              <a:rPr lang="en-US" sz="1400" b="1" dirty="0" smtClean="0">
                <a:solidFill>
                  <a:srgbClr val="FF0000"/>
                </a:solidFill>
                <a:latin typeface="Century Gothic"/>
                <a:cs typeface="Century Gothic"/>
              </a:rPr>
              <a:t>- replay</a:t>
            </a:r>
          </a:p>
          <a:p>
            <a:endParaRPr lang="en-US" sz="1400" b="1" dirty="0">
              <a:solidFill>
                <a:srgbClr val="FF0000"/>
              </a:solidFill>
              <a:latin typeface="Century Gothic"/>
              <a:cs typeface="Century Gothic"/>
            </a:endParaRPr>
          </a:p>
          <a:p>
            <a:r>
              <a:rPr lang="en-US" sz="1400" b="1" dirty="0" smtClean="0">
                <a:solidFill>
                  <a:srgbClr val="FF0000"/>
                </a:solidFill>
                <a:latin typeface="Century Gothic"/>
                <a:cs typeface="Century Gothic"/>
              </a:rPr>
              <a:t>Data / POL</a:t>
            </a:r>
            <a:endParaRPr lang="en-US" sz="1400" b="1" dirty="0">
              <a:solidFill>
                <a:srgbClr val="FF0000"/>
              </a:solidFill>
              <a:latin typeface="Century Gothic"/>
              <a:cs typeface="Century Gothic"/>
            </a:endParaRPr>
          </a:p>
        </p:txBody>
      </p:sp>
      <p:sp>
        <p:nvSpPr>
          <p:cNvPr id="36" name="Right Bracket 35"/>
          <p:cNvSpPr/>
          <p:nvPr/>
        </p:nvSpPr>
        <p:spPr>
          <a:xfrm>
            <a:off x="7937498" y="4362449"/>
            <a:ext cx="171450" cy="790087"/>
          </a:xfrm>
          <a:prstGeom prst="rightBracket">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nvGrpSpPr>
          <p:cNvPr id="47" name="Group 46"/>
          <p:cNvGrpSpPr/>
          <p:nvPr/>
        </p:nvGrpSpPr>
        <p:grpSpPr>
          <a:xfrm>
            <a:off x="3891037" y="2486038"/>
            <a:ext cx="1505988" cy="1044194"/>
            <a:chOff x="4105011" y="2496483"/>
            <a:chExt cx="1505988" cy="1044194"/>
          </a:xfrm>
        </p:grpSpPr>
        <p:pic>
          <p:nvPicPr>
            <p:cNvPr id="39" name="Picture 38" descr="Screen Shot 2016-03-18 at 3.15.1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2711" y="3302933"/>
              <a:ext cx="231487" cy="237744"/>
            </a:xfrm>
            <a:prstGeom prst="rect">
              <a:avLst/>
            </a:prstGeom>
          </p:spPr>
        </p:pic>
        <p:pic>
          <p:nvPicPr>
            <p:cNvPr id="40" name="Picture 39" descr="Screen Shot 2016-03-18 at 3.15.1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5439" y="3302933"/>
              <a:ext cx="231487" cy="237744"/>
            </a:xfrm>
            <a:prstGeom prst="rect">
              <a:avLst/>
            </a:prstGeom>
          </p:spPr>
        </p:pic>
        <p:pic>
          <p:nvPicPr>
            <p:cNvPr id="41" name="Picture 40" descr="Screen Shot 2016-03-18 at 3.15.1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9512" y="3302933"/>
              <a:ext cx="231487" cy="237744"/>
            </a:xfrm>
            <a:prstGeom prst="rect">
              <a:avLst/>
            </a:prstGeom>
          </p:spPr>
        </p:pic>
        <p:pic>
          <p:nvPicPr>
            <p:cNvPr id="42" name="Picture 41" descr="Screen Shot 2016-03-18 at 3.15.1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8935" y="3302933"/>
              <a:ext cx="231487" cy="237744"/>
            </a:xfrm>
            <a:prstGeom prst="rect">
              <a:avLst/>
            </a:prstGeom>
          </p:spPr>
        </p:pic>
        <p:pic>
          <p:nvPicPr>
            <p:cNvPr id="44" name="Picture 43" descr="Screen Shot 2016-03-18 at 3.15.1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5011" y="2496483"/>
              <a:ext cx="231487" cy="237744"/>
            </a:xfrm>
            <a:prstGeom prst="rect">
              <a:avLst/>
            </a:prstGeom>
          </p:spPr>
        </p:pic>
        <p:pic>
          <p:nvPicPr>
            <p:cNvPr id="45" name="Picture 44" descr="Screen Shot 2016-03-18 at 3.15.1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5011" y="3133261"/>
              <a:ext cx="231487" cy="237744"/>
            </a:xfrm>
            <a:prstGeom prst="rect">
              <a:avLst/>
            </a:prstGeom>
          </p:spPr>
        </p:pic>
        <p:pic>
          <p:nvPicPr>
            <p:cNvPr id="46" name="Picture 45" descr="Screen Shot 2016-03-18 at 3.15.1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5011" y="2827528"/>
              <a:ext cx="231487" cy="237744"/>
            </a:xfrm>
            <a:prstGeom prst="rect">
              <a:avLst/>
            </a:prstGeom>
          </p:spPr>
        </p:pic>
      </p:grpSp>
      <p:grpSp>
        <p:nvGrpSpPr>
          <p:cNvPr id="51" name="Group 50"/>
          <p:cNvGrpSpPr/>
          <p:nvPr/>
        </p:nvGrpSpPr>
        <p:grpSpPr>
          <a:xfrm>
            <a:off x="1580704" y="3748161"/>
            <a:ext cx="377190" cy="377190"/>
            <a:chOff x="2732405" y="4135307"/>
            <a:chExt cx="377190" cy="377190"/>
          </a:xfrm>
        </p:grpSpPr>
        <p:sp>
          <p:nvSpPr>
            <p:cNvPr id="48" name="Oval 47"/>
            <p:cNvSpPr/>
            <p:nvPr/>
          </p:nvSpPr>
          <p:spPr>
            <a:xfrm>
              <a:off x="2876550" y="4279452"/>
              <a:ext cx="88900" cy="889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2813685" y="4216587"/>
              <a:ext cx="214630" cy="214630"/>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2732405" y="4135307"/>
              <a:ext cx="377190" cy="377190"/>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3" name="Isosceles Triangle 52"/>
          <p:cNvSpPr/>
          <p:nvPr/>
        </p:nvSpPr>
        <p:spPr>
          <a:xfrm rot="14834943">
            <a:off x="3832526" y="668087"/>
            <a:ext cx="238435" cy="4657210"/>
          </a:xfrm>
          <a:prstGeom prst="triangle">
            <a:avLst>
              <a:gd name="adj" fmla="val 37622"/>
            </a:avLst>
          </a:prstGeom>
          <a:solidFill>
            <a:schemeClr val="accent2">
              <a:lumMod val="40000"/>
              <a:lumOff val="60000"/>
              <a:alpha val="9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008695" y="3981206"/>
            <a:ext cx="2684612" cy="28344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1600" dirty="0" smtClean="0"/>
              <a:t>Security</a:t>
            </a:r>
          </a:p>
          <a:p>
            <a:pPr marL="285750" indent="-285750">
              <a:buFont typeface="Arial"/>
              <a:buChar char="•"/>
            </a:pPr>
            <a:r>
              <a:rPr lang="en-US" sz="1600" dirty="0" smtClean="0"/>
              <a:t>GUI Visual Alert - Location</a:t>
            </a:r>
          </a:p>
          <a:p>
            <a:pPr marL="285750" indent="-285750">
              <a:buFont typeface="Arial"/>
              <a:buChar char="•"/>
            </a:pPr>
            <a:r>
              <a:rPr lang="en-US" sz="1600" dirty="0" smtClean="0"/>
              <a:t>Alert Is Logged</a:t>
            </a:r>
          </a:p>
          <a:p>
            <a:pPr marL="285750" indent="-285750">
              <a:buFont typeface="Arial"/>
              <a:buChar char="•"/>
            </a:pPr>
            <a:r>
              <a:rPr lang="en-US" sz="1600" dirty="0" smtClean="0"/>
              <a:t>Slew Camera – Visual </a:t>
            </a:r>
            <a:endParaRPr lang="en-US" sz="1600" dirty="0"/>
          </a:p>
          <a:p>
            <a:pPr marL="285750" indent="-285750">
              <a:buFont typeface="Arial"/>
              <a:buChar char="•"/>
            </a:pPr>
            <a:r>
              <a:rPr lang="en-US" sz="1600" dirty="0" smtClean="0"/>
              <a:t>Response: SOC =&gt; LEO</a:t>
            </a:r>
          </a:p>
          <a:p>
            <a:pPr marL="285750" indent="-285750">
              <a:buFont typeface="Arial"/>
              <a:buChar char="•"/>
            </a:pPr>
            <a:r>
              <a:rPr lang="en-US" sz="1600" dirty="0"/>
              <a:t>Export Incident to </a:t>
            </a:r>
            <a:r>
              <a:rPr lang="en-US" sz="1600" dirty="0" smtClean="0"/>
              <a:t>SSRG</a:t>
            </a:r>
            <a:br>
              <a:rPr lang="en-US" sz="1600" dirty="0" smtClean="0"/>
            </a:br>
            <a:endParaRPr lang="en-US" sz="1600" dirty="0" smtClean="0"/>
          </a:p>
          <a:p>
            <a:r>
              <a:rPr lang="en-US" sz="1600" dirty="0" smtClean="0"/>
              <a:t>Operations</a:t>
            </a:r>
          </a:p>
          <a:p>
            <a:pPr marL="285750" indent="-285750">
              <a:buFont typeface="Arial"/>
              <a:buChar char="•"/>
            </a:pPr>
            <a:r>
              <a:rPr lang="en-US" sz="1600" dirty="0" smtClean="0"/>
              <a:t>SOC =&gt; </a:t>
            </a:r>
            <a:r>
              <a:rPr lang="en-US" sz="1600" dirty="0" err="1" smtClean="0"/>
              <a:t>Maint</a:t>
            </a:r>
            <a:r>
              <a:rPr lang="en-US" sz="1600" dirty="0" smtClean="0"/>
              <a:t>. Alert</a:t>
            </a:r>
          </a:p>
          <a:p>
            <a:pPr marL="285750" indent="-285750">
              <a:buFont typeface="Arial"/>
              <a:buChar char="•"/>
            </a:pPr>
            <a:r>
              <a:rPr lang="en-US" sz="1600" dirty="0" smtClean="0"/>
              <a:t>Ops =&gt; Damage </a:t>
            </a:r>
            <a:r>
              <a:rPr lang="en-US" sz="1600" dirty="0" err="1" smtClean="0"/>
              <a:t>Assmt</a:t>
            </a:r>
            <a:r>
              <a:rPr lang="en-US" sz="1600" dirty="0" smtClean="0"/>
              <a:t>.</a:t>
            </a:r>
          </a:p>
          <a:p>
            <a:pPr marL="285750" indent="-285750">
              <a:buFont typeface="Arial"/>
              <a:buChar char="•"/>
            </a:pPr>
            <a:r>
              <a:rPr lang="en-US" sz="1600" dirty="0" smtClean="0"/>
              <a:t>Close SSRG - KPI Review</a:t>
            </a:r>
          </a:p>
        </p:txBody>
      </p:sp>
      <p:sp>
        <p:nvSpPr>
          <p:cNvPr id="11" name="Right Arrow 10"/>
          <p:cNvSpPr/>
          <p:nvPr/>
        </p:nvSpPr>
        <p:spPr>
          <a:xfrm>
            <a:off x="1580704" y="5397134"/>
            <a:ext cx="555731" cy="876300"/>
          </a:xfrm>
          <a:prstGeom prst="rightArrow">
            <a:avLst/>
          </a:prstGeom>
          <a:solidFill>
            <a:schemeClr val="bg1">
              <a:lumMod val="85000"/>
              <a:alpha val="8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7406" y="5393695"/>
            <a:ext cx="1662853" cy="88317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Gunshot at Substation #44</a:t>
            </a:r>
            <a:endParaRPr lang="en-US" dirty="0"/>
          </a:p>
        </p:txBody>
      </p:sp>
    </p:spTree>
    <p:extLst>
      <p:ext uri="{BB962C8B-B14F-4D97-AF65-F5344CB8AC3E}">
        <p14:creationId xmlns:p14="http://schemas.microsoft.com/office/powerpoint/2010/main" val="243049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 presetClass="entr" presetSubtype="0" fill="hold" nodeType="afterEffect">
                                  <p:stCondLst>
                                    <p:cond delay="3000"/>
                                  </p:stCondLst>
                                  <p:childTnLst>
                                    <p:set>
                                      <p:cBhvr>
                                        <p:cTn id="10" dur="1" fill="hold">
                                          <p:stCondLst>
                                            <p:cond delay="0"/>
                                          </p:stCondLst>
                                        </p:cTn>
                                        <p:tgtEl>
                                          <p:spTgt spid="51"/>
                                        </p:tgtEl>
                                        <p:attrNameLst>
                                          <p:attrName>style.visibility</p:attrName>
                                        </p:attrNameLst>
                                      </p:cBhvr>
                                      <p:to>
                                        <p:strVal val="visible"/>
                                      </p:to>
                                    </p:set>
                                  </p:childTnLst>
                                </p:cTn>
                              </p:par>
                            </p:childTnLst>
                          </p:cTn>
                        </p:par>
                        <p:par>
                          <p:cTn id="11" fill="hold">
                            <p:stCondLst>
                              <p:cond delay="3500"/>
                            </p:stCondLst>
                            <p:childTnLst>
                              <p:par>
                                <p:cTn id="12" presetID="1" presetClass="entr" presetSubtype="0" fill="hold" grpId="0" nodeType="afterEffect">
                                  <p:stCondLst>
                                    <p:cond delay="2000"/>
                                  </p:stCondLst>
                                  <p:childTnLst>
                                    <p:set>
                                      <p:cBhvr>
                                        <p:cTn id="13" dur="1" fill="hold">
                                          <p:stCondLst>
                                            <p:cond delay="0"/>
                                          </p:stCondLst>
                                        </p:cTn>
                                        <p:tgtEl>
                                          <p:spTgt spid="53"/>
                                        </p:tgtEl>
                                        <p:attrNameLst>
                                          <p:attrName>style.visibility</p:attrName>
                                        </p:attrNameLst>
                                      </p:cBhvr>
                                      <p:to>
                                        <p:strVal val="visible"/>
                                      </p:to>
                                    </p:set>
                                  </p:childTnLst>
                                </p:cTn>
                              </p:par>
                            </p:childTnLst>
                          </p:cTn>
                        </p:par>
                        <p:par>
                          <p:cTn id="14" fill="hold">
                            <p:stCondLst>
                              <p:cond delay="5500"/>
                            </p:stCondLst>
                            <p:childTnLst>
                              <p:par>
                                <p:cTn id="15" presetID="9" presetClass="exit" presetSubtype="0" fill="hold" nodeType="afterEffect">
                                  <p:stCondLst>
                                    <p:cond delay="0"/>
                                  </p:stCondLst>
                                  <p:childTnLst>
                                    <p:animEffect transition="out" filter="dissolve">
                                      <p:cBhvr>
                                        <p:cTn id="16" dur="500"/>
                                        <p:tgtEl>
                                          <p:spTgt spid="47"/>
                                        </p:tgtEl>
                                      </p:cBhvr>
                                    </p:animEffect>
                                    <p:set>
                                      <p:cBhvr>
                                        <p:cTn id="17" dur="1" fill="hold">
                                          <p:stCondLst>
                                            <p:cond delay="499"/>
                                          </p:stCondLst>
                                        </p:cTn>
                                        <p:tgtEl>
                                          <p:spTgt spid="47"/>
                                        </p:tgtEl>
                                        <p:attrNameLst>
                                          <p:attrName>style.visibility</p:attrName>
                                        </p:attrNameLst>
                                      </p:cBhvr>
                                      <p:to>
                                        <p:strVal val="hidden"/>
                                      </p:to>
                                    </p:set>
                                  </p:childTnLst>
                                </p:cTn>
                              </p:par>
                            </p:childTnLst>
                          </p:cTn>
                        </p:par>
                        <p:par>
                          <p:cTn id="18" fill="hold">
                            <p:stCondLst>
                              <p:cond delay="6000"/>
                            </p:stCondLst>
                            <p:childTnLst>
                              <p:par>
                                <p:cTn id="19" presetID="1"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par>
                          <p:cTn id="21" fill="hold">
                            <p:stCondLst>
                              <p:cond delay="6000"/>
                            </p:stCondLst>
                            <p:childTnLst>
                              <p:par>
                                <p:cTn id="22" presetID="9" presetClass="entr" presetSubtype="0" fill="hold" grpId="0"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dissolve">
                                      <p:cBhvr>
                                        <p:cTn id="24" dur="1000"/>
                                        <p:tgtEl>
                                          <p:spTgt spid="31"/>
                                        </p:tgtEl>
                                      </p:cBhvr>
                                    </p:animEffect>
                                  </p:childTnLst>
                                </p:cTn>
                              </p:par>
                              <p:par>
                                <p:cTn id="25" presetID="9" presetClass="exit" presetSubtype="0" fill="hold" grpId="1" nodeType="withEffect">
                                  <p:stCondLst>
                                    <p:cond delay="0"/>
                                  </p:stCondLst>
                                  <p:childTnLst>
                                    <p:animEffect transition="out" filter="dissolve">
                                      <p:cBhvr>
                                        <p:cTn id="26" dur="500"/>
                                        <p:tgtEl>
                                          <p:spTgt spid="53"/>
                                        </p:tgtEl>
                                      </p:cBhvr>
                                    </p:animEffect>
                                    <p:set>
                                      <p:cBhvr>
                                        <p:cTn id="27" dur="1" fill="hold">
                                          <p:stCondLst>
                                            <p:cond delay="499"/>
                                          </p:stCondLst>
                                        </p:cTn>
                                        <p:tgtEl>
                                          <p:spTgt spid="53"/>
                                        </p:tgtEl>
                                        <p:attrNameLst>
                                          <p:attrName>style.visibility</p:attrName>
                                        </p:attrNameLst>
                                      </p:cBhvr>
                                      <p:to>
                                        <p:strVal val="hidden"/>
                                      </p:to>
                                    </p:set>
                                  </p:childTnLst>
                                </p:cTn>
                              </p:par>
                            </p:childTnLst>
                          </p:cTn>
                        </p:par>
                        <p:par>
                          <p:cTn id="28" fill="hold">
                            <p:stCondLst>
                              <p:cond delay="7000"/>
                            </p:stCondLst>
                            <p:childTnLst>
                              <p:par>
                                <p:cTn id="29" presetID="9" presetClass="entr" presetSubtype="0"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dissolve">
                                      <p:cBhvr>
                                        <p:cTn id="31" dur="1000"/>
                                        <p:tgtEl>
                                          <p:spTgt spid="32"/>
                                        </p:tgtEl>
                                      </p:cBhvr>
                                    </p:animEffect>
                                  </p:childTnLst>
                                </p:cTn>
                              </p:par>
                            </p:childTnLst>
                          </p:cTn>
                        </p:par>
                        <p:par>
                          <p:cTn id="32" fill="hold">
                            <p:stCondLst>
                              <p:cond delay="8000"/>
                            </p:stCondLst>
                            <p:childTnLst>
                              <p:par>
                                <p:cTn id="33" presetID="9" presetClass="exit" presetSubtype="0" fill="hold" grpId="1" nodeType="afterEffect">
                                  <p:stCondLst>
                                    <p:cond delay="0"/>
                                  </p:stCondLst>
                                  <p:childTnLst>
                                    <p:animEffect transition="out" filter="dissolve">
                                      <p:cBhvr>
                                        <p:cTn id="34" dur="1000"/>
                                        <p:tgtEl>
                                          <p:spTgt spid="31"/>
                                        </p:tgtEl>
                                      </p:cBhvr>
                                    </p:animEffect>
                                    <p:set>
                                      <p:cBhvr>
                                        <p:cTn id="35" dur="1" fill="hold">
                                          <p:stCondLst>
                                            <p:cond delay="999"/>
                                          </p:stCondLst>
                                        </p:cTn>
                                        <p:tgtEl>
                                          <p:spTgt spid="31"/>
                                        </p:tgtEl>
                                        <p:attrNameLst>
                                          <p:attrName>style.visibility</p:attrName>
                                        </p:attrNameLst>
                                      </p:cBhvr>
                                      <p:to>
                                        <p:strVal val="hidden"/>
                                      </p:to>
                                    </p:set>
                                  </p:childTnLst>
                                </p:cTn>
                              </p:par>
                            </p:childTnLst>
                          </p:cTn>
                        </p:par>
                        <p:par>
                          <p:cTn id="36" fill="hold">
                            <p:stCondLst>
                              <p:cond delay="9000"/>
                            </p:stCondLst>
                            <p:childTnLst>
                              <p:par>
                                <p:cTn id="37" presetID="9" presetClass="entr" presetSubtype="0"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dissolve">
                                      <p:cBhvr>
                                        <p:cTn id="39" dur="1000"/>
                                        <p:tgtEl>
                                          <p:spTgt spid="33"/>
                                        </p:tgtEl>
                                      </p:cBhvr>
                                    </p:animEffect>
                                  </p:childTnLst>
                                </p:cTn>
                              </p:par>
                            </p:childTnLst>
                          </p:cTn>
                        </p:par>
                        <p:par>
                          <p:cTn id="40" fill="hold">
                            <p:stCondLst>
                              <p:cond delay="10000"/>
                            </p:stCondLst>
                            <p:childTnLst>
                              <p:par>
                                <p:cTn id="41" presetID="9" presetClass="exit" presetSubtype="0" fill="hold" grpId="1" nodeType="afterEffect">
                                  <p:stCondLst>
                                    <p:cond delay="0"/>
                                  </p:stCondLst>
                                  <p:childTnLst>
                                    <p:animEffect transition="out" filter="dissolve">
                                      <p:cBhvr>
                                        <p:cTn id="42" dur="1000"/>
                                        <p:tgtEl>
                                          <p:spTgt spid="32"/>
                                        </p:tgtEl>
                                      </p:cBhvr>
                                    </p:animEffect>
                                    <p:set>
                                      <p:cBhvr>
                                        <p:cTn id="43" dur="1" fill="hold">
                                          <p:stCondLst>
                                            <p:cond delay="999"/>
                                          </p:stCondLst>
                                        </p:cTn>
                                        <p:tgtEl>
                                          <p:spTgt spid="32"/>
                                        </p:tgtEl>
                                        <p:attrNameLst>
                                          <p:attrName>style.visibility</p:attrName>
                                        </p:attrNameLst>
                                      </p:cBhvr>
                                      <p:to>
                                        <p:strVal val="hidden"/>
                                      </p:to>
                                    </p:set>
                                  </p:childTnLst>
                                </p:cTn>
                              </p:par>
                              <p:par>
                                <p:cTn id="44" presetID="9" presetClass="exit" presetSubtype="0" fill="hold" grpId="1" nodeType="withEffect">
                                  <p:stCondLst>
                                    <p:cond delay="0"/>
                                  </p:stCondLst>
                                  <p:childTnLst>
                                    <p:animEffect transition="out" filter="dissolv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par>
                          <p:cTn id="47" fill="hold">
                            <p:stCondLst>
                              <p:cond delay="11000"/>
                            </p:stCondLst>
                            <p:childTnLst>
                              <p:par>
                                <p:cTn id="48" presetID="9" presetClass="entr" presetSubtype="0" fill="hold" grpId="0" nodeType="after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dissolve">
                                      <p:cBhvr>
                                        <p:cTn id="50" dur="1000"/>
                                        <p:tgtEl>
                                          <p:spTgt spid="34"/>
                                        </p:tgtEl>
                                      </p:cBhvr>
                                    </p:animEffect>
                                  </p:childTnLst>
                                </p:cTn>
                              </p:par>
                            </p:childTnLst>
                          </p:cTn>
                        </p:par>
                        <p:par>
                          <p:cTn id="51" fill="hold">
                            <p:stCondLst>
                              <p:cond delay="12000"/>
                            </p:stCondLst>
                            <p:childTnLst>
                              <p:par>
                                <p:cTn id="52" presetID="9" presetClass="exit" presetSubtype="0" fill="hold" grpId="1" nodeType="afterEffect">
                                  <p:stCondLst>
                                    <p:cond delay="0"/>
                                  </p:stCondLst>
                                  <p:childTnLst>
                                    <p:animEffect transition="out" filter="dissolve">
                                      <p:cBhvr>
                                        <p:cTn id="53" dur="1000"/>
                                        <p:tgtEl>
                                          <p:spTgt spid="33"/>
                                        </p:tgtEl>
                                      </p:cBhvr>
                                    </p:animEffect>
                                    <p:set>
                                      <p:cBhvr>
                                        <p:cTn id="54" dur="1" fill="hold">
                                          <p:stCondLst>
                                            <p:cond delay="999"/>
                                          </p:stCondLst>
                                        </p:cTn>
                                        <p:tgtEl>
                                          <p:spTgt spid="33"/>
                                        </p:tgtEl>
                                        <p:attrNameLst>
                                          <p:attrName>style.visibility</p:attrName>
                                        </p:attrNameLst>
                                      </p:cBhvr>
                                      <p:to>
                                        <p:strVal val="hidden"/>
                                      </p:to>
                                    </p:set>
                                  </p:childTnLst>
                                </p:cTn>
                              </p:par>
                            </p:childTnLst>
                          </p:cTn>
                        </p:par>
                        <p:par>
                          <p:cTn id="55" fill="hold">
                            <p:stCondLst>
                              <p:cond delay="13000"/>
                            </p:stCondLst>
                            <p:childTnLst>
                              <p:par>
                                <p:cTn id="56" presetID="9" presetClass="entr" presetSubtype="0" fill="hold" grpId="0" nodeType="after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dissolve">
                                      <p:cBhvr>
                                        <p:cTn id="58" dur="1000"/>
                                        <p:tgtEl>
                                          <p:spTgt spid="35"/>
                                        </p:tgtEl>
                                      </p:cBhvr>
                                    </p:animEffect>
                                  </p:childTnLst>
                                </p:cTn>
                              </p:par>
                            </p:childTnLst>
                          </p:cTn>
                        </p:par>
                        <p:par>
                          <p:cTn id="59" fill="hold">
                            <p:stCondLst>
                              <p:cond delay="14000"/>
                            </p:stCondLst>
                            <p:childTnLst>
                              <p:par>
                                <p:cTn id="60" presetID="9" presetClass="exit" presetSubtype="0" fill="hold" grpId="1" nodeType="afterEffect">
                                  <p:stCondLst>
                                    <p:cond delay="0"/>
                                  </p:stCondLst>
                                  <p:childTnLst>
                                    <p:animEffect transition="out" filter="dissolve">
                                      <p:cBhvr>
                                        <p:cTn id="61" dur="1000"/>
                                        <p:tgtEl>
                                          <p:spTgt spid="34"/>
                                        </p:tgtEl>
                                      </p:cBhvr>
                                    </p:animEffect>
                                    <p:set>
                                      <p:cBhvr>
                                        <p:cTn id="62" dur="1" fill="hold">
                                          <p:stCondLst>
                                            <p:cond delay="999"/>
                                          </p:stCondLst>
                                        </p:cTn>
                                        <p:tgtEl>
                                          <p:spTgt spid="34"/>
                                        </p:tgtEl>
                                        <p:attrNameLst>
                                          <p:attrName>style.visibility</p:attrName>
                                        </p:attrNameLst>
                                      </p:cBhvr>
                                      <p:to>
                                        <p:strVal val="hidden"/>
                                      </p:to>
                                    </p:set>
                                  </p:childTnLst>
                                </p:cTn>
                              </p:par>
                            </p:childTnLst>
                          </p:cTn>
                        </p:par>
                        <p:par>
                          <p:cTn id="63" fill="hold">
                            <p:stCondLst>
                              <p:cond delay="15000"/>
                            </p:stCondLst>
                            <p:childTnLst>
                              <p:par>
                                <p:cTn id="64" presetID="9" presetClass="entr" presetSubtype="0" fill="hold" grpId="0" nodeType="afterEffect">
                                  <p:stCondLst>
                                    <p:cond delay="1000"/>
                                  </p:stCondLst>
                                  <p:childTnLst>
                                    <p:set>
                                      <p:cBhvr>
                                        <p:cTn id="65" dur="1" fill="hold">
                                          <p:stCondLst>
                                            <p:cond delay="0"/>
                                          </p:stCondLst>
                                        </p:cTn>
                                        <p:tgtEl>
                                          <p:spTgt spid="11"/>
                                        </p:tgtEl>
                                        <p:attrNameLst>
                                          <p:attrName>style.visibility</p:attrName>
                                        </p:attrNameLst>
                                      </p:cBhvr>
                                      <p:to>
                                        <p:strVal val="visible"/>
                                      </p:to>
                                    </p:set>
                                    <p:animEffect transition="in" filter="dissolve">
                                      <p:cBhvr>
                                        <p:cTn id="66" dur="2000"/>
                                        <p:tgtEl>
                                          <p:spTgt spid="11"/>
                                        </p:tgtEl>
                                      </p:cBhvr>
                                    </p:animEffect>
                                  </p:childTnLst>
                                </p:cTn>
                              </p:par>
                              <p:par>
                                <p:cTn id="67" presetID="9" presetClass="entr" presetSubtype="0" fill="hold" grpId="0" nodeType="withEffect">
                                  <p:stCondLst>
                                    <p:cond delay="1000"/>
                                  </p:stCondLst>
                                  <p:childTnLst>
                                    <p:set>
                                      <p:cBhvr>
                                        <p:cTn id="68" dur="1" fill="hold">
                                          <p:stCondLst>
                                            <p:cond delay="0"/>
                                          </p:stCondLst>
                                        </p:cTn>
                                        <p:tgtEl>
                                          <p:spTgt spid="13"/>
                                        </p:tgtEl>
                                        <p:attrNameLst>
                                          <p:attrName>style.visibility</p:attrName>
                                        </p:attrNameLst>
                                      </p:cBhvr>
                                      <p:to>
                                        <p:strVal val="visible"/>
                                      </p:to>
                                    </p:set>
                                    <p:animEffect transition="in" filter="dissolve">
                                      <p:cBhvr>
                                        <p:cTn id="69" dur="2000"/>
                                        <p:tgtEl>
                                          <p:spTgt spid="13"/>
                                        </p:tgtEl>
                                      </p:cBhvr>
                                    </p:animEffect>
                                  </p:childTnLst>
                                </p:cTn>
                              </p:par>
                            </p:childTnLst>
                          </p:cTn>
                        </p:par>
                        <p:par>
                          <p:cTn id="70" fill="hold">
                            <p:stCondLst>
                              <p:cond delay="18000"/>
                            </p:stCondLst>
                            <p:childTnLst>
                              <p:par>
                                <p:cTn id="71" presetID="9" presetClass="entr" presetSubtype="0" fill="hold" grpId="0" nodeType="afterEffect">
                                  <p:stCondLst>
                                    <p:cond delay="1000"/>
                                  </p:stCondLst>
                                  <p:childTnLst>
                                    <p:set>
                                      <p:cBhvr>
                                        <p:cTn id="72" dur="1" fill="hold">
                                          <p:stCondLst>
                                            <p:cond delay="0"/>
                                          </p:stCondLst>
                                        </p:cTn>
                                        <p:tgtEl>
                                          <p:spTgt spid="14"/>
                                        </p:tgtEl>
                                        <p:attrNameLst>
                                          <p:attrName>style.visibility</p:attrName>
                                        </p:attrNameLst>
                                      </p:cBhvr>
                                      <p:to>
                                        <p:strVal val="visible"/>
                                      </p:to>
                                    </p:set>
                                    <p:animEffect transition="in" filter="dissolve">
                                      <p:cBhvr>
                                        <p:cTn id="73" dur="2000"/>
                                        <p:tgtEl>
                                          <p:spTgt spid="14"/>
                                        </p:tgtEl>
                                      </p:cBhvr>
                                    </p:animEffect>
                                  </p:childTnLst>
                                </p:cTn>
                              </p:par>
                              <p:par>
                                <p:cTn id="74" presetID="9" presetClass="entr" presetSubtype="0" fill="hold" nodeType="withEffect">
                                  <p:stCondLst>
                                    <p:cond delay="1000"/>
                                  </p:stCondLst>
                                  <p:childTnLst>
                                    <p:set>
                                      <p:cBhvr>
                                        <p:cTn id="75" dur="1" fill="hold">
                                          <p:stCondLst>
                                            <p:cond delay="0"/>
                                          </p:stCondLst>
                                        </p:cTn>
                                        <p:tgtEl>
                                          <p:spTgt spid="4"/>
                                        </p:tgtEl>
                                        <p:attrNameLst>
                                          <p:attrName>style.visibility</p:attrName>
                                        </p:attrNameLst>
                                      </p:cBhvr>
                                      <p:to>
                                        <p:strVal val="visible"/>
                                      </p:to>
                                    </p:set>
                                    <p:animEffect transition="in" filter="dissolve">
                                      <p:cBhvr>
                                        <p:cTn id="76" dur="2000"/>
                                        <p:tgtEl>
                                          <p:spTgt spid="4"/>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dissolve">
                                      <p:cBhvr>
                                        <p:cTn id="79" dur="2000"/>
                                        <p:tgtEl>
                                          <p:spTgt spid="36"/>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dissolve">
                                      <p:cBhvr>
                                        <p:cTn id="82"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31" grpId="0" animBg="1"/>
      <p:bldP spid="31" grpId="1" animBg="1"/>
      <p:bldP spid="32" grpId="0" animBg="1"/>
      <p:bldP spid="32" grpId="1" animBg="1"/>
      <p:bldP spid="33" grpId="0" animBg="1"/>
      <p:bldP spid="33" grpId="1" animBg="1"/>
      <p:bldP spid="34" grpId="0" animBg="1"/>
      <p:bldP spid="34" grpId="1" animBg="1"/>
      <p:bldP spid="35" grpId="0" animBg="1"/>
      <p:bldP spid="14" grpId="0" animBg="1"/>
      <p:bldP spid="37" grpId="0" animBg="1"/>
      <p:bldP spid="36" grpId="0" animBg="1"/>
      <p:bldP spid="53" grpId="0" animBg="1"/>
      <p:bldP spid="53" grpId="1" animBg="1"/>
      <p:bldP spid="13" grpId="0" animBg="1"/>
      <p:bldP spid="11" grpId="0" animBg="1"/>
      <p:bldP spid="12" grpId="0" animBg="1"/>
    </p:bldLst>
  </p:timing>
</p:sld>
</file>

<file path=ppt/theme/theme1.xml><?xml version="1.0" encoding="utf-8"?>
<a:theme xmlns:a="http://schemas.openxmlformats.org/drawingml/2006/main" name="presentation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presentation_template.potx</Template>
  <TotalTime>18136</TotalTime>
  <Words>1845</Words>
  <Application>Microsoft Office PowerPoint</Application>
  <PresentationFormat>On-screen Show (4:3)</PresentationFormat>
  <Paragraphs>478</Paragraphs>
  <Slides>18</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Century Gothic</vt:lpstr>
      <vt:lpstr>presentation_template</vt:lpstr>
      <vt:lpstr>Vector Series Security &amp; Operations Events Viewed in Context</vt:lpstr>
      <vt:lpstr>Current Situation… Many Systems</vt:lpstr>
      <vt:lpstr>Evolving Mission of Security &amp; Ops</vt:lpstr>
      <vt:lpstr>Driving Business Forward…</vt:lpstr>
      <vt:lpstr>Case Study: Substation #33</vt:lpstr>
      <vt:lpstr>Events Viewed in Context - Pathways</vt:lpstr>
      <vt:lpstr>Events Viewed in Context - Gunshots</vt:lpstr>
      <vt:lpstr>Earlier Detection – Pattern of Life</vt:lpstr>
      <vt:lpstr>Detect, Communicate, Respond, Report</vt:lpstr>
      <vt:lpstr>VOICE RECOGNITION FOR THE EARTH</vt:lpstr>
      <vt:lpstr>Gunshot information</vt:lpstr>
      <vt:lpstr>Energy from Power lines</vt:lpstr>
      <vt:lpstr>Unifying Operations &amp; Security</vt:lpstr>
      <vt:lpstr>Vector Series Security &amp; Operations Events Viewed in Context</vt:lpstr>
      <vt:lpstr>From Shaking to Information</vt:lpstr>
      <vt:lpstr>Quantasphere</vt:lpstr>
      <vt:lpstr>Maximize Your Investment</vt:lpstr>
      <vt:lpstr>Who’s Using Quantum Products</vt:lpstr>
    </vt:vector>
  </TitlesOfParts>
  <Company>CK Communications,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Caroline Kempf</dc:creator>
  <cp:lastModifiedBy>ERCOT 03XX16</cp:lastModifiedBy>
  <cp:revision>167</cp:revision>
  <cp:lastPrinted>2016-03-17T16:07:44Z</cp:lastPrinted>
  <dcterms:created xsi:type="dcterms:W3CDTF">2014-07-23T18:46:02Z</dcterms:created>
  <dcterms:modified xsi:type="dcterms:W3CDTF">2016-03-24T17:46:19Z</dcterms:modified>
</cp:coreProperties>
</file>