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3" r:id="rId9"/>
    <p:sldId id="264" r:id="rId10"/>
    <p:sldId id="265"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392"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3/23/2016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170099"/>
          </a:xfrm>
          <a:prstGeom prst="rect">
            <a:avLst/>
          </a:prstGeom>
          <a:noFill/>
        </p:spPr>
        <p:txBody>
          <a:bodyPr wrap="square" rtlCol="0">
            <a:spAutoFit/>
          </a:bodyPr>
          <a:lstStyle/>
          <a:p>
            <a:r>
              <a:rPr lang="en-US" sz="3600" b="1" dirty="0"/>
              <a:t>NPRR 219 &amp; SCR 783</a:t>
            </a:r>
          </a:p>
          <a:p>
            <a:r>
              <a:rPr lang="en-US" sz="3600" b="1" dirty="0"/>
              <a:t>Outage Scheduler Enhancement Project</a:t>
            </a:r>
          </a:p>
          <a:p>
            <a:endParaRPr lang="en-US" dirty="0"/>
          </a:p>
          <a:p>
            <a:r>
              <a:rPr lang="en-US" sz="2000" i="1" dirty="0"/>
              <a:t>Leo Castillo – Project Manager</a:t>
            </a:r>
          </a:p>
          <a:p>
            <a:endParaRPr lang="en-US" dirty="0"/>
          </a:p>
          <a:p>
            <a:r>
              <a:rPr lang="en-US" dirty="0" smtClean="0"/>
              <a:t>Operations </a:t>
            </a:r>
            <a:r>
              <a:rPr lang="en-US" dirty="0" smtClean="0"/>
              <a:t>Working </a:t>
            </a:r>
            <a:r>
              <a:rPr lang="en-US" dirty="0" smtClean="0"/>
              <a:t>Group</a:t>
            </a:r>
          </a:p>
          <a:p>
            <a:r>
              <a:rPr lang="en-US" dirty="0" smtClean="0"/>
              <a:t>March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smtClean="0">
                <a:solidFill>
                  <a:schemeClr val="accent1"/>
                </a:solidFill>
              </a:rPr>
              <a:t>Introduction</a:t>
            </a:r>
            <a:endParaRPr lang="en-US" b="1" dirty="0">
              <a:solidFill>
                <a:schemeClr val="accent1"/>
              </a:solidFill>
            </a:endParaRPr>
          </a:p>
        </p:txBody>
      </p:sp>
      <p:sp>
        <p:nvSpPr>
          <p:cNvPr id="3" name="Content Placeholder 2"/>
          <p:cNvSpPr>
            <a:spLocks noGrp="1"/>
          </p:cNvSpPr>
          <p:nvPr>
            <p:ph idx="1"/>
          </p:nvPr>
        </p:nvSpPr>
        <p:spPr>
          <a:xfrm>
            <a:off x="304800" y="990600"/>
            <a:ext cx="8534400" cy="4929433"/>
          </a:xfrm>
        </p:spPr>
        <p:txBody>
          <a:bodyPr/>
          <a:lstStyle/>
          <a:p>
            <a:pPr marL="0" indent="0">
              <a:buNone/>
            </a:pPr>
            <a:r>
              <a:rPr lang="en-US" sz="1800" dirty="0"/>
              <a:t>The purpose of the </a:t>
            </a:r>
            <a:r>
              <a:rPr lang="en-US" sz="1800" b="1" dirty="0"/>
              <a:t>PR174-01 2015 Outage Scheduler Enhancements Project</a:t>
            </a:r>
            <a:r>
              <a:rPr lang="en-US" sz="1800" dirty="0"/>
              <a:t> is to combine the release of the NPRR 219 requirements and the SCR 783 Enhancements into one project. </a:t>
            </a:r>
            <a:endParaRPr lang="en-US" sz="1800" dirty="0" smtClean="0"/>
          </a:p>
          <a:p>
            <a:pPr marL="0" indent="0">
              <a:buNone/>
            </a:pPr>
            <a:endParaRPr lang="en-US" sz="1800" kern="0" dirty="0"/>
          </a:p>
          <a:p>
            <a:pPr lvl="0" defTabSz="457200"/>
            <a:r>
              <a:rPr lang="en-US" sz="2000" dirty="0">
                <a:solidFill>
                  <a:prstClr val="black"/>
                </a:solidFill>
              </a:rPr>
              <a:t>NPRR 219 was implemented in 2010 due to an issue with the initial Nodal Outage Scheduler program which did not allow QSEs to submit outages on Transmission Facilities which they operated.  This NPRR was created as a temporary stop-gap with ERCOT or a designated TSP submitting a QSEs Transmission Facility Outage Requests on their behalf</a:t>
            </a:r>
            <a:r>
              <a:rPr lang="en-US" sz="2000" dirty="0" smtClean="0">
                <a:solidFill>
                  <a:prstClr val="black"/>
                </a:solidFill>
              </a:rPr>
              <a:t>.</a:t>
            </a:r>
          </a:p>
          <a:p>
            <a:pPr marL="0" lvl="0" indent="0" defTabSz="457200">
              <a:buNone/>
            </a:pPr>
            <a:endParaRPr lang="en-US" sz="2000" dirty="0">
              <a:solidFill>
                <a:prstClr val="black"/>
              </a:solidFill>
            </a:endParaRPr>
          </a:p>
          <a:p>
            <a:r>
              <a:rPr lang="en-US" sz="2000" dirty="0"/>
              <a:t>In early 2014, workshops to enhance the Outage Scheduler were held with interested Market Participants.  SCR 783 (approved by the ERCOT Board of Directors in February 2015) was the result of the Workshops.  </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Notifications</a:t>
            </a:r>
          </a:p>
        </p:txBody>
      </p:sp>
      <p:sp>
        <p:nvSpPr>
          <p:cNvPr id="3" name="Content Placeholder 2"/>
          <p:cNvSpPr>
            <a:spLocks noGrp="1"/>
          </p:cNvSpPr>
          <p:nvPr>
            <p:ph idx="1"/>
          </p:nvPr>
        </p:nvSpPr>
        <p:spPr>
          <a:xfrm>
            <a:off x="304800" y="914400"/>
            <a:ext cx="8534400" cy="5257800"/>
          </a:xfrm>
        </p:spPr>
        <p:txBody>
          <a:bodyPr/>
          <a:lstStyle/>
          <a:p>
            <a:pPr marL="0" indent="0">
              <a:buNone/>
            </a:pPr>
            <a:r>
              <a:rPr lang="en-US" sz="2400" kern="0" dirty="0"/>
              <a:t>ERCOT will begin notifications to Market Participants about the Outage Scheduler Enhancement Project beginning in January 2016 through</a:t>
            </a:r>
            <a:r>
              <a:rPr lang="en-US" sz="2400" kern="0" dirty="0" smtClean="0"/>
              <a:t>:</a:t>
            </a:r>
          </a:p>
          <a:p>
            <a:pPr marL="0" indent="0">
              <a:buNone/>
            </a:pPr>
            <a:endParaRPr lang="en-US" sz="2000" kern="0" dirty="0"/>
          </a:p>
          <a:p>
            <a:r>
              <a:rPr lang="en-US" sz="2400" kern="0" dirty="0" smtClean="0"/>
              <a:t>Periodic </a:t>
            </a:r>
            <a:r>
              <a:rPr lang="en-US" sz="2400" kern="0" dirty="0"/>
              <a:t>Updates to OWG, OTWG and QMWG</a:t>
            </a:r>
          </a:p>
          <a:p>
            <a:r>
              <a:rPr lang="en-US" sz="2400" kern="0" dirty="0"/>
              <a:t>Updated XML Schema Definitions (XSD) files posted to </a:t>
            </a:r>
            <a:r>
              <a:rPr lang="en-US" sz="2400" kern="0" dirty="0" err="1"/>
              <a:t>ERCOT.Com</a:t>
            </a:r>
            <a:endParaRPr lang="en-US" sz="2400" kern="0" dirty="0"/>
          </a:p>
          <a:p>
            <a:r>
              <a:rPr lang="en-US" sz="2400" kern="0" dirty="0"/>
              <a:t>Outage Scheduler Training Classes posted on </a:t>
            </a:r>
            <a:r>
              <a:rPr lang="en-US" sz="2400" kern="0" dirty="0" err="1"/>
              <a:t>ERCOT.Com</a:t>
            </a:r>
            <a:r>
              <a:rPr lang="en-US" sz="2400" kern="0" dirty="0"/>
              <a:t>&gt;Services&gt;Training</a:t>
            </a:r>
          </a:p>
          <a:p>
            <a:r>
              <a:rPr lang="en-US" sz="2400" kern="0" dirty="0"/>
              <a:t>Market Operations Notices pertaining to:</a:t>
            </a:r>
          </a:p>
          <a:p>
            <a:pPr lvl="1">
              <a:buFont typeface="Arial" panose="020B0604020202020204" pitchFamily="34" charset="0"/>
              <a:buChar char="•"/>
            </a:pPr>
            <a:r>
              <a:rPr lang="en-US" sz="2400" kern="0" dirty="0"/>
              <a:t>Outage Scheduler Market Operations Testing Environment (MOTE)</a:t>
            </a:r>
          </a:p>
          <a:p>
            <a:pPr lvl="1">
              <a:buFont typeface="Arial" panose="020B0604020202020204" pitchFamily="34" charset="0"/>
              <a:buChar char="•"/>
            </a:pPr>
            <a:r>
              <a:rPr lang="en-US" sz="2400" kern="0" dirty="0"/>
              <a:t>Outage Scheduler Go-Live Implementation</a:t>
            </a:r>
          </a:p>
          <a:p>
            <a:pPr mar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6522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March 4</a:t>
            </a:r>
            <a:r>
              <a:rPr lang="en-US" baseline="30000" dirty="0"/>
              <a:t>th</a:t>
            </a:r>
            <a:r>
              <a:rPr lang="en-US" dirty="0"/>
              <a:t> Market Notice</a:t>
            </a:r>
          </a:p>
        </p:txBody>
      </p:sp>
      <p:sp>
        <p:nvSpPr>
          <p:cNvPr id="3" name="Content Placeholder 2"/>
          <p:cNvSpPr>
            <a:spLocks noGrp="1"/>
          </p:cNvSpPr>
          <p:nvPr>
            <p:ph idx="1"/>
          </p:nvPr>
        </p:nvSpPr>
        <p:spPr>
          <a:xfrm>
            <a:off x="304800" y="959096"/>
            <a:ext cx="8534400" cy="4960937"/>
          </a:xfrm>
        </p:spPr>
        <p:txBody>
          <a:bodyPr/>
          <a:lstStyle/>
          <a:p>
            <a:pPr fontAlgn="t"/>
            <a:r>
              <a:rPr lang="en-US" sz="2000" dirty="0"/>
              <a:t>NOTICE DATE:  March 4, 2016</a:t>
            </a:r>
          </a:p>
          <a:p>
            <a:pPr fontAlgn="t"/>
            <a:r>
              <a:rPr lang="en-US" sz="2000" dirty="0"/>
              <a:t>NOTICE TYPE:  M-A030416-01 Education/Training</a:t>
            </a:r>
          </a:p>
          <a:p>
            <a:pPr fontAlgn="t"/>
            <a:r>
              <a:rPr lang="en-US" sz="2000" dirty="0"/>
              <a:t>SHORT DESCRIPTION:  Upcoming Outage Scheduler training sessions</a:t>
            </a:r>
          </a:p>
          <a:p>
            <a:pPr fontAlgn="t"/>
            <a:r>
              <a:rPr lang="en-US" sz="2000" dirty="0"/>
              <a:t>INTENDED AUDIENCE:  QSE &amp; TSP Outage Coordination and Real-Time Management Personnel</a:t>
            </a:r>
          </a:p>
          <a:p>
            <a:pPr fontAlgn="t"/>
            <a:r>
              <a:rPr lang="en-US" sz="2000" dirty="0"/>
              <a:t>DAYS AFFECTED:  See course schedule below</a:t>
            </a:r>
          </a:p>
          <a:p>
            <a:pPr fontAlgn="t"/>
            <a:r>
              <a:rPr lang="en-US" sz="2000" b="1" dirty="0"/>
              <a:t>LONG DESCRIPTION:</a:t>
            </a:r>
            <a:r>
              <a:rPr lang="en-US" sz="2000" dirty="0"/>
              <a:t>  The PR174-01 2015 Outage Scheduler Enhancements Project combines the release of Nodal Protocol Revision Request (NPRR) 219 (Resolution of Alignment Items A33, A92, A106, and A150 - TSPs Must Submit Outages for Resource Owned Equipment and Clarification of Changes in Status of Transmission Element Postings) and System Change Request (SCR) 783 (Outage Scheduler Enhancements -- Groups 2 and 3, Group Outage, Usability and Filtering Enhancements) into one project.</a:t>
            </a: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608434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March 4</a:t>
            </a:r>
            <a:r>
              <a:rPr lang="en-US" baseline="30000" dirty="0"/>
              <a:t>th</a:t>
            </a:r>
            <a:r>
              <a:rPr lang="en-US" dirty="0"/>
              <a:t> Market Notice</a:t>
            </a:r>
          </a:p>
        </p:txBody>
      </p:sp>
      <p:sp>
        <p:nvSpPr>
          <p:cNvPr id="3" name="Content Placeholder 2"/>
          <p:cNvSpPr>
            <a:spLocks noGrp="1"/>
          </p:cNvSpPr>
          <p:nvPr>
            <p:ph idx="1"/>
          </p:nvPr>
        </p:nvSpPr>
        <p:spPr>
          <a:xfrm>
            <a:off x="304800" y="838200"/>
            <a:ext cx="8534400" cy="5410200"/>
          </a:xfrm>
        </p:spPr>
        <p:txBody>
          <a:bodyPr/>
          <a:lstStyle/>
          <a:p>
            <a:pPr marL="0" indent="0" fontAlgn="t">
              <a:buNone/>
            </a:pPr>
            <a:r>
              <a:rPr lang="en-US" sz="2000" dirty="0"/>
              <a:t>The PR174-01 2015 Outage Scheduler Enhancements project is scheduled to be implemented October 11 – 13, 2016. In preparation, ERCOT will deliver market training on the dates and locations listed below.  The training sessions are particularly recommended for personnel from TSPs, QSEs and Resource Entities involved in the Outage Scheduling.  Training will cover</a:t>
            </a:r>
            <a:r>
              <a:rPr lang="en-US" sz="2000" dirty="0" smtClean="0"/>
              <a:t>:</a:t>
            </a:r>
          </a:p>
          <a:p>
            <a:pPr fontAlgn="t"/>
            <a:r>
              <a:rPr lang="en-US" sz="1800" dirty="0"/>
              <a:t>Review of ERCOT market rules related to outage coordination</a:t>
            </a:r>
          </a:p>
          <a:p>
            <a:pPr fontAlgn="t"/>
            <a:r>
              <a:rPr lang="en-US" sz="1800" dirty="0"/>
              <a:t>Describe roles and responsibilities for ERCOT and Market Participants</a:t>
            </a:r>
          </a:p>
          <a:p>
            <a:pPr fontAlgn="t"/>
            <a:r>
              <a:rPr lang="en-US" sz="1800" dirty="0"/>
              <a:t>Define each entities responsibilities for scheduling Transmission Facility or Resource Outages</a:t>
            </a:r>
          </a:p>
          <a:p>
            <a:pPr fontAlgn="t"/>
            <a:r>
              <a:rPr lang="en-US" sz="1800" dirty="0"/>
              <a:t>Demonstrate new and enhanced Outage Scheduler requirements and capabilities</a:t>
            </a:r>
          </a:p>
          <a:p>
            <a:pPr fontAlgn="t"/>
            <a:r>
              <a:rPr lang="en-US" sz="1800" dirty="0"/>
              <a:t>Describe the interfaces between the Outage Scheduler and other Nodal Market applications.</a:t>
            </a:r>
          </a:p>
          <a:p>
            <a:pPr fontAlgn="t"/>
            <a:r>
              <a:rPr lang="en-US" sz="1800" dirty="0"/>
              <a:t>Discuss Outage Scheduler reports posted on the Market Information System (MIS)</a:t>
            </a:r>
          </a:p>
          <a:p>
            <a:pPr fontAlgn="t"/>
            <a:r>
              <a:rPr lang="en-US" sz="1800" dirty="0"/>
              <a:t>ERCOT-to-QSE Transmission Facility Outages Transition Plan</a:t>
            </a:r>
          </a:p>
          <a:p>
            <a:pPr marL="0" indent="0" fontAlgn="t">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94575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dirty="0"/>
              <a:t>March 4</a:t>
            </a:r>
            <a:r>
              <a:rPr lang="en-US" baseline="30000" dirty="0"/>
              <a:t>th</a:t>
            </a:r>
            <a:r>
              <a:rPr lang="en-US" dirty="0"/>
              <a:t> Market Notice</a:t>
            </a:r>
          </a:p>
        </p:txBody>
      </p:sp>
      <p:sp>
        <p:nvSpPr>
          <p:cNvPr id="3" name="Content Placeholder 2"/>
          <p:cNvSpPr>
            <a:spLocks noGrp="1"/>
          </p:cNvSpPr>
          <p:nvPr>
            <p:ph idx="1"/>
          </p:nvPr>
        </p:nvSpPr>
        <p:spPr>
          <a:xfrm>
            <a:off x="304800" y="914400"/>
            <a:ext cx="8534400" cy="5005633"/>
          </a:xfrm>
        </p:spPr>
        <p:txBody>
          <a:bodyPr/>
          <a:lstStyle/>
          <a:p>
            <a:pPr marL="0" indent="0" fontAlgn="t">
              <a:buNone/>
            </a:pPr>
            <a:r>
              <a:rPr lang="en-US" sz="2000" dirty="0"/>
              <a:t>TSPs and QSEs are encouraged to send personnel that will either submit or maintain Outage information on the Outage Scheduler as well as those that may need to generate Outage-related reports.</a:t>
            </a:r>
          </a:p>
          <a:p>
            <a:pPr marL="0" indent="0" fontAlgn="t">
              <a:buNone/>
            </a:pPr>
            <a:r>
              <a:rPr lang="en-US" sz="2000" dirty="0"/>
              <a:t>Training course locations and dates are shown below:</a:t>
            </a:r>
          </a:p>
          <a:p>
            <a:pPr marL="0" indent="0">
              <a:buNone/>
            </a:pP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p:cNvPicPr>
            <a:picLocks noChangeAspect="1"/>
          </p:cNvPicPr>
          <p:nvPr/>
        </p:nvPicPr>
        <p:blipFill>
          <a:blip r:embed="rId2"/>
          <a:stretch>
            <a:fillRect/>
          </a:stretch>
        </p:blipFill>
        <p:spPr>
          <a:xfrm>
            <a:off x="1371600" y="2514600"/>
            <a:ext cx="6219825" cy="3495675"/>
          </a:xfrm>
          <a:prstGeom prst="rect">
            <a:avLst/>
          </a:prstGeom>
        </p:spPr>
      </p:pic>
    </p:spTree>
    <p:extLst>
      <p:ext uri="{BB962C8B-B14F-4D97-AF65-F5344CB8AC3E}">
        <p14:creationId xmlns:p14="http://schemas.microsoft.com/office/powerpoint/2010/main" val="3788923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b="1" dirty="0" smtClean="0"/>
              <a:t/>
            </a:r>
            <a:br>
              <a:rPr lang="en-US" b="1" dirty="0" smtClean="0"/>
            </a:br>
            <a:r>
              <a:rPr lang="en-US" sz="6600" b="1" dirty="0" smtClean="0"/>
              <a:t>Questions</a:t>
            </a:r>
            <a:r>
              <a:rPr lang="en-US" sz="6600" b="1" dirty="0"/>
              <a:t>?</a:t>
            </a:r>
            <a:r>
              <a:rPr lang="en-US" b="1" dirty="0"/>
              <a:t/>
            </a:r>
            <a:br>
              <a:rPr lang="en-US" b="1" dirty="0"/>
            </a:br>
            <a:endParaRPr lang="en-US" dirty="0"/>
          </a:p>
        </p:txBody>
      </p:sp>
      <p:sp>
        <p:nvSpPr>
          <p:cNvPr id="3" name="Content Placeholder 2"/>
          <p:cNvSpPr>
            <a:spLocks noGrp="1"/>
          </p:cNvSpPr>
          <p:nvPr>
            <p:ph type="subTitle" idx="1"/>
          </p:nvPr>
        </p:nvSpPr>
        <p:spPr/>
        <p:txBody>
          <a:bodyPr/>
          <a:lstStyle/>
          <a:p>
            <a:pPr marL="0" indent="0" algn="ctr">
              <a:buNone/>
            </a:pPr>
            <a:endParaRPr lang="en-US" sz="6600" b="1"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07172359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DA35E88E82CE54C93D2E1D31972296F" ma:contentTypeVersion="0" ma:contentTypeDescription="Create a new document." ma:contentTypeScope="" ma:versionID="8252339fbf0a82d6989e58909ff2bba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www.w3.org/XML/1998/namespace"/>
    <ds:schemaRef ds:uri="http://purl.org/dc/terms/"/>
    <ds:schemaRef ds:uri="http://schemas.microsoft.com/office/2006/metadata/properties"/>
    <ds:schemaRef ds:uri="http://schemas.openxmlformats.org/package/2006/metadata/core-properties"/>
    <ds:schemaRef ds:uri="http://schemas.microsoft.com/office/2006/documentManagement/types"/>
    <ds:schemaRef ds:uri="http://schemas.microsoft.com/office/infopath/2007/PartnerControls"/>
    <ds:schemaRef ds:uri="c34af464-7aa1-4edd-9be4-83dffc1cb926"/>
    <ds:schemaRef ds:uri="http://purl.org/dc/dcmitype/"/>
  </ds:schemaRefs>
</ds:datastoreItem>
</file>

<file path=customXml/itemProps3.xml><?xml version="1.0" encoding="utf-8"?>
<ds:datastoreItem xmlns:ds="http://schemas.openxmlformats.org/officeDocument/2006/customXml" ds:itemID="{F7E2570F-5961-4D34-BBF0-03ED4165EA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1077</TotalTime>
  <Words>308</Words>
  <Application>Microsoft Office PowerPoint</Application>
  <PresentationFormat>On-screen Show (4:3)</PresentationFormat>
  <Paragraphs>49</Paragraphs>
  <Slides>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Introduction</vt:lpstr>
      <vt:lpstr>Market Notifications</vt:lpstr>
      <vt:lpstr>March 4th Market Notice</vt:lpstr>
      <vt:lpstr>March 4th Market Notice</vt:lpstr>
      <vt:lpstr>March 4th Market Notice</vt:lpstr>
      <vt:lpstr> Questions?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Caufield, Dennis</cp:lastModifiedBy>
  <cp:revision>23</cp:revision>
  <cp:lastPrinted>2016-01-21T20:53:15Z</cp:lastPrinted>
  <dcterms:created xsi:type="dcterms:W3CDTF">2016-01-21T15:20:31Z</dcterms:created>
  <dcterms:modified xsi:type="dcterms:W3CDTF">2016-03-24T04:55:06Z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0x010100BDA35E88E82CE54C93D2E1D31972296F</vt:lpwstr>
  </property>
</Properties>
</file>