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311"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312" r:id="rId25"/>
    <p:sldId id="31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55" y="-5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09706-D27E-4962-81A8-782FA3E339F2}" type="datetimeFigureOut">
              <a:rPr lang="en-US" smtClean="0"/>
              <a:t>3/23/2016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BF4A9D-F986-403E-BAF7-0609D25441EA}" type="slidenum">
              <a:rPr lang="en-US" smtClean="0"/>
              <a:t>‹#›</a:t>
            </a:fld>
            <a:endParaRPr lang="en-US" dirty="0"/>
          </a:p>
        </p:txBody>
      </p:sp>
    </p:spTree>
    <p:extLst>
      <p:ext uri="{BB962C8B-B14F-4D97-AF65-F5344CB8AC3E}">
        <p14:creationId xmlns:p14="http://schemas.microsoft.com/office/powerpoint/2010/main" val="1173337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endParaRPr>
          </a:p>
        </p:txBody>
      </p:sp>
      <p:grpSp>
        <p:nvGrpSpPr>
          <p:cNvPr id="4" name="Group 10"/>
          <p:cNvGrpSpPr>
            <a:grpSpLocks/>
          </p:cNvGrpSpPr>
          <p:nvPr/>
        </p:nvGrpSpPr>
        <p:grpSpPr bwMode="auto">
          <a:xfrm>
            <a:off x="-3175" y="4953000"/>
            <a:ext cx="9147175" cy="1911350"/>
            <a:chOff x="-3765" y="4832896"/>
            <a:chExt cx="9147765" cy="2032192"/>
          </a:xfrm>
        </p:grpSpPr>
        <p:sp>
          <p:nvSpPr>
            <p:cNvPr id="5" name="Freeform 4"/>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black"/>
                </a:solidFill>
                <a:cs typeface="Arial" charset="0"/>
              </a:endParaRPr>
            </a:p>
          </p:txBody>
        </p:sp>
        <p:sp>
          <p:nvSpPr>
            <p:cNvPr id="6" name="Freeform 16"/>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en-US" dirty="0">
                <a:solidFill>
                  <a:prstClr val="black"/>
                </a:solidFill>
                <a:latin typeface="Arial" charset="0"/>
                <a:cs typeface="Arial" charset="0"/>
              </a:endParaRPr>
            </a:p>
          </p:txBody>
        </p:sp>
        <p:sp>
          <p:nvSpPr>
            <p:cNvPr id="7" name="Freeform 6"/>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endParaRPr>
            </a:p>
          </p:txBody>
        </p:sp>
        <p:cxnSp>
          <p:nvCxnSpPr>
            <p:cNvPr id="8" name="Straight Connector 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600200"/>
            <a:ext cx="7772400" cy="1829761"/>
          </a:xfrm>
        </p:spPr>
        <p:txBody>
          <a:bodyPr anchor="b"/>
          <a:lstStyle>
            <a:lvl1pPr algn="ctr">
              <a:defRPr sz="4800" b="1">
                <a:solidFill>
                  <a:schemeClr val="tx2"/>
                </a:solidFill>
                <a:effectLst>
                  <a:outerShdw blurRad="31750" dist="25400" dir="5400000" algn="tl" rotWithShape="0">
                    <a:srgbClr val="000000">
                      <a:alpha val="25000"/>
                    </a:srgbClr>
                  </a:outerShdw>
                </a:effectLst>
              </a:defRPr>
            </a:lvl1pPr>
            <a:extLst/>
          </a:lstStyle>
          <a:p>
            <a:r>
              <a:rPr lang="en-US" dirty="0" smtClean="0"/>
              <a:t>Click to edit Master title style</a:t>
            </a:r>
            <a:endParaRPr lang="en-US" dirty="0"/>
          </a:p>
        </p:txBody>
      </p:sp>
      <p:sp>
        <p:nvSpPr>
          <p:cNvPr id="10" name="Slide Number Placeholder 26"/>
          <p:cNvSpPr>
            <a:spLocks noGrp="1"/>
          </p:cNvSpPr>
          <p:nvPr>
            <p:ph type="sldNum" sz="quarter" idx="10"/>
          </p:nvPr>
        </p:nvSpPr>
        <p:spPr>
          <a:xfrm>
            <a:off x="76200" y="6408738"/>
            <a:ext cx="914400" cy="365125"/>
          </a:xfrm>
        </p:spPr>
        <p:txBody>
          <a:bodyPr/>
          <a:lstStyle>
            <a:lvl1pPr algn="l">
              <a:defRPr>
                <a:solidFill>
                  <a:srgbClr val="FFFFFF"/>
                </a:solidFill>
              </a:defRPr>
            </a:lvl1pPr>
            <a:extLst/>
          </a:lstStyle>
          <a:p>
            <a:pPr>
              <a:defRPr/>
            </a:pPr>
            <a:fld id="{EEA023BA-97D5-41FF-8C6A-582614551067}" type="slidenum">
              <a:rPr lang="en-US"/>
              <a:pPr>
                <a:defRPr/>
              </a:pPr>
              <a:t>‹#›</a:t>
            </a:fld>
            <a:endParaRPr lang="en-US" dirty="0"/>
          </a:p>
        </p:txBody>
      </p:sp>
    </p:spTree>
    <p:extLst>
      <p:ext uri="{BB962C8B-B14F-4D97-AF65-F5344CB8AC3E}">
        <p14:creationId xmlns:p14="http://schemas.microsoft.com/office/powerpoint/2010/main" val="343285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extLst/>
          </a:lstStyle>
          <a:p>
            <a:pPr>
              <a:defRPr/>
            </a:pPr>
            <a:fld id="{2CA5ABAA-7618-4EFE-B8CA-0B7F1F1FEE50}"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19591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extLst/>
          </a:lstStyle>
          <a:p>
            <a:pPr>
              <a:defRPr/>
            </a:pPr>
            <a:fld id="{D0C4DB95-70A0-43BB-94F6-79A305FE5DAE}"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895741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533400" y="1066800"/>
            <a:ext cx="8153400" cy="46038"/>
          </a:xfrm>
          <a:prstGeom prst="rect">
            <a:avLst/>
          </a:prstGeom>
          <a:gradFill flip="none" rotWithShape="1">
            <a:gsLst>
              <a:gs pos="0">
                <a:schemeClr val="tx1"/>
              </a:gs>
              <a:gs pos="0">
                <a:schemeClr val="tx1"/>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3" name="Content Placeholder 2"/>
          <p:cNvSpPr>
            <a:spLocks noGrp="1"/>
          </p:cNvSpPr>
          <p:nvPr>
            <p:ph idx="1"/>
          </p:nvPr>
        </p:nvSpPr>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lgn="r">
              <a:defRPr/>
            </a:lvl1pPr>
            <a:extLst/>
          </a:lstStyle>
          <a:p>
            <a:r>
              <a:rPr lang="en-US" dirty="0" smtClean="0"/>
              <a:t>Click to edit Master title style</a:t>
            </a:r>
            <a:endParaRPr lang="en-US" dirty="0"/>
          </a:p>
        </p:txBody>
      </p:sp>
      <p:sp>
        <p:nvSpPr>
          <p:cNvPr id="5" name="Date Placeholder 3"/>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6" name="Footer Placeholder 4"/>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8" name="Slide Number Placeholder 5"/>
          <p:cNvSpPr>
            <a:spLocks noGrp="1"/>
          </p:cNvSpPr>
          <p:nvPr>
            <p:ph type="sldNum" sz="quarter" idx="12"/>
          </p:nvPr>
        </p:nvSpPr>
        <p:spPr/>
        <p:txBody>
          <a:bodyPr/>
          <a:lstStyle>
            <a:lvl1pPr algn="l">
              <a:defRPr/>
            </a:lvl1pPr>
            <a:extLst/>
          </a:lstStyle>
          <a:p>
            <a:pPr>
              <a:defRPr/>
            </a:pPr>
            <a:fld id="{676FDBC1-D364-4528-948C-1AB4CB0E7119}"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15879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1023938" y="2352675"/>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endParaRPr>
          </a:p>
        </p:txBody>
      </p:sp>
      <p:sp>
        <p:nvSpPr>
          <p:cNvPr id="5" name="Chevron 4"/>
          <p:cNvSpPr/>
          <p:nvPr/>
        </p:nvSpPr>
        <p:spPr>
          <a:xfrm>
            <a:off x="838200" y="235267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endParaRPr>
          </a:p>
        </p:txBody>
      </p:sp>
      <p:sp>
        <p:nvSpPr>
          <p:cNvPr id="2" name="Title 1"/>
          <p:cNvSpPr>
            <a:spLocks noGrp="1"/>
          </p:cNvSpPr>
          <p:nvPr>
            <p:ph type="title"/>
          </p:nvPr>
        </p:nvSpPr>
        <p:spPr>
          <a:xfrm>
            <a:off x="685800" y="0"/>
            <a:ext cx="7808976" cy="1752600"/>
          </a:xfrm>
        </p:spPr>
        <p:txBody>
          <a:bodyPr anchor="t"/>
          <a:lstStyle>
            <a:lvl1pPr algn="l">
              <a:buNone/>
              <a:defRPr sz="4800" b="1" cap="none" baseline="0">
                <a:effectLst>
                  <a:outerShdw blurRad="31750" dist="25400" dir="5400000" algn="tl" rotWithShape="0">
                    <a:srgbClr val="000000">
                      <a:alpha val="25000"/>
                    </a:srgbClr>
                  </a:outerShdw>
                </a:effectLst>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1295400" y="2278912"/>
            <a:ext cx="6553200" cy="35122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dirty="0" smtClean="0"/>
              <a:t>Click to edit Master text styles</a:t>
            </a:r>
          </a:p>
        </p:txBody>
      </p:sp>
      <p:sp>
        <p:nvSpPr>
          <p:cNvPr id="6" name="Date Placeholder 3"/>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7" name="Footer Placeholder 4"/>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8" name="Slide Number Placeholder 5"/>
          <p:cNvSpPr>
            <a:spLocks noGrp="1"/>
          </p:cNvSpPr>
          <p:nvPr>
            <p:ph type="sldNum" sz="quarter" idx="12"/>
          </p:nvPr>
        </p:nvSpPr>
        <p:spPr/>
        <p:txBody>
          <a:bodyPr/>
          <a:lstStyle>
            <a:lvl1pPr algn="l">
              <a:defRPr>
                <a:solidFill>
                  <a:schemeClr val="tx1"/>
                </a:solidFill>
              </a:defRPr>
            </a:lvl1pPr>
            <a:extLst/>
          </a:lstStyle>
          <a:p>
            <a:pPr>
              <a:defRPr/>
            </a:pPr>
            <a:fld id="{9FB3238C-0F5B-477C-A8C1-9EA214E5806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4514121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941C9931-E833-4483-B1DA-5714E734016B}"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1184926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8" name="Footer Placeholder 7"/>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9" name="Slide Number Placeholder 8"/>
          <p:cNvSpPr>
            <a:spLocks noGrp="1"/>
          </p:cNvSpPr>
          <p:nvPr>
            <p:ph type="sldNum" sz="quarter" idx="12"/>
          </p:nvPr>
        </p:nvSpPr>
        <p:spPr/>
        <p:txBody>
          <a:bodyPr/>
          <a:lstStyle>
            <a:lvl1pPr>
              <a:defRPr/>
            </a:lvl1pPr>
            <a:extLst/>
          </a:lstStyle>
          <a:p>
            <a:pPr>
              <a:defRPr/>
            </a:pPr>
            <a:fld id="{413531E7-80D9-4B62-A4A2-B0DB9B8BD6F0}"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5336078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4" name="Footer Placeholder 3"/>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lvl1pPr>
            <a:extLst/>
          </a:lstStyle>
          <a:p>
            <a:pPr>
              <a:defRPr/>
            </a:pPr>
            <a:fld id="{5E6BDB69-87A9-4040-9037-D0C0A6673858}"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42623570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3" name="Footer Placeholder 2"/>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4" name="Slide Number Placeholder 3"/>
          <p:cNvSpPr>
            <a:spLocks noGrp="1"/>
          </p:cNvSpPr>
          <p:nvPr>
            <p:ph type="sldNum" sz="quarter" idx="12"/>
          </p:nvPr>
        </p:nvSpPr>
        <p:spPr/>
        <p:txBody>
          <a:bodyPr/>
          <a:lstStyle>
            <a:lvl1pPr>
              <a:defRPr/>
            </a:lvl1pPr>
            <a:extLst/>
          </a:lstStyle>
          <a:p>
            <a:pPr>
              <a:defRPr/>
            </a:pPr>
            <a:fld id="{380D0B2C-6D24-4742-BA84-1A342C24B284}"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78264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latin typeface="+mn-lt"/>
                <a:cs typeface="+mn-cs"/>
              </a:defRPr>
            </a:lvl1pPr>
            <a:extLst/>
          </a:lstStyle>
          <a:p>
            <a:pPr>
              <a:defRPr/>
            </a:pPr>
            <a:endParaRPr 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9683BF93-D10F-476D-87ED-1BCDF9F2D67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62802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white"/>
              </a:solidFill>
              <a:cs typeface="Arial" charset="0"/>
            </a:endParaRPr>
          </a:p>
        </p:txBody>
      </p:sp>
      <p:sp>
        <p:nvSpPr>
          <p:cNvPr id="6" name="Freeform 10"/>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en-US" dirty="0">
              <a:solidFill>
                <a:prstClr val="white"/>
              </a:solidFill>
              <a:latin typeface="Arial" charset="0"/>
              <a:cs typeface="Arial" charset="0"/>
            </a:endParaRPr>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a:xfrm>
            <a:off x="6727825" y="6408738"/>
            <a:ext cx="1919288" cy="365125"/>
          </a:xfrm>
          <a:prstGeom prst="rect">
            <a:avLst/>
          </a:prstGeom>
        </p:spPr>
        <p:txBody>
          <a:bodyPr/>
          <a:lstStyle>
            <a:lvl1pPr fontAlgn="auto">
              <a:spcBef>
                <a:spcPts val="0"/>
              </a:spcBef>
              <a:spcAft>
                <a:spcPts val="0"/>
              </a:spcAft>
              <a:defRPr>
                <a:solidFill>
                  <a:schemeClr val="tx1"/>
                </a:solidFill>
                <a:latin typeface="+mn-lt"/>
                <a:cs typeface="+mn-cs"/>
              </a:defRPr>
            </a:lvl1pPr>
            <a:extLst/>
          </a:lstStyle>
          <a:p>
            <a:pPr>
              <a:defRPr/>
            </a:pPr>
            <a:endParaRPr lang="en-US" dirty="0">
              <a:solidFill>
                <a:prstClr val="white"/>
              </a:solidFill>
            </a:endParaRPr>
          </a:p>
        </p:txBody>
      </p:sp>
      <p:sp>
        <p:nvSpPr>
          <p:cNvPr id="12" name="Footer Placeholder 5"/>
          <p:cNvSpPr>
            <a:spLocks noGrp="1"/>
          </p:cNvSpPr>
          <p:nvPr>
            <p:ph type="ftr" sz="quarter" idx="11"/>
          </p:nvPr>
        </p:nvSpPr>
        <p:spPr>
          <a:xfrm>
            <a:off x="4379913" y="6408738"/>
            <a:ext cx="2351087" cy="365125"/>
          </a:xfrm>
          <a:prstGeom prst="rect">
            <a:avLst/>
          </a:prstGeom>
        </p:spPr>
        <p:txBody>
          <a:bodyPr/>
          <a:lstStyle>
            <a:lvl1pPr fontAlgn="auto">
              <a:spcBef>
                <a:spcPts val="0"/>
              </a:spcBef>
              <a:spcAft>
                <a:spcPts val="0"/>
              </a:spcAft>
              <a:defRPr>
                <a:solidFill>
                  <a:schemeClr val="tx1"/>
                </a:solidFill>
                <a:latin typeface="+mn-lt"/>
                <a:cs typeface="+mn-cs"/>
              </a:defRPr>
            </a:lvl1pPr>
            <a:extLst/>
          </a:lstStyle>
          <a:p>
            <a:pPr>
              <a:defRPr/>
            </a:pPr>
            <a:endParaRPr lang="en-US" dirty="0">
              <a:solidFill>
                <a:prstClr val="white"/>
              </a:solidFill>
            </a:endParaRP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3364043-B058-41ED-8264-34E9C16659CA}"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99808914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solidFill>
                <a:prstClr val="black"/>
              </a:solidFill>
              <a:cs typeface="Arial"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en-US" dirty="0">
              <a:solidFill>
                <a:prstClr val="black"/>
              </a:solidFill>
              <a:latin typeface="Arial" charset="0"/>
              <a:cs typeface="Arial" charset="0"/>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dirty="0" smtClean="0"/>
              <a:t>Click to edit Master title style</a:t>
            </a:r>
            <a:endParaRPr lang="en-US" dirty="0"/>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 name="Slide Number Placeholder 17"/>
          <p:cNvSpPr>
            <a:spLocks noGrp="1"/>
          </p:cNvSpPr>
          <p:nvPr>
            <p:ph type="sldNum" sz="quarter" idx="4"/>
          </p:nvPr>
        </p:nvSpPr>
        <p:spPr>
          <a:xfrm>
            <a:off x="76200" y="6408738"/>
            <a:ext cx="838200" cy="365125"/>
          </a:xfrm>
          <a:prstGeom prst="rect">
            <a:avLst/>
          </a:prstGeom>
        </p:spPr>
        <p:txBody>
          <a:bodyPr vert="horz" anchor="b"/>
          <a:lstStyle>
            <a:lvl1pPr algn="l" eaLnBrk="1" fontAlgn="auto" latinLnBrk="0" hangingPunct="1">
              <a:spcBef>
                <a:spcPts val="0"/>
              </a:spcBef>
              <a:spcAft>
                <a:spcPts val="0"/>
              </a:spcAft>
              <a:defRPr kumimoji="0" sz="1200" b="0">
                <a:solidFill>
                  <a:schemeClr val="bg1"/>
                </a:solidFill>
                <a:latin typeface="+mn-lt"/>
                <a:cs typeface="+mn-cs"/>
              </a:defRPr>
            </a:lvl1pPr>
            <a:extLst/>
          </a:lstStyle>
          <a:p>
            <a:pPr>
              <a:defRPr/>
            </a:pPr>
            <a:fld id="{4BFF1F07-D727-41B8-B237-1614B74EFF59}"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71727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Data Extract Variance (DEV) Issue Subtypes</a:t>
            </a:r>
            <a:endParaRPr lang="en-US" dirty="0"/>
          </a:p>
        </p:txBody>
      </p:sp>
      <p:pic>
        <p:nvPicPr>
          <p:cNvPr id="4403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75" y="106363"/>
            <a:ext cx="1825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Slide Number Placeholder 4"/>
          <p:cNvSpPr>
            <a:spLocks noGrp="1"/>
          </p:cNvSpPr>
          <p:nvPr>
            <p:ph type="sldNum" sz="quarter" idx="10"/>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9AE85E53-33D5-4438-868E-BAC2A7958971}" type="slidenum">
              <a:rPr lang="en-US">
                <a:solidFill>
                  <a:srgbClr val="FFFFFF"/>
                </a:solidFill>
              </a:rPr>
              <a:pPr fontAlgn="base">
                <a:spcBef>
                  <a:spcPct val="0"/>
                </a:spcBef>
                <a:spcAft>
                  <a:spcPct val="0"/>
                </a:spcAft>
                <a:defRPr/>
              </a:pPr>
              <a:t>1</a:t>
            </a:fld>
            <a:endParaRPr lang="en-US" dirty="0">
              <a:solidFill>
                <a:srgbClr val="FFFFFF"/>
              </a:solidFill>
            </a:endParaRPr>
          </a:p>
        </p:txBody>
      </p:sp>
    </p:spTree>
    <p:extLst>
      <p:ext uri="{BB962C8B-B14F-4D97-AF65-F5344CB8AC3E}">
        <p14:creationId xmlns:p14="http://schemas.microsoft.com/office/powerpoint/2010/main" val="4083809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914400"/>
            <a:ext cx="8229600" cy="4767263"/>
          </a:xfrm>
        </p:spPr>
        <p:txBody>
          <a:bodyPr/>
          <a:lstStyle/>
          <a:p>
            <a:pPr marL="822326" lvl="1" indent="-457200" eaLnBrk="1" hangingPunct="1">
              <a:buFont typeface="Wingdings" pitchFamily="2" charset="2"/>
              <a:buChar char="Ø"/>
              <a:defRPr/>
            </a:pPr>
            <a:endParaRPr lang="en-US" altLang="en-US" sz="1200" b="1" dirty="0"/>
          </a:p>
          <a:p>
            <a:pPr marL="566738" indent="-457200" eaLnBrk="1" hangingPunct="1">
              <a:spcAft>
                <a:spcPts val="600"/>
              </a:spcAft>
              <a:buFont typeface="Wingdings" pitchFamily="2" charset="2"/>
              <a:buChar char="Ø"/>
              <a:defRPr/>
            </a:pPr>
            <a:r>
              <a:rPr lang="en-US" altLang="en-US" sz="1400" dirty="0" smtClean="0"/>
              <a:t>Submitting a DEV LSE Relationship record present in MP system not ERCOT system – Active continued:</a:t>
            </a:r>
            <a:endParaRPr lang="en-US" altLang="en-US" sz="1400" dirty="0"/>
          </a:p>
          <a:p>
            <a:pPr marL="822326" lvl="1" indent="-457200" eaLnBrk="1" hangingPunct="1">
              <a:spcAft>
                <a:spcPts val="600"/>
              </a:spcAft>
              <a:buFont typeface="Wingdings" pitchFamily="2" charset="2"/>
              <a:buChar char="Ø"/>
              <a:defRPr/>
            </a:pPr>
            <a:r>
              <a:rPr lang="en-US" altLang="en-US" sz="1400" dirty="0" smtClean="0"/>
              <a:t>The </a:t>
            </a:r>
            <a:r>
              <a:rPr lang="en-US" altLang="en-US" sz="1400" dirty="0"/>
              <a:t>submitter selects OK.</a:t>
            </a:r>
          </a:p>
          <a:p>
            <a:pPr marL="822326" lvl="1" indent="-457200" eaLnBrk="1" hangingPunct="1">
              <a:spcAft>
                <a:spcPts val="600"/>
              </a:spcAft>
              <a:buFont typeface="Wingdings" pitchFamily="2" charset="2"/>
              <a:buChar char="Ø"/>
              <a:defRPr/>
            </a:pPr>
            <a:r>
              <a:rPr lang="en-US" altLang="en-US" sz="1400" dirty="0" smtClean="0"/>
              <a:t>The </a:t>
            </a:r>
            <a:r>
              <a:rPr lang="en-US" altLang="en-US" sz="1400" dirty="0"/>
              <a:t>issue enters ERCOT’s queue in the state of New and is visible only by the Submitter, Assignee and ERCOT.</a:t>
            </a:r>
          </a:p>
          <a:p>
            <a:pPr marL="822326" lvl="1" indent="-457200" eaLnBrk="1" hangingPunct="1">
              <a:spcAft>
                <a:spcPts val="600"/>
              </a:spcAft>
              <a:buFont typeface="Wingdings" pitchFamily="2" charset="2"/>
              <a:buChar char="Ø"/>
              <a:defRPr/>
            </a:pPr>
            <a:r>
              <a:rPr lang="en-US" altLang="en-US" sz="1400" dirty="0" smtClean="0"/>
              <a:t>The </a:t>
            </a:r>
            <a:r>
              <a:rPr lang="en-US" altLang="en-US" sz="1400" dirty="0"/>
              <a:t>Submitter can Withdraw only. </a:t>
            </a:r>
            <a:r>
              <a:rPr lang="en-US" altLang="en-US" sz="1400" dirty="0" smtClean="0"/>
              <a:t>ERCOT </a:t>
            </a:r>
            <a:r>
              <a:rPr lang="en-US" altLang="en-US" sz="1400" dirty="0"/>
              <a:t>can acknowledge it only</a:t>
            </a:r>
            <a:r>
              <a:rPr lang="en-US" altLang="en-US" sz="1400" dirty="0" smtClean="0"/>
              <a:t>.</a:t>
            </a:r>
          </a:p>
          <a:p>
            <a:pPr marL="822326" lvl="1" indent="-457200" eaLnBrk="1" hangingPunct="1">
              <a:spcAft>
                <a:spcPts val="600"/>
              </a:spcAft>
              <a:buFont typeface="Wingdings" pitchFamily="2" charset="2"/>
              <a:buChar char="Ø"/>
              <a:defRPr/>
            </a:pPr>
            <a:r>
              <a:rPr lang="en-US" altLang="en-US" sz="1400" dirty="0" smtClean="0"/>
              <a:t>ERCOT </a:t>
            </a:r>
            <a:r>
              <a:rPr lang="en-US" altLang="en-US" sz="1400" dirty="0"/>
              <a:t>selects Begin Working. </a:t>
            </a:r>
          </a:p>
          <a:p>
            <a:pPr marL="822326" lvl="1" indent="-457200" eaLnBrk="1" hangingPunct="1">
              <a:spcAft>
                <a:spcPts val="600"/>
              </a:spcAft>
              <a:buFont typeface="Wingdings" pitchFamily="2" charset="2"/>
              <a:buChar char="Ø"/>
              <a:defRPr/>
            </a:pPr>
            <a:r>
              <a:rPr lang="en-US" altLang="en-US" sz="1400" dirty="0" smtClean="0"/>
              <a:t>The </a:t>
            </a:r>
            <a:r>
              <a:rPr lang="en-US" altLang="en-US" sz="1400" dirty="0"/>
              <a:t>Submitter can no longer Withdraw the issue. ERCOT selects Perform Analysis </a:t>
            </a:r>
            <a:r>
              <a:rPr lang="en-US" altLang="en-US" sz="1400" dirty="0" smtClean="0"/>
              <a:t>and</a:t>
            </a:r>
            <a:r>
              <a:rPr lang="en-US" altLang="en-US" sz="1400" dirty="0"/>
              <a:t>, depending upon the analysis results, the issue will either transition Passed Analysis and move to a state of New (Pending Approval) with the next Responsible MP, or will transition Unable to Complete, at which point the issue will transition to a Failed Analysis (PC) state. ERCOT selects primary path: Passed Analysis.</a:t>
            </a:r>
          </a:p>
          <a:p>
            <a:pPr marL="822326" lvl="1" indent="-457200" eaLnBrk="1" hangingPunct="1">
              <a:buFont typeface="Wingdings" pitchFamily="2" charset="2"/>
              <a:buChar char="Ø"/>
              <a:defRPr/>
            </a:pPr>
            <a:endParaRPr lang="en-US" altLang="en-US" sz="1200" b="1" dirty="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0AAD0D92-6216-42CC-8459-8282EF9EE425}" type="slidenum">
              <a:rPr lang="en-US">
                <a:solidFill>
                  <a:prstClr val="white"/>
                </a:solidFill>
              </a:rPr>
              <a:pPr fontAlgn="base">
                <a:spcBef>
                  <a:spcPct val="0"/>
                </a:spcBef>
                <a:spcAft>
                  <a:spcPct val="0"/>
                </a:spcAft>
                <a:defRPr/>
              </a:pPr>
              <a:t>10</a:t>
            </a:fld>
            <a:endParaRPr lang="en-US" dirty="0">
              <a:solidFill>
                <a:prstClr val="white"/>
              </a:solidFill>
            </a:endParaRPr>
          </a:p>
        </p:txBody>
      </p:sp>
      <p:pic>
        <p:nvPicPr>
          <p:cNvPr id="52229" name="Picture 2"/>
          <p:cNvPicPr>
            <a:picLocks noChangeAspect="1" noChangeArrowheads="1"/>
          </p:cNvPicPr>
          <p:nvPr/>
        </p:nvPicPr>
        <p:blipFill>
          <a:blip r:embed="rId2">
            <a:extLst>
              <a:ext uri="{28A0092B-C50C-407E-A947-70E740481C1C}">
                <a14:useLocalDpi xmlns:a14="http://schemas.microsoft.com/office/drawing/2010/main" val="0"/>
              </a:ext>
            </a:extLst>
          </a:blip>
          <a:srcRect t="21323"/>
          <a:stretch>
            <a:fillRect/>
          </a:stretch>
        </p:blipFill>
        <p:spPr bwMode="auto">
          <a:xfrm>
            <a:off x="2514600" y="4343400"/>
            <a:ext cx="5257800" cy="238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1219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219200"/>
            <a:ext cx="8229600" cy="4767263"/>
          </a:xfrm>
        </p:spPr>
        <p:txBody>
          <a:bodyPr/>
          <a:lstStyle/>
          <a:p>
            <a:pPr marL="822326" lvl="1" indent="-457200" eaLnBrk="1" hangingPunct="1">
              <a:buFont typeface="Wingdings" pitchFamily="2" charset="2"/>
              <a:buChar char="Ø"/>
              <a:defRPr/>
            </a:pPr>
            <a:endParaRPr lang="en-US" altLang="en-US" sz="1200" b="1" dirty="0"/>
          </a:p>
          <a:p>
            <a:pPr marL="566738" indent="-457200" eaLnBrk="1" hangingPunct="1">
              <a:buFont typeface="Wingdings" pitchFamily="2" charset="2"/>
              <a:buChar char="Ø"/>
              <a:defRPr/>
            </a:pPr>
            <a:r>
              <a:rPr lang="en-US" altLang="en-US" sz="1600" dirty="0" smtClean="0"/>
              <a:t>Submitting a DEV LSE Relationship record present in MP system not ERCOT system – Active continued:</a:t>
            </a:r>
            <a:endParaRPr lang="en-US" altLang="en-US" sz="1600" dirty="0"/>
          </a:p>
          <a:p>
            <a:pPr marL="822326" lvl="1" indent="-457200" eaLnBrk="1" hangingPunct="1">
              <a:spcAft>
                <a:spcPts val="600"/>
              </a:spcAft>
              <a:buFont typeface="Wingdings" pitchFamily="2" charset="2"/>
              <a:buChar char="Ø"/>
              <a:defRPr/>
            </a:pPr>
            <a:r>
              <a:rPr lang="en-US" altLang="en-US" sz="1600" dirty="0" smtClean="0"/>
              <a:t>The </a:t>
            </a:r>
            <a:r>
              <a:rPr lang="en-US" altLang="en-US" sz="1600" dirty="0"/>
              <a:t>issue is transitioned to a state of New-Pending Approval. The visibility of the issue remains unchanged. Only the Responsible MP (TDSP) can transition and the only option is Begin Working. </a:t>
            </a:r>
          </a:p>
          <a:p>
            <a:pPr marL="822326" lvl="1" indent="-457200" eaLnBrk="1" hangingPunct="1">
              <a:spcAft>
                <a:spcPts val="600"/>
              </a:spcAft>
              <a:buFont typeface="Wingdings" pitchFamily="2" charset="2"/>
              <a:buChar char="Ø"/>
              <a:defRPr/>
            </a:pPr>
            <a:r>
              <a:rPr lang="en-US" altLang="en-US" sz="1600" dirty="0" smtClean="0"/>
              <a:t>The </a:t>
            </a:r>
            <a:r>
              <a:rPr lang="en-US" altLang="en-US" sz="1600" dirty="0"/>
              <a:t>Responsible party selects Begin </a:t>
            </a:r>
            <a:r>
              <a:rPr lang="en-US" altLang="en-US" sz="1600" dirty="0" smtClean="0"/>
              <a:t>Working.</a:t>
            </a:r>
          </a:p>
          <a:p>
            <a:pPr marL="822326" lvl="1" indent="-457200" eaLnBrk="1" hangingPunct="1">
              <a:spcAft>
                <a:spcPts val="600"/>
              </a:spcAft>
              <a:buFont typeface="Wingdings" pitchFamily="2" charset="2"/>
              <a:buChar char="Ø"/>
              <a:defRPr/>
            </a:pPr>
            <a:r>
              <a:rPr lang="en-US" altLang="en-US" sz="1600" dirty="0" smtClean="0"/>
              <a:t>From </a:t>
            </a:r>
            <a:r>
              <a:rPr lang="en-US" altLang="en-US" sz="1600" dirty="0"/>
              <a:t>the state of In Progress-Pending Approval the Responsible party has three </a:t>
            </a:r>
            <a:r>
              <a:rPr lang="en-US" altLang="en-US" sz="1600" dirty="0" smtClean="0"/>
              <a:t>options: </a:t>
            </a:r>
            <a:r>
              <a:rPr lang="en-US" altLang="en-US" sz="1600" dirty="0"/>
              <a:t>Update Approved, No Agreement Reached or Modify/Reassign for approval transitioning to a New-Pending Approval State with the submitting CR as the only entity with transition capabilities.</a:t>
            </a:r>
          </a:p>
          <a:p>
            <a:pPr marL="822326" lvl="1" indent="-457200" eaLnBrk="1" hangingPunct="1">
              <a:buFont typeface="Wingdings" pitchFamily="2" charset="2"/>
              <a:buChar char="Ø"/>
              <a:defRPr/>
            </a:pPr>
            <a:endParaRPr lang="en-US" altLang="en-US" sz="1200" b="1" dirty="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7DDDAD6D-CF59-4288-96AF-EEF5269ACDC9}" type="slidenum">
              <a:rPr lang="en-US">
                <a:solidFill>
                  <a:prstClr val="white"/>
                </a:solidFill>
              </a:rPr>
              <a:pPr fontAlgn="base">
                <a:spcBef>
                  <a:spcPct val="0"/>
                </a:spcBef>
                <a:spcAft>
                  <a:spcPct val="0"/>
                </a:spcAft>
                <a:defRPr/>
              </a:pPr>
              <a:t>11</a:t>
            </a:fld>
            <a:endParaRPr lang="en-US" dirty="0">
              <a:solidFill>
                <a:prstClr val="white"/>
              </a:solidFill>
            </a:endParaRPr>
          </a:p>
        </p:txBody>
      </p:sp>
      <p:pic>
        <p:nvPicPr>
          <p:cNvPr id="5325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505325"/>
            <a:ext cx="5495925"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7821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990600"/>
            <a:ext cx="8229600" cy="4767263"/>
          </a:xfrm>
        </p:spPr>
        <p:txBody>
          <a:bodyPr/>
          <a:lstStyle/>
          <a:p>
            <a:pPr marL="365126" lvl="1" indent="0" eaLnBrk="1" hangingPunct="1">
              <a:buFont typeface="Verdana" pitchFamily="34" charset="0"/>
              <a:buNone/>
              <a:defRPr/>
            </a:pPr>
            <a:endParaRPr lang="en-US" altLang="en-US" sz="1200" b="1" dirty="0"/>
          </a:p>
          <a:p>
            <a:pPr marL="566738" indent="-457200" eaLnBrk="1" hangingPunct="1">
              <a:buFont typeface="Wingdings" pitchFamily="2" charset="2"/>
              <a:buChar char="Ø"/>
              <a:defRPr/>
            </a:pPr>
            <a:r>
              <a:rPr lang="en-US" altLang="en-US" sz="1600" dirty="0" smtClean="0"/>
              <a:t>Submitting a DEV LSE Relationship record present in MP system not ERCOT system – Active continued:</a:t>
            </a:r>
            <a:endParaRPr lang="en-US" altLang="en-US" sz="1600" dirty="0"/>
          </a:p>
          <a:p>
            <a:pPr marL="822326" lvl="1" indent="-457200" eaLnBrk="1" hangingPunct="1">
              <a:spcAft>
                <a:spcPts val="600"/>
              </a:spcAft>
              <a:buFont typeface="Wingdings" pitchFamily="2" charset="2"/>
              <a:buChar char="Ø"/>
              <a:defRPr/>
            </a:pPr>
            <a:r>
              <a:rPr lang="en-US" altLang="en-US" sz="1200" dirty="0" smtClean="0"/>
              <a:t>Selection </a:t>
            </a:r>
            <a:r>
              <a:rPr lang="en-US" altLang="en-US" sz="1200" dirty="0"/>
              <a:t>of Update Approved, the Responsible party is agreeing to the current requested resolution. The Responsible party selects OK and the issue is transitioned back to ERCOT as New (ERCOT). ERCOT selects Begin Working. ERCOT has the following </a:t>
            </a:r>
            <a:r>
              <a:rPr lang="en-US" altLang="en-US" sz="1200" dirty="0" smtClean="0"/>
              <a:t>options:</a:t>
            </a:r>
          </a:p>
          <a:p>
            <a:pPr marL="822326" lvl="1" indent="-457200" eaLnBrk="1" hangingPunct="1">
              <a:spcAft>
                <a:spcPts val="600"/>
              </a:spcAft>
              <a:buFont typeface="Wingdings" pitchFamily="2" charset="2"/>
              <a:buChar char="Ø"/>
              <a:defRPr/>
            </a:pPr>
            <a:endParaRPr lang="en-US" altLang="en-US" sz="1200" dirty="0"/>
          </a:p>
          <a:p>
            <a:pPr marL="822326" lvl="1" indent="-457200" eaLnBrk="1" hangingPunct="1">
              <a:spcAft>
                <a:spcPts val="600"/>
              </a:spcAft>
              <a:buFont typeface="Wingdings" pitchFamily="2" charset="2"/>
              <a:buChar char="Ø"/>
              <a:defRPr/>
            </a:pPr>
            <a:endParaRPr lang="en-US" altLang="en-US" sz="1200" dirty="0" smtClean="0"/>
          </a:p>
          <a:p>
            <a:pPr marL="822326" lvl="1" indent="-457200" eaLnBrk="1" hangingPunct="1">
              <a:spcAft>
                <a:spcPts val="600"/>
              </a:spcAft>
              <a:buFont typeface="Wingdings" pitchFamily="2" charset="2"/>
              <a:buChar char="Ø"/>
              <a:defRPr/>
            </a:pPr>
            <a:endParaRPr lang="en-US" altLang="en-US" sz="1200" dirty="0"/>
          </a:p>
          <a:p>
            <a:pPr marL="822326" lvl="1" indent="-457200" eaLnBrk="1" hangingPunct="1">
              <a:spcAft>
                <a:spcPts val="600"/>
              </a:spcAft>
              <a:buFont typeface="Wingdings" pitchFamily="2" charset="2"/>
              <a:buChar char="Ø"/>
              <a:defRPr/>
            </a:pPr>
            <a:endParaRPr lang="en-US" altLang="en-US" sz="1200" dirty="0" smtClean="0"/>
          </a:p>
          <a:p>
            <a:pPr marL="822326" lvl="1" indent="-457200" eaLnBrk="1" hangingPunct="1">
              <a:spcAft>
                <a:spcPts val="600"/>
              </a:spcAft>
              <a:buFont typeface="Wingdings" pitchFamily="2" charset="2"/>
              <a:buChar char="Ø"/>
              <a:defRPr/>
            </a:pPr>
            <a:endParaRPr lang="en-US" altLang="en-US" sz="1200" dirty="0"/>
          </a:p>
          <a:p>
            <a:pPr marL="365126" lvl="1" indent="0" eaLnBrk="1" hangingPunct="1">
              <a:spcAft>
                <a:spcPts val="600"/>
              </a:spcAft>
              <a:buFont typeface="Verdana" pitchFamily="34" charset="0"/>
              <a:buNone/>
              <a:defRPr/>
            </a:pPr>
            <a:endParaRPr lang="en-US" altLang="en-US" sz="1200" dirty="0"/>
          </a:p>
          <a:p>
            <a:pPr marL="822326" lvl="1" indent="-457200" eaLnBrk="1" hangingPunct="1">
              <a:spcAft>
                <a:spcPts val="600"/>
              </a:spcAft>
              <a:buFont typeface="Wingdings" pitchFamily="2" charset="2"/>
              <a:buChar char="Ø"/>
              <a:defRPr/>
            </a:pPr>
            <a:r>
              <a:rPr lang="en-US" altLang="en-US" sz="1200" dirty="0" smtClean="0"/>
              <a:t>Additional </a:t>
            </a:r>
            <a:r>
              <a:rPr lang="en-US" altLang="en-US" sz="1200" dirty="0"/>
              <a:t>Info Required, if ERCOT needs additional information to make the change, this option is selected and the issue will be transitioned back to the TDSP. The TDSP selects Begin Working and provides the additional information in the comments field and selects Update Approved to transition the issue back to ERCOT or select Modify/Reassign to transition the issue to the Submitter to provide the additional information. When the CR is the submitting MP and the Modify/Reassign transition is executed, the ROR service history fields will be available to the TDSP to provide the service history.</a:t>
            </a:r>
          </a:p>
          <a:p>
            <a:pPr marL="822326" lvl="1" indent="-457200" eaLnBrk="1" hangingPunct="1">
              <a:spcAft>
                <a:spcPts val="600"/>
              </a:spcAft>
              <a:buFont typeface="Wingdings" pitchFamily="2" charset="2"/>
              <a:buChar char="Ø"/>
              <a:defRPr/>
            </a:pPr>
            <a:r>
              <a:rPr lang="en-US" altLang="en-US" sz="1200" dirty="0" smtClean="0"/>
              <a:t>Complete</a:t>
            </a:r>
            <a:r>
              <a:rPr lang="en-US" altLang="en-US" sz="1200" dirty="0"/>
              <a:t>, the change would be made in Siebel/Lodestar and any notifications would be sent to any MPs affected by the change. The issue is transitioned to a Pending Complete state .</a:t>
            </a:r>
            <a:r>
              <a:rPr lang="en-US" altLang="en-US" sz="1200" dirty="0" smtClean="0"/>
              <a:t> </a:t>
            </a:r>
            <a:r>
              <a:rPr lang="en-US" altLang="en-US" sz="1200" dirty="0"/>
              <a:t>The submitter has the option to close the issue by selecting Complete or the issue will be auto closed in 14 calendar days.</a:t>
            </a:r>
          </a:p>
          <a:p>
            <a:pPr marL="822326" lvl="1" indent="-457200" eaLnBrk="1" hangingPunct="1">
              <a:buFont typeface="Wingdings" pitchFamily="2" charset="2"/>
              <a:buChar char="Ø"/>
              <a:defRPr/>
            </a:pPr>
            <a:endParaRPr lang="en-US" altLang="en-US" sz="1200" b="1" dirty="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265D3978-8486-42B2-AD56-44CB2BB5BF7D}" type="slidenum">
              <a:rPr lang="en-US">
                <a:solidFill>
                  <a:prstClr val="white"/>
                </a:solidFill>
              </a:rPr>
              <a:pPr fontAlgn="base">
                <a:spcBef>
                  <a:spcPct val="0"/>
                </a:spcBef>
                <a:spcAft>
                  <a:spcPct val="0"/>
                </a:spcAft>
                <a:defRPr/>
              </a:pPr>
              <a:t>12</a:t>
            </a:fld>
            <a:endParaRPr lang="en-US" dirty="0">
              <a:solidFill>
                <a:prstClr val="white"/>
              </a:solidFill>
            </a:endParaRPr>
          </a:p>
        </p:txBody>
      </p:sp>
      <p:pic>
        <p:nvPicPr>
          <p:cNvPr id="54277" name="Picture 2"/>
          <p:cNvPicPr>
            <a:picLocks noChangeAspect="1" noChangeArrowheads="1"/>
          </p:cNvPicPr>
          <p:nvPr/>
        </p:nvPicPr>
        <p:blipFill>
          <a:blip r:embed="rId2">
            <a:extLst>
              <a:ext uri="{28A0092B-C50C-407E-A947-70E740481C1C}">
                <a14:useLocalDpi xmlns:a14="http://schemas.microsoft.com/office/drawing/2010/main" val="0"/>
              </a:ext>
            </a:extLst>
          </a:blip>
          <a:srcRect b="36295"/>
          <a:stretch>
            <a:fillRect/>
          </a:stretch>
        </p:blipFill>
        <p:spPr bwMode="auto">
          <a:xfrm>
            <a:off x="1905000" y="2447925"/>
            <a:ext cx="5495925"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729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990600"/>
            <a:ext cx="8229600" cy="4767263"/>
          </a:xfrm>
        </p:spPr>
        <p:txBody>
          <a:bodyPr/>
          <a:lstStyle/>
          <a:p>
            <a:pPr marL="365126" lvl="1" indent="0" eaLnBrk="1" hangingPunct="1">
              <a:buFont typeface="Verdana" pitchFamily="34" charset="0"/>
              <a:buNone/>
              <a:defRPr/>
            </a:pPr>
            <a:endParaRPr lang="en-US" altLang="en-US" sz="1200" b="1" dirty="0"/>
          </a:p>
          <a:p>
            <a:pPr marL="566738" indent="-457200" eaLnBrk="1" hangingPunct="1">
              <a:spcAft>
                <a:spcPts val="600"/>
              </a:spcAft>
              <a:buFont typeface="Wingdings" pitchFamily="2" charset="2"/>
              <a:buChar char="Ø"/>
              <a:defRPr/>
            </a:pPr>
            <a:r>
              <a:rPr lang="en-US" altLang="en-US" sz="1600" dirty="0" smtClean="0"/>
              <a:t>Submitting a DEV LSE Relationship record present in MP system not ERCOT system – Active continued:</a:t>
            </a:r>
            <a:endParaRPr lang="en-US" altLang="en-US" sz="1600" dirty="0"/>
          </a:p>
          <a:p>
            <a:pPr marL="822326" lvl="1" indent="-457200" eaLnBrk="1" hangingPunct="1">
              <a:spcAft>
                <a:spcPts val="600"/>
              </a:spcAft>
              <a:buFont typeface="Wingdings" pitchFamily="2" charset="2"/>
              <a:buChar char="Ø"/>
              <a:defRPr/>
            </a:pPr>
            <a:r>
              <a:rPr lang="en-US" altLang="en-US" sz="1600" dirty="0" smtClean="0"/>
              <a:t>Selection </a:t>
            </a:r>
            <a:r>
              <a:rPr lang="en-US" altLang="en-US" sz="1600" dirty="0"/>
              <a:t>of No Agreement Reached, the Responsible MP did not agree with the current requested resolution and the issue is transitioned back to the Submitter in an Unexecutable (Pending Complete) state. In this state the Submitter has the option to close the issue by selecting Accept or the issue will be auto closed in 14 calendar days. </a:t>
            </a:r>
          </a:p>
          <a:p>
            <a:pPr marL="822326" lvl="1" indent="-457200" eaLnBrk="1" hangingPunct="1">
              <a:spcAft>
                <a:spcPts val="600"/>
              </a:spcAft>
              <a:buFont typeface="Wingdings" pitchFamily="2" charset="2"/>
              <a:buChar char="Ø"/>
              <a:defRPr/>
            </a:pPr>
            <a:r>
              <a:rPr lang="en-US" altLang="en-US" sz="1600" dirty="0" smtClean="0"/>
              <a:t>Selection </a:t>
            </a:r>
            <a:r>
              <a:rPr lang="en-US" altLang="en-US" sz="1600" dirty="0"/>
              <a:t>of Modify/Reassign. The Assigned MP did not agree with the original requested New STARTTIME. The Responsible MP is required to give a modified New STARTTIME and select OK. The modified history log will be captured in the ‘Comments’ section in the MarkeTrak issue.  The issue is transitioned back to the Submitter in a New Pending Approval state. </a:t>
            </a: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365126" lvl="1" indent="0" eaLnBrk="1" hangingPunct="1">
              <a:buFont typeface="Verdana" pitchFamily="34" charset="0"/>
              <a:buNone/>
              <a:defRPr/>
            </a:pPr>
            <a:endParaRPr lang="en-US" altLang="en-US" sz="1200" b="1" dirty="0" smtClean="0"/>
          </a:p>
          <a:p>
            <a:pPr marL="822326" lvl="1" indent="-457200" eaLnBrk="1" hangingPunct="1">
              <a:buFont typeface="Wingdings" pitchFamily="2" charset="2"/>
              <a:buChar char="Ø"/>
              <a:defRPr/>
            </a:pPr>
            <a:endParaRPr lang="en-US" altLang="en-US" sz="1200" b="1" dirty="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9DC6D152-31F5-4172-9AE1-1504B2A1B6BD}" type="slidenum">
              <a:rPr lang="en-US">
                <a:solidFill>
                  <a:prstClr val="white"/>
                </a:solidFill>
              </a:rPr>
              <a:pPr fontAlgn="base">
                <a:spcBef>
                  <a:spcPct val="0"/>
                </a:spcBef>
                <a:spcAft>
                  <a:spcPct val="0"/>
                </a:spcAft>
                <a:defRPr/>
              </a:pPr>
              <a:t>13</a:t>
            </a:fld>
            <a:endParaRPr lang="en-US" dirty="0">
              <a:solidFill>
                <a:prstClr val="white"/>
              </a:solidFill>
            </a:endParaRPr>
          </a:p>
        </p:txBody>
      </p:sp>
    </p:spTree>
    <p:extLst>
      <p:ext uri="{BB962C8B-B14F-4D97-AF65-F5344CB8AC3E}">
        <p14:creationId xmlns:p14="http://schemas.microsoft.com/office/powerpoint/2010/main" val="6325502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en-US" dirty="0" smtClean="0"/>
              <a:t>Data Extract Variance (DEV) Non LSE Issue Subtypes</a:t>
            </a:r>
            <a:endParaRPr lang="en-US" dirty="0"/>
          </a:p>
        </p:txBody>
      </p:sp>
      <p:pic>
        <p:nvPicPr>
          <p:cNvPr id="5632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75" y="106363"/>
            <a:ext cx="1825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Slide Number Placeholder 4"/>
          <p:cNvSpPr>
            <a:spLocks noGrp="1"/>
          </p:cNvSpPr>
          <p:nvPr>
            <p:ph type="sldNum" sz="quarter" idx="10"/>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DC56F38C-AA02-4010-8CFC-4DA84B2164E5}" type="slidenum">
              <a:rPr lang="en-US">
                <a:solidFill>
                  <a:srgbClr val="FFFFFF"/>
                </a:solidFill>
              </a:rPr>
              <a:pPr fontAlgn="base">
                <a:spcBef>
                  <a:spcPct val="0"/>
                </a:spcBef>
                <a:spcAft>
                  <a:spcPct val="0"/>
                </a:spcAft>
                <a:defRPr/>
              </a:pPr>
              <a:t>14</a:t>
            </a:fld>
            <a:endParaRPr lang="en-US" dirty="0">
              <a:solidFill>
                <a:srgbClr val="FFFFFF"/>
              </a:solidFill>
            </a:endParaRPr>
          </a:p>
        </p:txBody>
      </p:sp>
    </p:spTree>
    <p:extLst>
      <p:ext uri="{BB962C8B-B14F-4D97-AF65-F5344CB8AC3E}">
        <p14:creationId xmlns:p14="http://schemas.microsoft.com/office/powerpoint/2010/main" val="3485892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Invalid submission of Data Extract Variance Types:</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EA7942DB-E07A-4A71-B4BE-27DFB8B323FB}" type="slidenum">
              <a:rPr lang="en-US">
                <a:solidFill>
                  <a:prstClr val="white"/>
                </a:solidFill>
              </a:rPr>
              <a:pPr fontAlgn="base">
                <a:spcBef>
                  <a:spcPct val="0"/>
                </a:spcBef>
                <a:spcAft>
                  <a:spcPct val="0"/>
                </a:spcAft>
                <a:defRPr/>
              </a:pPr>
              <a:t>15</a:t>
            </a:fld>
            <a:endParaRPr lang="en-US" dirty="0">
              <a:solidFill>
                <a:prstClr val="white"/>
              </a:solidFill>
            </a:endParaRPr>
          </a:p>
        </p:txBody>
      </p:sp>
      <p:graphicFrame>
        <p:nvGraphicFramePr>
          <p:cNvPr id="4" name="Table 3"/>
          <p:cNvGraphicFramePr>
            <a:graphicFrameLocks noGrp="1"/>
          </p:cNvGraphicFramePr>
          <p:nvPr/>
        </p:nvGraphicFramePr>
        <p:xfrm>
          <a:off x="304800" y="1600200"/>
          <a:ext cx="8458200" cy="4851400"/>
        </p:xfrm>
        <a:graphic>
          <a:graphicData uri="http://schemas.openxmlformats.org/drawingml/2006/table">
            <a:tbl>
              <a:tblPr firstRow="1" bandRow="1">
                <a:tableStyleId>{5C22544A-7EE6-4342-B048-85BDC9FD1C3A}</a:tableStyleId>
              </a:tblPr>
              <a:tblGrid>
                <a:gridCol w="3048000"/>
                <a:gridCol w="5410200"/>
              </a:tblGrid>
              <a:tr h="370840">
                <a:tc>
                  <a:txBody>
                    <a:bodyPr/>
                    <a:lstStyle/>
                    <a:p>
                      <a:pPr algn="ctr"/>
                      <a:r>
                        <a:rPr lang="en-US" sz="1400" dirty="0" smtClean="0"/>
                        <a:t>Variance Description</a:t>
                      </a:r>
                      <a:endParaRPr lang="en-US" sz="1400" dirty="0"/>
                    </a:p>
                  </a:txBody>
                  <a:tcPr/>
                </a:tc>
                <a:tc>
                  <a:txBody>
                    <a:bodyPr/>
                    <a:lstStyle/>
                    <a:p>
                      <a:pPr algn="ctr"/>
                      <a:r>
                        <a:rPr lang="en-US" sz="1400" dirty="0" smtClean="0"/>
                        <a:t>Reason</a:t>
                      </a:r>
                      <a:r>
                        <a:rPr lang="en-US" sz="1400" baseline="0" dirty="0" smtClean="0"/>
                        <a:t> no resolution required</a:t>
                      </a:r>
                      <a:endParaRPr lang="en-US" sz="1400" dirty="0"/>
                    </a:p>
                  </a:txBody>
                  <a:tcPr/>
                </a:tc>
              </a:tr>
              <a:tr h="370840">
                <a:tc>
                  <a:txBody>
                    <a:bodyPr/>
                    <a:lstStyle/>
                    <a:p>
                      <a:r>
                        <a:rPr kumimoji="0" lang="en-US" sz="1050" kern="1200" dirty="0" smtClean="0">
                          <a:solidFill>
                            <a:schemeClr val="dk1"/>
                          </a:solidFill>
                          <a:effectLst/>
                          <a:latin typeface="+mn-lt"/>
                          <a:ea typeface="+mn-ea"/>
                          <a:cs typeface="+mn-cs"/>
                        </a:rPr>
                        <a:t>CR relationship records associated to the TDSP as LSE prior to 01-01-2002</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Per Market Decisions related to 2002-2003 Market Sync Project</a:t>
                      </a:r>
                      <a:endParaRPr lang="en-US" sz="1050" dirty="0"/>
                    </a:p>
                  </a:txBody>
                  <a:tcPr/>
                </a:tc>
              </a:tr>
              <a:tr h="370840">
                <a:tc>
                  <a:txBody>
                    <a:bodyPr/>
                    <a:lstStyle/>
                    <a:p>
                      <a:r>
                        <a:rPr kumimoji="0" lang="en-US" sz="1050" kern="1200" dirty="0" smtClean="0">
                          <a:solidFill>
                            <a:schemeClr val="dk1"/>
                          </a:solidFill>
                          <a:effectLst/>
                          <a:latin typeface="+mn-lt"/>
                          <a:ea typeface="+mn-ea"/>
                          <a:cs typeface="+mn-cs"/>
                        </a:rPr>
                        <a:t>CR relationship record date mismatches of +/- 2 calendar days on either the Start or Stop Time</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Per Market Decisions related to 2002-2003 Market Sync Project</a:t>
                      </a:r>
                      <a:endParaRPr lang="en-US" sz="1050" dirty="0"/>
                    </a:p>
                  </a:txBody>
                  <a:tcPr/>
                </a:tc>
              </a:tr>
              <a:tr h="370840">
                <a:tc>
                  <a:txBody>
                    <a:bodyPr/>
                    <a:lstStyle/>
                    <a:p>
                      <a:r>
                        <a:rPr kumimoji="0" lang="en-US" sz="1050" kern="1200" dirty="0" smtClean="0">
                          <a:solidFill>
                            <a:schemeClr val="dk1"/>
                          </a:solidFill>
                          <a:effectLst/>
                          <a:latin typeface="+mn-lt"/>
                          <a:ea typeface="+mn-ea"/>
                          <a:cs typeface="+mn-cs"/>
                        </a:rPr>
                        <a:t>CR relationship records missing or date mismatches due to batch timing consideration</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Siebel to Lodestar batch processing timing considerations</a:t>
                      </a:r>
                      <a:endParaRPr lang="en-US" sz="1050" dirty="0"/>
                    </a:p>
                  </a:txBody>
                  <a:tcPr/>
                </a:tc>
              </a:tr>
              <a:tr h="370840">
                <a:tc>
                  <a:txBody>
                    <a:bodyPr/>
                    <a:lstStyle/>
                    <a:p>
                      <a:r>
                        <a:rPr lang="en-US" sz="1050" dirty="0" smtClean="0"/>
                        <a:t>CR relationship records missing for consecutive Move In/Move Outs for same CR. For example, ERCOT has CR1 from 01/15/2002 to current. TDSP/CR has CR1 from 01/15/2002 – 05/01/2002 and 05/01/2002 – current</a:t>
                      </a:r>
                      <a:endParaRPr lang="en-US" sz="1050" dirty="0"/>
                    </a:p>
                  </a:txBody>
                  <a:tcPr/>
                </a:tc>
                <a:tc>
                  <a:txBody>
                    <a:bodyPr/>
                    <a:lstStyle/>
                    <a:p>
                      <a:pPr marL="0" lvl="0" indent="0">
                        <a:buFont typeface="Arial" panose="020B0604020202020204" pitchFamily="34" charset="0"/>
                        <a:buNone/>
                      </a:pPr>
                      <a:r>
                        <a:rPr lang="en-US" sz="1050" dirty="0" smtClean="0"/>
                        <a:t>Prior to recent ERCOT system changes, CR relationships that did not contain any ESI ID characteristic changes were compressed to a minimum Start date and maximum End date for the ESIIDSERVICEHIST row. In addition, due to the Safety Net process, ERCOT often does not receive transactions for each MVI/MVO. As long as there are no de-energized periods or changes in CR, date issues for consecutive periods should be considered valid</a:t>
                      </a:r>
                      <a:endParaRPr lang="en-US" sz="1050" dirty="0"/>
                    </a:p>
                  </a:txBody>
                  <a:tcPr/>
                </a:tc>
              </a:tr>
              <a:tr h="370840">
                <a:tc>
                  <a:txBody>
                    <a:bodyPr/>
                    <a:lstStyle/>
                    <a:p>
                      <a:r>
                        <a:rPr lang="en-US" sz="1050" dirty="0" smtClean="0"/>
                        <a:t>Continuous Service Agreements (CSAs) are NOT reflected in the data extract</a:t>
                      </a:r>
                      <a:endParaRPr lang="en-US" sz="1050" dirty="0"/>
                    </a:p>
                  </a:txBody>
                  <a:tcPr/>
                </a:tc>
                <a:tc>
                  <a:txBody>
                    <a:bodyPr/>
                    <a:lstStyle/>
                    <a:p>
                      <a:pPr marL="0" lvl="0" indent="0">
                        <a:buFont typeface="Arial" panose="020B0604020202020204" pitchFamily="34" charset="0"/>
                        <a:buNone/>
                      </a:pPr>
                      <a:r>
                        <a:rPr lang="en-US" sz="1050" dirty="0" smtClean="0"/>
                        <a:t>The ESI ID Service History extract only includes CR relationships as the energy provider. If there is an issue with a CSA relationship, a day to day MarkeTrak issue may be filed</a:t>
                      </a:r>
                      <a:endParaRPr lang="en-US" sz="1050" dirty="0"/>
                    </a:p>
                  </a:txBody>
                  <a:tcPr/>
                </a:tc>
              </a:tr>
              <a:tr h="711200">
                <a:tc>
                  <a:txBody>
                    <a:bodyPr/>
                    <a:lstStyle/>
                    <a:p>
                      <a:r>
                        <a:rPr lang="en-US" sz="1050" dirty="0" smtClean="0"/>
                        <a:t>Pending (In Review or Scheduled) energy relationship transactions are NOT reflected in the data extract</a:t>
                      </a:r>
                      <a:endParaRPr lang="en-US" sz="1050" dirty="0"/>
                    </a:p>
                  </a:txBody>
                  <a:tcPr/>
                </a:tc>
                <a:tc>
                  <a:txBody>
                    <a:bodyPr/>
                    <a:lstStyle/>
                    <a:p>
                      <a:pPr marL="0" lvl="0" indent="0">
                        <a:buFont typeface="Arial" panose="020B0604020202020204" pitchFamily="34" charset="0"/>
                        <a:buNone/>
                      </a:pPr>
                      <a:r>
                        <a:rPr lang="en-US" sz="1050" dirty="0" smtClean="0"/>
                        <a:t>Only transactions completed by 867 transactions that have been updated to the Data Archive are provided in the data extract.</a:t>
                      </a:r>
                    </a:p>
                    <a:p>
                      <a:pPr marL="0" lvl="0" indent="0">
                        <a:buFont typeface="Arial" panose="020B0604020202020204" pitchFamily="34" charset="0"/>
                        <a:buNone/>
                      </a:pPr>
                      <a:r>
                        <a:rPr lang="en-US" sz="1050" dirty="0" smtClean="0"/>
                        <a:t>If there is an issue with a pending service order, a day to day MarkeTrak issue may be filed</a:t>
                      </a:r>
                    </a:p>
                  </a:txBody>
                  <a:tcPr/>
                </a:tc>
              </a:tr>
              <a:tr h="370840">
                <a:tc>
                  <a:txBody>
                    <a:bodyPr/>
                    <a:lstStyle/>
                    <a:p>
                      <a:r>
                        <a:rPr lang="en-US" sz="1050" dirty="0" smtClean="0"/>
                        <a:t>ERCOT system IDR data that matches for each interval but Start and Stop Time do not match</a:t>
                      </a:r>
                      <a:endParaRPr lang="en-US" sz="1050" dirty="0"/>
                    </a:p>
                  </a:txBody>
                  <a:tcPr/>
                </a:tc>
                <a:tc>
                  <a:txBody>
                    <a:bodyPr/>
                    <a:lstStyle/>
                    <a:p>
                      <a:pPr marL="0" lvl="0" indent="0">
                        <a:buFont typeface="Arial" panose="020B0604020202020204" pitchFamily="34" charset="0"/>
                        <a:buNone/>
                      </a:pPr>
                      <a:r>
                        <a:rPr lang="en-US" sz="1050" dirty="0" smtClean="0"/>
                        <a:t>There are instances where ERCOT has manually cut IDR data at midnight to support TDSP submission of 814_20 maintain transactions</a:t>
                      </a:r>
                      <a:endParaRPr lang="en-US" sz="1050" dirty="0"/>
                    </a:p>
                  </a:txBody>
                  <a:tcPr/>
                </a:tc>
              </a:tr>
            </a:tbl>
          </a:graphicData>
        </a:graphic>
      </p:graphicFrame>
    </p:spTree>
    <p:extLst>
      <p:ext uri="{BB962C8B-B14F-4D97-AF65-F5344CB8AC3E}">
        <p14:creationId xmlns:p14="http://schemas.microsoft.com/office/powerpoint/2010/main" val="1399281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Valid submission of Data Extract Variance Types:</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367A795A-B559-4CED-A64A-25AE45DDCAFE}" type="slidenum">
              <a:rPr lang="en-US">
                <a:solidFill>
                  <a:prstClr val="white"/>
                </a:solidFill>
              </a:rPr>
              <a:pPr fontAlgn="base">
                <a:spcBef>
                  <a:spcPct val="0"/>
                </a:spcBef>
                <a:spcAft>
                  <a:spcPct val="0"/>
                </a:spcAft>
                <a:defRPr/>
              </a:pPr>
              <a:t>16</a:t>
            </a:fld>
            <a:endParaRPr lang="en-US" dirty="0">
              <a:solidFill>
                <a:prstClr val="white"/>
              </a:solidFill>
            </a:endParaRPr>
          </a:p>
        </p:txBody>
      </p:sp>
      <p:graphicFrame>
        <p:nvGraphicFramePr>
          <p:cNvPr id="4" name="Table 3"/>
          <p:cNvGraphicFramePr>
            <a:graphicFrameLocks noGrp="1"/>
          </p:cNvGraphicFramePr>
          <p:nvPr/>
        </p:nvGraphicFramePr>
        <p:xfrm>
          <a:off x="304800" y="1600200"/>
          <a:ext cx="8458200" cy="4584700"/>
        </p:xfrm>
        <a:graphic>
          <a:graphicData uri="http://schemas.openxmlformats.org/drawingml/2006/table">
            <a:tbl>
              <a:tblPr firstRow="1" bandRow="1">
                <a:tableStyleId>{5C22544A-7EE6-4342-B048-85BDC9FD1C3A}</a:tableStyleId>
              </a:tblPr>
              <a:tblGrid>
                <a:gridCol w="3048000"/>
                <a:gridCol w="5410200"/>
              </a:tblGrid>
              <a:tr h="370840">
                <a:tc>
                  <a:txBody>
                    <a:bodyPr/>
                    <a:lstStyle/>
                    <a:p>
                      <a:pPr algn="ctr"/>
                      <a:r>
                        <a:rPr lang="en-US" sz="1400" dirty="0" smtClean="0"/>
                        <a:t>Variance Description</a:t>
                      </a:r>
                      <a:endParaRPr lang="en-US" sz="1400" dirty="0"/>
                    </a:p>
                  </a:txBody>
                  <a:tcPr/>
                </a:tc>
                <a:tc>
                  <a:txBody>
                    <a:bodyPr/>
                    <a:lstStyle/>
                    <a:p>
                      <a:pPr algn="ctr"/>
                      <a:r>
                        <a:rPr lang="en-US" sz="1400" dirty="0" smtClean="0"/>
                        <a:t>Details</a:t>
                      </a:r>
                      <a:endParaRPr lang="en-US" sz="1400" dirty="0"/>
                    </a:p>
                  </a:txBody>
                  <a:tcPr/>
                </a:tc>
              </a:tr>
              <a:tr h="370840">
                <a:tc>
                  <a:txBody>
                    <a:bodyPr/>
                    <a:lstStyle/>
                    <a:p>
                      <a:r>
                        <a:rPr kumimoji="0" lang="en-US" sz="1050" kern="1200" dirty="0" smtClean="0">
                          <a:solidFill>
                            <a:schemeClr val="dk1"/>
                          </a:solidFill>
                          <a:effectLst/>
                          <a:latin typeface="+mn-lt"/>
                          <a:ea typeface="+mn-ea"/>
                          <a:cs typeface="+mn-cs"/>
                        </a:rPr>
                        <a:t>ESI ID present in TDSP system but not in ERCOT system</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ESI ID does not exist in ERCOT systems</a:t>
                      </a:r>
                      <a:endParaRPr lang="en-US" sz="1050" dirty="0"/>
                    </a:p>
                  </a:txBody>
                  <a:tcPr/>
                </a:tc>
              </a:tr>
              <a:tr h="370840">
                <a:tc>
                  <a:txBody>
                    <a:bodyPr/>
                    <a:lstStyle/>
                    <a:p>
                      <a:r>
                        <a:rPr kumimoji="0" lang="en-US" sz="1050" kern="1200" dirty="0" smtClean="0">
                          <a:solidFill>
                            <a:schemeClr val="dk1"/>
                          </a:solidFill>
                          <a:effectLst/>
                          <a:latin typeface="+mn-lt"/>
                          <a:ea typeface="+mn-ea"/>
                          <a:cs typeface="+mn-cs"/>
                        </a:rPr>
                        <a:t>ESI ID present in ERCOT system but not in MP system</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ESI ID needs to be retired</a:t>
                      </a:r>
                      <a:endParaRPr lang="en-US" sz="1050" dirty="0"/>
                    </a:p>
                  </a:txBody>
                  <a:tcPr/>
                </a:tc>
              </a:tr>
              <a:tr h="370840">
                <a:tc>
                  <a:txBody>
                    <a:bodyPr/>
                    <a:lstStyle/>
                    <a:p>
                      <a:r>
                        <a:rPr kumimoji="0" lang="en-US" sz="1050" kern="1200" dirty="0" smtClean="0">
                          <a:solidFill>
                            <a:schemeClr val="dk1"/>
                          </a:solidFill>
                          <a:effectLst/>
                          <a:latin typeface="+mn-lt"/>
                          <a:ea typeface="+mn-ea"/>
                          <a:cs typeface="+mn-cs"/>
                        </a:rPr>
                        <a:t>ESI ID present in ERCOT system but has start date issues</a:t>
                      </a:r>
                      <a:endParaRPr lang="en-US" sz="1050" dirty="0"/>
                    </a:p>
                  </a:txBody>
                  <a:tcPr/>
                </a:tc>
                <a:tc>
                  <a:txBody>
                    <a:bodyPr/>
                    <a:lstStyle/>
                    <a:p>
                      <a:pPr marL="0" lvl="0" indent="0">
                        <a:buFont typeface="Arial" panose="020B0604020202020204" pitchFamily="34" charset="0"/>
                        <a:buNone/>
                      </a:pPr>
                      <a:r>
                        <a:rPr kumimoji="0" lang="en-US" sz="1050" kern="1200" dirty="0" smtClean="0">
                          <a:solidFill>
                            <a:schemeClr val="dk1"/>
                          </a:solidFill>
                          <a:effectLst/>
                          <a:latin typeface="+mn-lt"/>
                          <a:ea typeface="+mn-ea"/>
                          <a:cs typeface="+mn-cs"/>
                        </a:rPr>
                        <a:t>ESI ID Start Date needs to be adjusted  to an earlier date</a:t>
                      </a:r>
                      <a:endParaRPr lang="en-US" sz="1050" dirty="0"/>
                    </a:p>
                  </a:txBody>
                  <a:tcPr/>
                </a:tc>
              </a:tr>
              <a:tr h="370840">
                <a:tc>
                  <a:txBody>
                    <a:bodyPr/>
                    <a:lstStyle/>
                    <a:p>
                      <a:r>
                        <a:rPr lang="en-US" sz="1050" dirty="0" smtClean="0"/>
                        <a:t>Inactive record has date issues</a:t>
                      </a:r>
                      <a:endParaRPr lang="en-US" sz="1050" dirty="0"/>
                    </a:p>
                  </a:txBody>
                  <a:tcPr/>
                </a:tc>
                <a:tc>
                  <a:txBody>
                    <a:bodyPr/>
                    <a:lstStyle/>
                    <a:p>
                      <a:pPr marL="0" lvl="0" indent="0">
                        <a:buFont typeface="Arial" panose="020B0604020202020204" pitchFamily="34" charset="0"/>
                        <a:buNone/>
                      </a:pPr>
                      <a:r>
                        <a:rPr lang="en-US" sz="1050" dirty="0" smtClean="0"/>
                        <a:t>ESI ID is Inactive but has incorrect date</a:t>
                      </a:r>
                      <a:endParaRPr lang="en-US" sz="1050" dirty="0"/>
                    </a:p>
                  </a:txBody>
                  <a:tcPr/>
                </a:tc>
              </a:tr>
              <a:tr h="370840">
                <a:tc>
                  <a:txBody>
                    <a:bodyPr/>
                    <a:lstStyle/>
                    <a:p>
                      <a:r>
                        <a:rPr lang="en-US" sz="1050" dirty="0" smtClean="0"/>
                        <a:t>Status Assignment</a:t>
                      </a:r>
                      <a:endParaRPr lang="en-US" sz="1050" dirty="0"/>
                    </a:p>
                  </a:txBody>
                  <a:tcPr/>
                </a:tc>
                <a:tc>
                  <a:txBody>
                    <a:bodyPr/>
                    <a:lstStyle/>
                    <a:p>
                      <a:pPr marL="0" lvl="0" indent="0">
                        <a:buFont typeface="Arial" panose="020B0604020202020204" pitchFamily="34" charset="0"/>
                        <a:buNone/>
                      </a:pPr>
                      <a:r>
                        <a:rPr lang="en-US" sz="1050" dirty="0" smtClean="0"/>
                        <a:t>Status needs to be Inactive</a:t>
                      </a:r>
                      <a:endParaRPr lang="en-US" sz="1050" dirty="0"/>
                    </a:p>
                  </a:txBody>
                  <a:tcPr/>
                </a:tc>
              </a:tr>
              <a:tr h="383540">
                <a:tc>
                  <a:txBody>
                    <a:bodyPr/>
                    <a:lstStyle/>
                    <a:p>
                      <a:r>
                        <a:rPr lang="en-US" sz="1050" dirty="0" smtClean="0"/>
                        <a:t>Un-Retire ESI ID</a:t>
                      </a:r>
                      <a:endParaRPr lang="en-US" sz="1050" dirty="0"/>
                    </a:p>
                  </a:txBody>
                  <a:tcPr/>
                </a:tc>
                <a:tc>
                  <a:txBody>
                    <a:bodyPr/>
                    <a:lstStyle/>
                    <a:p>
                      <a:pPr marL="0" lvl="0" indent="0">
                        <a:buFont typeface="Arial" panose="020B0604020202020204" pitchFamily="34" charset="0"/>
                        <a:buNone/>
                      </a:pPr>
                      <a:r>
                        <a:rPr lang="en-US" sz="1050" dirty="0" smtClean="0"/>
                        <a:t>ESI ID retired in error, reinstate to De-energized</a:t>
                      </a:r>
                    </a:p>
                  </a:txBody>
                  <a:tcPr/>
                </a:tc>
              </a:tr>
              <a:tr h="370840">
                <a:tc>
                  <a:txBody>
                    <a:bodyPr/>
                    <a:lstStyle/>
                    <a:p>
                      <a:r>
                        <a:rPr lang="fr-FR" sz="1050" dirty="0" smtClean="0"/>
                        <a:t>Region Code Assignment</a:t>
                      </a:r>
                      <a:r>
                        <a:rPr lang="fr-FR" sz="1050" baseline="0" dirty="0" smtClean="0"/>
                        <a:t> </a:t>
                      </a:r>
                      <a:endParaRPr lang="en-US" sz="1050" dirty="0"/>
                    </a:p>
                  </a:txBody>
                  <a:tcPr/>
                </a:tc>
                <a:tc>
                  <a:txBody>
                    <a:bodyPr/>
                    <a:lstStyle/>
                    <a:p>
                      <a:pPr marL="0" lvl="0" indent="0">
                        <a:buFont typeface="Arial" panose="020B0604020202020204" pitchFamily="34" charset="0"/>
                        <a:buNone/>
                      </a:pPr>
                      <a:r>
                        <a:rPr lang="fr-FR" sz="1050" dirty="0" smtClean="0"/>
                        <a:t>Incorrect Region Code</a:t>
                      </a:r>
                      <a:endParaRPr lang="en-US" sz="1050" dirty="0"/>
                    </a:p>
                  </a:txBody>
                  <a:tcPr/>
                </a:tc>
              </a:tr>
              <a:tr h="370840">
                <a:tc>
                  <a:txBody>
                    <a:bodyPr/>
                    <a:lstStyle/>
                    <a:p>
                      <a:r>
                        <a:rPr lang="en-US" sz="1050" dirty="0" smtClean="0"/>
                        <a:t>Loss Code Assignment</a:t>
                      </a:r>
                      <a:endParaRPr lang="en-US" sz="1050" dirty="0"/>
                    </a:p>
                  </a:txBody>
                  <a:tcPr/>
                </a:tc>
                <a:tc>
                  <a:txBody>
                    <a:bodyPr/>
                    <a:lstStyle/>
                    <a:p>
                      <a:pPr marL="0" lvl="0" indent="0">
                        <a:buFont typeface="Arial" panose="020B0604020202020204" pitchFamily="34" charset="0"/>
                        <a:buNone/>
                      </a:pPr>
                      <a:r>
                        <a:rPr lang="en-US" sz="1050" dirty="0" smtClean="0"/>
                        <a:t>Incorrect Loss Code</a:t>
                      </a:r>
                      <a:endParaRPr lang="en-US" sz="1050" dirty="0"/>
                    </a:p>
                  </a:txBody>
                  <a:tcPr/>
                </a:tc>
              </a:tr>
              <a:tr h="370840">
                <a:tc>
                  <a:txBody>
                    <a:bodyPr/>
                    <a:lstStyle/>
                    <a:p>
                      <a:r>
                        <a:rPr lang="en-US" sz="1050" dirty="0" smtClean="0"/>
                        <a:t>Profile Code Assignment</a:t>
                      </a:r>
                      <a:endParaRPr lang="en-US" sz="1050" dirty="0"/>
                    </a:p>
                  </a:txBody>
                  <a:tcPr/>
                </a:tc>
                <a:tc>
                  <a:txBody>
                    <a:bodyPr/>
                    <a:lstStyle/>
                    <a:p>
                      <a:pPr marL="0" lvl="0" indent="0">
                        <a:buFont typeface="Arial" panose="020B0604020202020204" pitchFamily="34" charset="0"/>
                        <a:buNone/>
                      </a:pPr>
                      <a:r>
                        <a:rPr lang="en-US" sz="1050" dirty="0" smtClean="0"/>
                        <a:t>Incorrect Profile Code</a:t>
                      </a:r>
                      <a:endParaRPr lang="en-US" sz="1050" dirty="0"/>
                    </a:p>
                  </a:txBody>
                  <a:tcPr/>
                </a:tc>
              </a:tr>
              <a:tr h="370840">
                <a:tc>
                  <a:txBody>
                    <a:bodyPr/>
                    <a:lstStyle/>
                    <a:p>
                      <a:r>
                        <a:rPr lang="en-US" sz="1050" dirty="0" smtClean="0"/>
                        <a:t>Station Code Assignment</a:t>
                      </a:r>
                      <a:endParaRPr lang="en-US" sz="1050" dirty="0"/>
                    </a:p>
                  </a:txBody>
                  <a:tcPr/>
                </a:tc>
                <a:tc>
                  <a:txBody>
                    <a:bodyPr/>
                    <a:lstStyle/>
                    <a:p>
                      <a:pPr marL="0" lvl="0" indent="0">
                        <a:buFont typeface="Arial" panose="020B0604020202020204" pitchFamily="34" charset="0"/>
                        <a:buNone/>
                      </a:pPr>
                      <a:r>
                        <a:rPr lang="en-US" sz="1050" dirty="0" smtClean="0"/>
                        <a:t>Incorrect Station Code</a:t>
                      </a:r>
                      <a:endParaRPr lang="en-US" sz="1050" dirty="0"/>
                    </a:p>
                  </a:txBody>
                  <a:tcPr/>
                </a:tc>
              </a:tr>
              <a:tr h="370840">
                <a:tc>
                  <a:txBody>
                    <a:bodyPr/>
                    <a:lstStyle/>
                    <a:p>
                      <a:r>
                        <a:rPr lang="en-US" sz="1050" dirty="0" smtClean="0"/>
                        <a:t>Zip Assignment</a:t>
                      </a:r>
                      <a:endParaRPr lang="en-US" sz="1050" dirty="0"/>
                    </a:p>
                  </a:txBody>
                  <a:tcPr/>
                </a:tc>
                <a:tc>
                  <a:txBody>
                    <a:bodyPr/>
                    <a:lstStyle/>
                    <a:p>
                      <a:pPr marL="0" lvl="0" indent="0">
                        <a:buFont typeface="Arial" panose="020B0604020202020204" pitchFamily="34" charset="0"/>
                        <a:buNone/>
                      </a:pPr>
                      <a:r>
                        <a:rPr lang="en-US" sz="1050" dirty="0" smtClean="0"/>
                        <a:t>Incorrect Zip</a:t>
                      </a:r>
                      <a:endParaRPr lang="en-US" sz="1050" dirty="0"/>
                    </a:p>
                  </a:txBody>
                  <a:tcPr/>
                </a:tc>
              </a:tr>
            </a:tbl>
          </a:graphicData>
        </a:graphic>
      </p:graphicFrame>
    </p:spTree>
    <p:extLst>
      <p:ext uri="{BB962C8B-B14F-4D97-AF65-F5344CB8AC3E}">
        <p14:creationId xmlns:p14="http://schemas.microsoft.com/office/powerpoint/2010/main" val="2914143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Valid submission of Data Extract Variance Types cont.:</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787217F5-8BA7-43FD-8A02-E1210C037500}" type="slidenum">
              <a:rPr lang="en-US">
                <a:solidFill>
                  <a:prstClr val="white"/>
                </a:solidFill>
              </a:rPr>
              <a:pPr fontAlgn="base">
                <a:spcBef>
                  <a:spcPct val="0"/>
                </a:spcBef>
                <a:spcAft>
                  <a:spcPct val="0"/>
                </a:spcAft>
                <a:defRPr/>
              </a:pPr>
              <a:t>17</a:t>
            </a:fld>
            <a:endParaRPr lang="en-US" dirty="0">
              <a:solidFill>
                <a:prstClr val="white"/>
              </a:solidFill>
            </a:endParaRPr>
          </a:p>
        </p:txBody>
      </p:sp>
      <p:graphicFrame>
        <p:nvGraphicFramePr>
          <p:cNvPr id="4" name="Table 3"/>
          <p:cNvGraphicFramePr>
            <a:graphicFrameLocks noGrp="1"/>
          </p:cNvGraphicFramePr>
          <p:nvPr/>
        </p:nvGraphicFramePr>
        <p:xfrm>
          <a:off x="304800" y="1600200"/>
          <a:ext cx="8458200" cy="3822700"/>
        </p:xfrm>
        <a:graphic>
          <a:graphicData uri="http://schemas.openxmlformats.org/drawingml/2006/table">
            <a:tbl>
              <a:tblPr firstRow="1" bandRow="1">
                <a:tableStyleId>{5C22544A-7EE6-4342-B048-85BDC9FD1C3A}</a:tableStyleId>
              </a:tblPr>
              <a:tblGrid>
                <a:gridCol w="3048000"/>
                <a:gridCol w="5410200"/>
              </a:tblGrid>
              <a:tr h="370840">
                <a:tc>
                  <a:txBody>
                    <a:bodyPr/>
                    <a:lstStyle/>
                    <a:p>
                      <a:pPr algn="ctr"/>
                      <a:r>
                        <a:rPr lang="en-US" sz="1400" dirty="0" smtClean="0"/>
                        <a:t>Variance Description</a:t>
                      </a:r>
                      <a:endParaRPr lang="en-US" sz="1400" dirty="0"/>
                    </a:p>
                  </a:txBody>
                  <a:tcPr/>
                </a:tc>
                <a:tc>
                  <a:txBody>
                    <a:bodyPr/>
                    <a:lstStyle/>
                    <a:p>
                      <a:pPr algn="ctr"/>
                      <a:r>
                        <a:rPr lang="en-US" sz="1400" dirty="0" smtClean="0"/>
                        <a:t>Details</a:t>
                      </a:r>
                      <a:endParaRPr lang="en-US" sz="1400" dirty="0"/>
                    </a:p>
                  </a:txBody>
                  <a:tcPr/>
                </a:tc>
              </a:tr>
              <a:tr h="370840">
                <a:tc>
                  <a:txBody>
                    <a:bodyPr/>
                    <a:lstStyle/>
                    <a:p>
                      <a:r>
                        <a:rPr lang="en-US" sz="1050" dirty="0" smtClean="0"/>
                        <a:t>IDR Usage present in MP system but not in ERCOT system</a:t>
                      </a:r>
                      <a:endParaRPr lang="en-US" sz="1050" dirty="0"/>
                    </a:p>
                  </a:txBody>
                  <a:tcPr/>
                </a:tc>
                <a:tc>
                  <a:txBody>
                    <a:bodyPr/>
                    <a:lstStyle/>
                    <a:p>
                      <a:pPr marL="0" lvl="0" indent="0">
                        <a:buFont typeface="Arial" panose="020B0604020202020204" pitchFamily="34" charset="0"/>
                        <a:buNone/>
                      </a:pPr>
                      <a:r>
                        <a:rPr lang="en-US" sz="1050" dirty="0" smtClean="0"/>
                        <a:t>IDR Data needs to be loaded at ERCOT</a:t>
                      </a:r>
                      <a:endParaRPr lang="en-US" sz="1050" dirty="0"/>
                    </a:p>
                  </a:txBody>
                  <a:tcPr/>
                </a:tc>
              </a:tr>
              <a:tr h="370840">
                <a:tc>
                  <a:txBody>
                    <a:bodyPr/>
                    <a:lstStyle/>
                    <a:p>
                      <a:r>
                        <a:rPr lang="en-US" sz="1050" dirty="0" smtClean="0"/>
                        <a:t>IDR Usage present in ERCOT system but not in MP system</a:t>
                      </a:r>
                      <a:endParaRPr lang="en-US" sz="1050" dirty="0"/>
                    </a:p>
                  </a:txBody>
                  <a:tcPr/>
                </a:tc>
                <a:tc>
                  <a:txBody>
                    <a:bodyPr/>
                    <a:lstStyle/>
                    <a:p>
                      <a:pPr marL="0" lvl="0" indent="0">
                        <a:buFont typeface="Arial" panose="020B0604020202020204" pitchFamily="34" charset="0"/>
                        <a:buNone/>
                      </a:pPr>
                      <a:r>
                        <a:rPr lang="en-US" sz="1050" dirty="0" smtClean="0"/>
                        <a:t>Data needs to be cancelled from ERCOT system or TDSP to submit IDR Data to CR</a:t>
                      </a:r>
                      <a:endParaRPr lang="en-US" sz="1050" dirty="0"/>
                    </a:p>
                  </a:txBody>
                  <a:tcPr/>
                </a:tc>
              </a:tr>
              <a:tr h="370840">
                <a:tc>
                  <a:txBody>
                    <a:bodyPr/>
                    <a:lstStyle/>
                    <a:p>
                      <a:r>
                        <a:rPr lang="en-US" sz="1050" dirty="0" smtClean="0"/>
                        <a:t>IDR Usage present in both systems but has date issues</a:t>
                      </a:r>
                      <a:endParaRPr lang="en-US" sz="1050" dirty="0"/>
                    </a:p>
                  </a:txBody>
                  <a:tcPr/>
                </a:tc>
                <a:tc>
                  <a:txBody>
                    <a:bodyPr/>
                    <a:lstStyle/>
                    <a:p>
                      <a:pPr marL="0" lvl="0" indent="0">
                        <a:buFont typeface="Arial" panose="020B0604020202020204" pitchFamily="34" charset="0"/>
                        <a:buNone/>
                      </a:pPr>
                      <a:r>
                        <a:rPr lang="en-US" sz="1050" dirty="0" smtClean="0"/>
                        <a:t>Delete and reload LSE file or TDSP to verify IDR Data values</a:t>
                      </a:r>
                      <a:endParaRPr lang="en-US" sz="1050" dirty="0"/>
                    </a:p>
                  </a:txBody>
                  <a:tcPr/>
                </a:tc>
              </a:tr>
              <a:tr h="370840">
                <a:tc>
                  <a:txBody>
                    <a:bodyPr/>
                    <a:lstStyle/>
                    <a:p>
                      <a:r>
                        <a:rPr lang="en-US" sz="1050" dirty="0" smtClean="0"/>
                        <a:t>IDR Usage present in both systems but has kWh issues</a:t>
                      </a:r>
                      <a:endParaRPr lang="en-US" sz="1050" dirty="0"/>
                    </a:p>
                  </a:txBody>
                  <a:tcPr/>
                </a:tc>
                <a:tc>
                  <a:txBody>
                    <a:bodyPr/>
                    <a:lstStyle/>
                    <a:p>
                      <a:pPr marL="0" lvl="0" indent="0">
                        <a:buFont typeface="Arial" panose="020B0604020202020204" pitchFamily="34" charset="0"/>
                        <a:buNone/>
                      </a:pPr>
                      <a:r>
                        <a:rPr lang="en-US" sz="1050" dirty="0" smtClean="0"/>
                        <a:t>Load corrected LSE file or TDSP to verify IDR Data values</a:t>
                      </a:r>
                      <a:endParaRPr lang="en-US" sz="1050" dirty="0"/>
                    </a:p>
                  </a:txBody>
                  <a:tcPr/>
                </a:tc>
              </a:tr>
              <a:tr h="370840">
                <a:tc>
                  <a:txBody>
                    <a:bodyPr/>
                    <a:lstStyle/>
                    <a:p>
                      <a:r>
                        <a:rPr lang="en-US" sz="1050" dirty="0" smtClean="0"/>
                        <a:t>Non-IDR Usage present in MP system but not in ERCOT system</a:t>
                      </a:r>
                      <a:endParaRPr lang="en-US" sz="1050" dirty="0"/>
                    </a:p>
                  </a:txBody>
                  <a:tcPr/>
                </a:tc>
                <a:tc>
                  <a:txBody>
                    <a:bodyPr/>
                    <a:lstStyle/>
                    <a:p>
                      <a:pPr marL="0" lvl="0" indent="0">
                        <a:buFont typeface="Arial" panose="020B0604020202020204" pitchFamily="34" charset="0"/>
                        <a:buNone/>
                      </a:pPr>
                      <a:r>
                        <a:rPr lang="en-US" sz="1050" dirty="0" smtClean="0"/>
                        <a:t>NIDR Data needs to be loaded at ERCOT</a:t>
                      </a:r>
                    </a:p>
                    <a:p>
                      <a:pPr marL="0" lvl="0" indent="0">
                        <a:buFont typeface="Arial" panose="020B0604020202020204" pitchFamily="34" charset="0"/>
                        <a:buNone/>
                      </a:pPr>
                      <a:endParaRPr lang="en-US" sz="1050" dirty="0" smtClean="0"/>
                    </a:p>
                    <a:p>
                      <a:pPr marL="0" lvl="0" indent="0">
                        <a:buFont typeface="Arial" panose="020B0604020202020204" pitchFamily="34" charset="0"/>
                        <a:buNone/>
                      </a:pPr>
                      <a:endParaRPr lang="en-US" sz="1050" dirty="0"/>
                    </a:p>
                  </a:txBody>
                  <a:tcPr/>
                </a:tc>
              </a:tr>
              <a:tr h="370840">
                <a:tc>
                  <a:txBody>
                    <a:bodyPr/>
                    <a:lstStyle/>
                    <a:p>
                      <a:r>
                        <a:rPr lang="en-US" sz="1050" dirty="0" smtClean="0"/>
                        <a:t>Non-IDR Usage present in ERCOT system but not in MP system</a:t>
                      </a:r>
                      <a:endParaRPr lang="en-US" sz="1050" dirty="0"/>
                    </a:p>
                  </a:txBody>
                  <a:tcPr/>
                </a:tc>
                <a:tc>
                  <a:txBody>
                    <a:bodyPr/>
                    <a:lstStyle/>
                    <a:p>
                      <a:pPr marL="0" lvl="0" indent="0">
                        <a:buFont typeface="Arial" panose="020B0604020202020204" pitchFamily="34" charset="0"/>
                        <a:buNone/>
                      </a:pPr>
                      <a:r>
                        <a:rPr lang="en-US" sz="1050" dirty="0" smtClean="0"/>
                        <a:t>Data needs to be cancelled from ERCOT system or TDSP to submit NIDR Data to CR</a:t>
                      </a:r>
                      <a:endParaRPr lang="en-US" sz="1050" dirty="0"/>
                    </a:p>
                  </a:txBody>
                  <a:tcPr/>
                </a:tc>
              </a:tr>
              <a:tr h="370840">
                <a:tc>
                  <a:txBody>
                    <a:bodyPr/>
                    <a:lstStyle/>
                    <a:p>
                      <a:r>
                        <a:rPr lang="en-US" sz="1050" dirty="0" smtClean="0"/>
                        <a:t>Non-IDR Usage present in both systems but has date issues</a:t>
                      </a:r>
                      <a:endParaRPr lang="en-US" sz="1050" dirty="0"/>
                    </a:p>
                  </a:txBody>
                  <a:tcPr/>
                </a:tc>
                <a:tc>
                  <a:txBody>
                    <a:bodyPr/>
                    <a:lstStyle/>
                    <a:p>
                      <a:pPr marL="0" lvl="0" indent="0">
                        <a:buFont typeface="Arial" panose="020B0604020202020204" pitchFamily="34" charset="0"/>
                        <a:buNone/>
                      </a:pPr>
                      <a:r>
                        <a:rPr lang="en-US" sz="1050" dirty="0" smtClean="0"/>
                        <a:t>Dates of NIDR reads are incorrect.  Update to new STOPTIME</a:t>
                      </a:r>
                      <a:endParaRPr lang="en-US" sz="1050" dirty="0"/>
                    </a:p>
                  </a:txBody>
                  <a:tcPr/>
                </a:tc>
              </a:tr>
              <a:tr h="370840">
                <a:tc>
                  <a:txBody>
                    <a:bodyPr/>
                    <a:lstStyle/>
                    <a:p>
                      <a:r>
                        <a:rPr lang="en-US" sz="1050" dirty="0" smtClean="0"/>
                        <a:t>Non-IDR Usage present in both systems but has kWh or kW total issues</a:t>
                      </a:r>
                      <a:endParaRPr lang="en-US" sz="1050" dirty="0"/>
                    </a:p>
                  </a:txBody>
                  <a:tcPr/>
                </a:tc>
                <a:tc>
                  <a:txBody>
                    <a:bodyPr/>
                    <a:lstStyle/>
                    <a:p>
                      <a:pPr marL="0" lvl="0" indent="0">
                        <a:buFont typeface="Arial" panose="020B0604020202020204" pitchFamily="34" charset="0"/>
                        <a:buNone/>
                      </a:pPr>
                      <a:r>
                        <a:rPr lang="en-US" sz="1050" dirty="0" smtClean="0"/>
                        <a:t>Need to update loaded data or </a:t>
                      </a:r>
                    </a:p>
                    <a:p>
                      <a:pPr marL="0" lvl="0" indent="0">
                        <a:buFont typeface="Arial" panose="020B0604020202020204" pitchFamily="34" charset="0"/>
                        <a:buNone/>
                      </a:pPr>
                      <a:r>
                        <a:rPr lang="en-US" sz="1050" dirty="0" smtClean="0"/>
                        <a:t>TDSP to verify NIDR Data values</a:t>
                      </a:r>
                    </a:p>
                  </a:txBody>
                  <a:tcPr/>
                </a:tc>
              </a:tr>
            </a:tbl>
          </a:graphicData>
        </a:graphic>
      </p:graphicFrame>
    </p:spTree>
    <p:extLst>
      <p:ext uri="{BB962C8B-B14F-4D97-AF65-F5344CB8AC3E}">
        <p14:creationId xmlns:p14="http://schemas.microsoft.com/office/powerpoint/2010/main" val="139236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100138"/>
            <a:ext cx="8229600" cy="4767262"/>
          </a:xfrm>
        </p:spPr>
        <p:txBody>
          <a:bodyPr/>
          <a:lstStyle/>
          <a:p>
            <a:pPr marL="566738" indent="-457200" eaLnBrk="1" hangingPunct="1">
              <a:buFont typeface="Wingdings" pitchFamily="2" charset="2"/>
              <a:buChar char="Ø"/>
              <a:defRPr/>
            </a:pPr>
            <a:r>
              <a:rPr lang="en-US" altLang="en-US" sz="1600" dirty="0" smtClean="0"/>
              <a:t>DEV Non LSE Timing</a:t>
            </a:r>
          </a:p>
          <a:p>
            <a:pPr marL="822326" lvl="1" indent="-457200" eaLnBrk="1" hangingPunct="1">
              <a:buFont typeface="Wingdings" pitchFamily="2" charset="2"/>
              <a:buChar char="Ø"/>
              <a:defRPr/>
            </a:pPr>
            <a:r>
              <a:rPr lang="en-US" altLang="en-US" sz="1200" dirty="0"/>
              <a:t>Per the 10-16-2003 RMS directive, a 75 calendar day deadline for completion of each issue will be implemented. Each MP (including ERCOT) will complete the DEV process in accordance with the timelines and other requirements of the DEV manual.  Variance must be submitted at least 75 calendar days prior to the scheduled True-Up settlement/resettlement to allow the full 75 calendar day resolution period for the various parties Variances submitted in less than 75 calendar days from the scheduled resettlement of the True-Up settlement/resettlement may not be fully resolved prior to the True-Up settlement/resettlement. The following details the expected turn-around deadlines for variances to ensure the 75 calendar day timeline is met:   </a:t>
            </a:r>
          </a:p>
          <a:p>
            <a:pPr marL="566738" indent="-457200" eaLnBrk="1" hangingPunct="1">
              <a:buFont typeface="Wingdings" pitchFamily="2" charset="2"/>
              <a:buChar char="Ø"/>
              <a:defRPr/>
            </a:pPr>
            <a:endParaRPr lang="en-US" altLang="en-US" sz="1200" dirty="0"/>
          </a:p>
          <a:p>
            <a:pPr marL="822326" lvl="1" indent="-457200" eaLnBrk="1" hangingPunct="1">
              <a:buFont typeface="Wingdings" pitchFamily="2" charset="2"/>
              <a:buChar char="Ø"/>
              <a:defRPr/>
            </a:pPr>
            <a:r>
              <a:rPr lang="en-US" altLang="en-US" sz="1200" dirty="0"/>
              <a:t>NIDR and IDR Usage DEV Issues:</a:t>
            </a:r>
          </a:p>
          <a:p>
            <a:pPr marL="1060451" lvl="2" indent="-457200" eaLnBrk="1" hangingPunct="1">
              <a:buFont typeface="Wingdings" pitchFamily="2" charset="2"/>
              <a:buChar char="Ø"/>
              <a:defRPr/>
            </a:pPr>
            <a:r>
              <a:rPr lang="en-US" altLang="en-US" sz="1200" dirty="0"/>
              <a:t>45 calendar days for TDSP validation and analysis to be completed</a:t>
            </a:r>
          </a:p>
          <a:p>
            <a:pPr marL="1060451" lvl="2" indent="-457200" eaLnBrk="1" hangingPunct="1">
              <a:buFont typeface="Wingdings" pitchFamily="2" charset="2"/>
              <a:buChar char="Ø"/>
              <a:defRPr/>
            </a:pPr>
            <a:r>
              <a:rPr lang="en-US" altLang="en-US" sz="1200" dirty="0"/>
              <a:t>30 calendar days for TDSP to send transactions (if necessary) or for CR to manually update their system (if needed) </a:t>
            </a:r>
          </a:p>
          <a:p>
            <a:pPr marL="822326" lvl="1" indent="-457200" eaLnBrk="1" hangingPunct="1">
              <a:buFont typeface="Wingdings" pitchFamily="2" charset="2"/>
              <a:buChar char="Ø"/>
              <a:defRPr/>
            </a:pPr>
            <a:r>
              <a:rPr lang="en-US" altLang="en-US" sz="1200" dirty="0"/>
              <a:t>ESI ID Characteristics DEV Issues: </a:t>
            </a:r>
          </a:p>
          <a:p>
            <a:pPr marL="1060451" lvl="2" indent="-457200" eaLnBrk="1" hangingPunct="1">
              <a:buFont typeface="Wingdings" pitchFamily="2" charset="2"/>
              <a:buChar char="Ø"/>
              <a:defRPr/>
            </a:pPr>
            <a:r>
              <a:rPr lang="en-US" altLang="en-US" sz="1200" dirty="0"/>
              <a:t>45 calendar days for TDSP validation and analysis to be completed</a:t>
            </a:r>
          </a:p>
          <a:p>
            <a:pPr marL="1060451" lvl="2" indent="-457200" eaLnBrk="1" hangingPunct="1">
              <a:buFont typeface="Wingdings" pitchFamily="2" charset="2"/>
              <a:buChar char="Ø"/>
              <a:defRPr/>
            </a:pPr>
            <a:r>
              <a:rPr lang="en-US" altLang="en-US" sz="1200" dirty="0"/>
              <a:t>30 calendar days for TDSP to send transactions (if necessary) or for CR to manually update their system (if needed) </a:t>
            </a:r>
          </a:p>
          <a:p>
            <a:pPr marL="822326" lvl="1" indent="-457200" eaLnBrk="1" hangingPunct="1">
              <a:buFont typeface="Wingdings" pitchFamily="2" charset="2"/>
              <a:buChar char="Ø"/>
              <a:defRPr/>
            </a:pPr>
            <a:r>
              <a:rPr lang="en-US" altLang="en-US" sz="1200" dirty="0"/>
              <a:t>ESI ID Existence DEV Issues: </a:t>
            </a:r>
          </a:p>
          <a:p>
            <a:pPr marL="1060451" lvl="2" indent="-457200" eaLnBrk="1" hangingPunct="1">
              <a:buFont typeface="Wingdings" pitchFamily="2" charset="2"/>
              <a:buChar char="Ø"/>
              <a:defRPr/>
            </a:pPr>
            <a:r>
              <a:rPr lang="en-US" altLang="en-US" sz="1200" dirty="0"/>
              <a:t>10 calendar days for initial validation and analysis by ERCOT</a:t>
            </a:r>
          </a:p>
          <a:p>
            <a:pPr marL="1060451" lvl="2" indent="-457200" eaLnBrk="1" hangingPunct="1">
              <a:buFont typeface="Wingdings" pitchFamily="2" charset="2"/>
              <a:buChar char="Ø"/>
              <a:defRPr/>
            </a:pPr>
            <a:r>
              <a:rPr lang="en-US" altLang="en-US" sz="1200" dirty="0"/>
              <a:t>65 calendar days for TDSP to send transactions (if necessary) </a:t>
            </a:r>
          </a:p>
          <a:p>
            <a:pPr marL="822326" lvl="1" indent="-457200" eaLnBrk="1" hangingPunct="1">
              <a:buFont typeface="Wingdings" pitchFamily="2" charset="2"/>
              <a:buChar char="Ø"/>
              <a:defRPr/>
            </a:pPr>
            <a:r>
              <a:rPr lang="en-US" altLang="en-US" sz="1200" dirty="0"/>
              <a:t>Issues requiring additional analysis or follow-up data from other MPs will be updated in MarkeTrak to indicate such a need. MPs are required to respond with the necessary information within seven (7) business days. </a:t>
            </a:r>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112F3D3B-98C5-4487-A203-607674A9DAFB}" type="slidenum">
              <a:rPr lang="en-US">
                <a:solidFill>
                  <a:prstClr val="white"/>
                </a:solidFill>
              </a:rPr>
              <a:pPr fontAlgn="base">
                <a:spcBef>
                  <a:spcPct val="0"/>
                </a:spcBef>
                <a:spcAft>
                  <a:spcPct val="0"/>
                </a:spcAft>
                <a:defRPr/>
              </a:pPr>
              <a:t>18</a:t>
            </a:fld>
            <a:endParaRPr lang="en-US" dirty="0">
              <a:solidFill>
                <a:prstClr val="white"/>
              </a:solidFill>
            </a:endParaRPr>
          </a:p>
        </p:txBody>
      </p:sp>
    </p:spTree>
    <p:extLst>
      <p:ext uri="{BB962C8B-B14F-4D97-AF65-F5344CB8AC3E}">
        <p14:creationId xmlns:p14="http://schemas.microsoft.com/office/powerpoint/2010/main" val="3476668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100138"/>
            <a:ext cx="8229600" cy="4767262"/>
          </a:xfrm>
        </p:spPr>
        <p:txBody>
          <a:bodyPr/>
          <a:lstStyle/>
          <a:p>
            <a:pPr marL="566738" indent="-457200" eaLnBrk="1" hangingPunct="1">
              <a:buFont typeface="Wingdings" pitchFamily="2" charset="2"/>
              <a:buChar char="Ø"/>
              <a:defRPr/>
            </a:pPr>
            <a:r>
              <a:rPr lang="en-US" altLang="en-US" sz="1600" dirty="0" smtClean="0"/>
              <a:t>Submitting a DEV Non LSE Issue – Example of IDR: In MP System not ERCOT</a:t>
            </a:r>
          </a:p>
          <a:p>
            <a:pPr marL="566738" indent="-457200" eaLnBrk="1" hangingPunct="1">
              <a:spcAft>
                <a:spcPts val="600"/>
              </a:spcAft>
              <a:buFont typeface="Wingdings" pitchFamily="2" charset="2"/>
              <a:buChar char="Ø"/>
              <a:defRPr/>
            </a:pPr>
            <a:endParaRPr lang="en-US" altLang="en-US" sz="1600" dirty="0"/>
          </a:p>
          <a:p>
            <a:pPr marL="822326" lvl="1" indent="-457200" eaLnBrk="1" hangingPunct="1">
              <a:spcAft>
                <a:spcPts val="600"/>
              </a:spcAft>
              <a:buFont typeface="Wingdings" pitchFamily="2" charset="2"/>
              <a:buChar char="Ø"/>
              <a:defRPr/>
            </a:pPr>
            <a:r>
              <a:rPr lang="en-US" altLang="en-US" sz="1200" dirty="0"/>
              <a:t>CR to TDSP</a:t>
            </a:r>
          </a:p>
          <a:p>
            <a:pPr marL="822326" lvl="1" indent="-457200" eaLnBrk="1" hangingPunct="1">
              <a:spcAft>
                <a:spcPts val="600"/>
              </a:spcAft>
              <a:buFont typeface="Wingdings" pitchFamily="2" charset="2"/>
              <a:buChar char="Ø"/>
              <a:defRPr/>
            </a:pPr>
            <a:r>
              <a:rPr lang="en-US" altLang="en-US" sz="1200" dirty="0"/>
              <a:t>The DEV issue of In MP system not ERCOT should be submitted when the ESI ID IDR meter data is in the MP’s system, but not in the data extract from ERCOT</a:t>
            </a:r>
            <a:r>
              <a:rPr lang="en-US" altLang="en-US" sz="1200" dirty="0" smtClean="0"/>
              <a:t>. </a:t>
            </a:r>
            <a:endParaRPr lang="en-US" altLang="en-US" sz="1600" dirty="0" smtClean="0"/>
          </a:p>
          <a:p>
            <a:pPr marL="822326" lvl="1" indent="-457200" eaLnBrk="1" hangingPunct="1">
              <a:spcAft>
                <a:spcPts val="600"/>
              </a:spcAft>
              <a:buFont typeface="Wingdings" pitchFamily="2" charset="2"/>
              <a:buChar char="Ø"/>
              <a:defRPr/>
            </a:pPr>
            <a:r>
              <a:rPr lang="en-US" altLang="en-US" sz="1200" dirty="0" smtClean="0"/>
              <a:t>The </a:t>
            </a:r>
            <a:r>
              <a:rPr lang="en-US" altLang="en-US" sz="1200" dirty="0"/>
              <a:t>following fields must be populated for successful submission: </a:t>
            </a:r>
          </a:p>
          <a:p>
            <a:pPr marL="1060451" lvl="2" indent="-457200" eaLnBrk="1" hangingPunct="1">
              <a:spcAft>
                <a:spcPts val="600"/>
              </a:spcAft>
              <a:buFont typeface="Wingdings" pitchFamily="2" charset="2"/>
              <a:buChar char="Ø"/>
              <a:defRPr/>
            </a:pPr>
            <a:r>
              <a:rPr lang="en-US" altLang="en-US" sz="1200" dirty="0" smtClean="0"/>
              <a:t>Assignee</a:t>
            </a:r>
            <a:endParaRPr lang="en-US" altLang="en-US" sz="1200" dirty="0"/>
          </a:p>
          <a:p>
            <a:pPr marL="1060451" lvl="2" indent="-457200" eaLnBrk="1" hangingPunct="1">
              <a:spcAft>
                <a:spcPts val="600"/>
              </a:spcAft>
              <a:buFont typeface="Wingdings" pitchFamily="2" charset="2"/>
              <a:buChar char="Ø"/>
              <a:defRPr/>
            </a:pPr>
            <a:r>
              <a:rPr lang="en-US" altLang="en-US" sz="1200" dirty="0" smtClean="0"/>
              <a:t>New STARTTIME</a:t>
            </a:r>
            <a:endParaRPr lang="en-US" altLang="en-US" sz="1200" dirty="0"/>
          </a:p>
          <a:p>
            <a:pPr marL="1060451" lvl="2" indent="-457200" eaLnBrk="1" hangingPunct="1">
              <a:spcAft>
                <a:spcPts val="600"/>
              </a:spcAft>
              <a:buFont typeface="Wingdings" pitchFamily="2" charset="2"/>
              <a:buChar char="Ø"/>
              <a:defRPr/>
            </a:pPr>
            <a:r>
              <a:rPr lang="en-US" altLang="en-US" sz="1200" dirty="0" smtClean="0"/>
              <a:t>New STOPTIME</a:t>
            </a:r>
            <a:endParaRPr lang="en-US" altLang="en-US" sz="1200" dirty="0"/>
          </a:p>
          <a:p>
            <a:pPr marL="1060451" lvl="2" indent="-457200" eaLnBrk="1" hangingPunct="1">
              <a:spcAft>
                <a:spcPts val="600"/>
              </a:spcAft>
              <a:buFont typeface="Wingdings" pitchFamily="2" charset="2"/>
              <a:buChar char="Ø"/>
              <a:defRPr/>
            </a:pPr>
            <a:r>
              <a:rPr lang="en-US" altLang="en-US" sz="1200" dirty="0" smtClean="0"/>
              <a:t>NEW TOTAL</a:t>
            </a:r>
            <a:endParaRPr lang="en-US" altLang="en-US" sz="1200" dirty="0"/>
          </a:p>
          <a:p>
            <a:pPr marL="1060451" lvl="2" indent="-457200" eaLnBrk="1" hangingPunct="1">
              <a:spcAft>
                <a:spcPts val="600"/>
              </a:spcAft>
              <a:buFont typeface="Wingdings" pitchFamily="2" charset="2"/>
              <a:buChar char="Ø"/>
              <a:defRPr/>
            </a:pPr>
            <a:r>
              <a:rPr lang="en-US" altLang="en-US" sz="1200" dirty="0" smtClean="0"/>
              <a:t>ESIID</a:t>
            </a:r>
            <a:endParaRPr lang="en-US" altLang="en-US" sz="1200" dirty="0"/>
          </a:p>
          <a:p>
            <a:pPr marL="1060451" lvl="2" indent="-457200" eaLnBrk="1" hangingPunct="1">
              <a:spcAft>
                <a:spcPts val="600"/>
              </a:spcAft>
              <a:buFont typeface="Wingdings" pitchFamily="2" charset="2"/>
              <a:buChar char="Ø"/>
              <a:defRPr/>
            </a:pPr>
            <a:r>
              <a:rPr lang="en-US" altLang="en-US" sz="1200" dirty="0"/>
              <a:t>ADDTIME </a:t>
            </a:r>
            <a:endParaRPr lang="en-US" altLang="en-US" sz="1200" dirty="0" smtClean="0"/>
          </a:p>
          <a:p>
            <a:pPr marL="1060451" lvl="2" indent="-457200" eaLnBrk="1" hangingPunct="1">
              <a:spcAft>
                <a:spcPts val="600"/>
              </a:spcAft>
              <a:buFont typeface="Wingdings" pitchFamily="2" charset="2"/>
              <a:buChar char="Ø"/>
              <a:defRPr/>
            </a:pPr>
            <a:r>
              <a:rPr lang="en-US" altLang="en-US" sz="1200" dirty="0" smtClean="0"/>
              <a:t>CHANNEL is defaulted to 4</a:t>
            </a:r>
            <a:endParaRPr lang="en-US" altLang="en-US" sz="1200" dirty="0"/>
          </a:p>
          <a:p>
            <a:pPr marL="822326" lvl="1" indent="-457200" eaLnBrk="1" hangingPunct="1">
              <a:spcAft>
                <a:spcPts val="600"/>
              </a:spcAft>
              <a:buFont typeface="Wingdings" pitchFamily="2" charset="2"/>
              <a:buChar char="Ø"/>
              <a:defRPr/>
            </a:pPr>
            <a:r>
              <a:rPr lang="en-US" altLang="en-US" sz="1200" dirty="0" smtClean="0"/>
              <a:t>Select OK</a:t>
            </a:r>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98CC021B-526B-49E2-8A2B-91871E3C9A34}" type="slidenum">
              <a:rPr lang="en-US">
                <a:solidFill>
                  <a:prstClr val="white"/>
                </a:solidFill>
              </a:rPr>
              <a:pPr fontAlgn="base">
                <a:spcBef>
                  <a:spcPct val="0"/>
                </a:spcBef>
                <a:spcAft>
                  <a:spcPct val="0"/>
                </a:spcAft>
                <a:defRPr/>
              </a:pPr>
              <a:t>19</a:t>
            </a:fld>
            <a:endParaRPr lang="en-US" dirty="0">
              <a:solidFill>
                <a:prstClr val="white"/>
              </a:solidFill>
            </a:endParaRPr>
          </a:p>
        </p:txBody>
      </p:sp>
      <p:pic>
        <p:nvPicPr>
          <p:cNvPr id="61445" name="Picture 7"/>
          <p:cNvPicPr>
            <a:picLocks noChangeAspect="1" noChangeArrowheads="1"/>
          </p:cNvPicPr>
          <p:nvPr/>
        </p:nvPicPr>
        <p:blipFill>
          <a:blip r:embed="rId2">
            <a:extLst>
              <a:ext uri="{28A0092B-C50C-407E-A947-70E740481C1C}">
                <a14:useLocalDpi xmlns:a14="http://schemas.microsoft.com/office/drawing/2010/main" val="0"/>
              </a:ext>
            </a:extLst>
          </a:blip>
          <a:srcRect b="15392"/>
          <a:stretch>
            <a:fillRect/>
          </a:stretch>
        </p:blipFill>
        <p:spPr bwMode="auto">
          <a:xfrm>
            <a:off x="3810000" y="2857500"/>
            <a:ext cx="5181600" cy="3848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0586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r>
              <a:rPr lang="en-US" sz="1350" dirty="0"/>
              <a:t>What is the purpose of DEVs?  </a:t>
            </a:r>
            <a:r>
              <a:rPr lang="en-US" sz="1350" b="1" dirty="0"/>
              <a:t>D</a:t>
            </a:r>
            <a:r>
              <a:rPr lang="en-US" sz="1350" dirty="0"/>
              <a:t>ata </a:t>
            </a:r>
            <a:r>
              <a:rPr lang="en-US" sz="1350" b="1" dirty="0"/>
              <a:t>E</a:t>
            </a:r>
            <a:r>
              <a:rPr lang="en-US" sz="1350" dirty="0"/>
              <a:t>xtract </a:t>
            </a:r>
            <a:r>
              <a:rPr lang="en-US" sz="1350" b="1" dirty="0"/>
              <a:t>V</a:t>
            </a:r>
            <a:r>
              <a:rPr lang="en-US" sz="1350" dirty="0"/>
              <a:t>ariances (DEVs) are used to synchronize the data among all </a:t>
            </a:r>
            <a:r>
              <a:rPr lang="en-US" sz="1350" b="1" dirty="0" smtClean="0"/>
              <a:t>M</a:t>
            </a:r>
            <a:r>
              <a:rPr lang="en-US" sz="1350" dirty="0" smtClean="0"/>
              <a:t>arket </a:t>
            </a:r>
            <a:r>
              <a:rPr lang="en-US" sz="1350" b="1" dirty="0" smtClean="0"/>
              <a:t>P</a:t>
            </a:r>
            <a:r>
              <a:rPr lang="en-US" sz="1350" dirty="0" smtClean="0"/>
              <a:t>articipants (MP)</a:t>
            </a:r>
            <a:endParaRPr lang="en-US" sz="1350" dirty="0"/>
          </a:p>
          <a:p>
            <a:endParaRPr lang="en-US" sz="800" dirty="0"/>
          </a:p>
          <a:p>
            <a:pPr>
              <a:buFont typeface="Wingdings" panose="05000000000000000000" pitchFamily="2" charset="2"/>
              <a:buChar char="Ø"/>
            </a:pPr>
            <a:r>
              <a:rPr lang="en-US" sz="1350" dirty="0"/>
              <a:t>What is a DEV?  It's a </a:t>
            </a:r>
            <a:r>
              <a:rPr lang="en-US" sz="1350" dirty="0" smtClean="0"/>
              <a:t>discrepancy </a:t>
            </a:r>
            <a:r>
              <a:rPr lang="en-US" sz="1350" dirty="0"/>
              <a:t>between </a:t>
            </a:r>
            <a:r>
              <a:rPr lang="en-US" sz="1350" dirty="0" smtClean="0"/>
              <a:t>the MP’s data and ERCOT’s </a:t>
            </a:r>
            <a:r>
              <a:rPr lang="en-US" sz="1350" dirty="0"/>
              <a:t>extract </a:t>
            </a:r>
            <a:r>
              <a:rPr lang="en-US" sz="1350" dirty="0" smtClean="0"/>
              <a:t>data</a:t>
            </a:r>
            <a:endParaRPr lang="en-US" sz="1350" dirty="0"/>
          </a:p>
          <a:p>
            <a:endParaRPr lang="en-US" sz="800" dirty="0"/>
          </a:p>
          <a:p>
            <a:pPr>
              <a:buFont typeface="Wingdings" panose="05000000000000000000" pitchFamily="2" charset="2"/>
              <a:buChar char="Ø"/>
            </a:pPr>
            <a:r>
              <a:rPr lang="en-US" sz="1350" dirty="0"/>
              <a:t>There are two types of DEVs: LSE (Load </a:t>
            </a:r>
            <a:r>
              <a:rPr lang="en-US" sz="1350" dirty="0" smtClean="0"/>
              <a:t>Serving </a:t>
            </a:r>
            <a:r>
              <a:rPr lang="en-US" sz="1350" dirty="0"/>
              <a:t>Entity) and </a:t>
            </a:r>
            <a:r>
              <a:rPr lang="en-US" sz="1350" dirty="0" smtClean="0"/>
              <a:t>Non-LSE (</a:t>
            </a:r>
            <a:r>
              <a:rPr lang="en-US" sz="1350" i="1" dirty="0"/>
              <a:t>Reference: MarkeTrak SubTypes Quick Reference</a:t>
            </a:r>
            <a:r>
              <a:rPr lang="en-US" sz="1350" dirty="0"/>
              <a:t>)</a:t>
            </a:r>
          </a:p>
          <a:p>
            <a:pPr lvl="1">
              <a:buFont typeface="Wingdings" panose="05000000000000000000" pitchFamily="2" charset="2"/>
              <a:buChar char="Ø"/>
            </a:pPr>
            <a:r>
              <a:rPr lang="en-US" sz="1300" dirty="0"/>
              <a:t>LSE DEVs are used to correct the </a:t>
            </a:r>
            <a:r>
              <a:rPr lang="en-US" sz="1300" dirty="0" smtClean="0"/>
              <a:t>MP's StartTime and/or StopTime </a:t>
            </a:r>
            <a:r>
              <a:rPr lang="en-US" sz="1300" dirty="0"/>
              <a:t>for </a:t>
            </a:r>
            <a:r>
              <a:rPr lang="en-US" sz="1300" dirty="0" smtClean="0"/>
              <a:t>Rep </a:t>
            </a:r>
            <a:r>
              <a:rPr lang="en-US" sz="1300" dirty="0"/>
              <a:t>of Record (ROR) </a:t>
            </a:r>
            <a:r>
              <a:rPr lang="en-US" sz="1300" dirty="0" smtClean="0"/>
              <a:t>synchronization</a:t>
            </a:r>
            <a:endParaRPr lang="en-US" sz="1300" dirty="0"/>
          </a:p>
          <a:p>
            <a:pPr lvl="1">
              <a:buFont typeface="Wingdings" panose="05000000000000000000" pitchFamily="2" charset="2"/>
              <a:buChar char="Ø"/>
            </a:pPr>
            <a:r>
              <a:rPr lang="en-US" sz="1300" dirty="0"/>
              <a:t>Non-LSE DEVs are used to synchronize ESI_ID </a:t>
            </a:r>
            <a:r>
              <a:rPr lang="en-US" sz="1300" dirty="0" smtClean="0"/>
              <a:t>Characteristics, Existence </a:t>
            </a:r>
            <a:r>
              <a:rPr lang="en-US" sz="1300" dirty="0"/>
              <a:t>and/or usage </a:t>
            </a:r>
            <a:r>
              <a:rPr lang="en-US" sz="1300" dirty="0" smtClean="0"/>
              <a:t>data</a:t>
            </a:r>
          </a:p>
          <a:p>
            <a:pPr lvl="1">
              <a:buFont typeface="Wingdings" panose="05000000000000000000" pitchFamily="2" charset="2"/>
              <a:buChar char="Ø"/>
            </a:pPr>
            <a:r>
              <a:rPr lang="en-US" sz="1300" dirty="0" smtClean="0"/>
              <a:t>There </a:t>
            </a:r>
            <a:r>
              <a:rPr lang="en-US" sz="1300" dirty="0"/>
              <a:t>are several subtypes for both LSE and Non-LSE DEVs that are used to </a:t>
            </a:r>
            <a:r>
              <a:rPr lang="en-US" sz="1300" dirty="0" smtClean="0"/>
              <a:t>synchronize </a:t>
            </a:r>
            <a:r>
              <a:rPr lang="en-US" sz="1300" u="sng" dirty="0"/>
              <a:t>specific data </a:t>
            </a:r>
            <a:r>
              <a:rPr lang="en-US" sz="1300" u="sng" dirty="0" smtClean="0"/>
              <a:t>variances</a:t>
            </a:r>
            <a:r>
              <a:rPr lang="en-US" sz="1300" dirty="0" smtClean="0"/>
              <a:t> </a:t>
            </a:r>
          </a:p>
          <a:p>
            <a:endParaRPr lang="en-US" sz="800" dirty="0" smtClean="0"/>
          </a:p>
          <a:p>
            <a:pPr>
              <a:buFont typeface="Wingdings" panose="05000000000000000000" pitchFamily="2" charset="2"/>
              <a:buChar char="Ø"/>
            </a:pPr>
            <a:r>
              <a:rPr lang="en-US" sz="1350" dirty="0" smtClean="0"/>
              <a:t>One of the larger buckets of “Invalid” DEV submissions involves the +/- (2 calendar day) window for the StartTime and/or StopTime.  If your discrepancy is within this 2 day window and you attempt to file a DEV issue, ERCOT will reject it.  The correct action is to file a D2D Siebel MarkeTrak issue (</a:t>
            </a:r>
            <a:r>
              <a:rPr lang="en-US" sz="1350" i="1" dirty="0" smtClean="0"/>
              <a:t>Reference</a:t>
            </a:r>
            <a:r>
              <a:rPr lang="en-US" sz="1350" i="1" dirty="0"/>
              <a:t>: MarkeTrak SubTypes Quick Reference</a:t>
            </a:r>
            <a:r>
              <a:rPr lang="en-US" sz="1350" dirty="0" smtClean="0"/>
              <a:t>)</a:t>
            </a:r>
          </a:p>
          <a:p>
            <a:pPr marL="109537" indent="0">
              <a:buNone/>
            </a:pPr>
            <a:endParaRPr lang="en-US" sz="800" dirty="0"/>
          </a:p>
          <a:p>
            <a:pPr>
              <a:buFont typeface="Wingdings" panose="05000000000000000000" pitchFamily="2" charset="2"/>
              <a:buChar char="Ø"/>
            </a:pPr>
            <a:r>
              <a:rPr lang="en-US" sz="1350" dirty="0" smtClean="0"/>
              <a:t>“Valid” </a:t>
            </a:r>
            <a:r>
              <a:rPr lang="en-US" sz="1350" dirty="0"/>
              <a:t>DEV submissions should only occur after transactions have been attempted to correct the </a:t>
            </a:r>
            <a:r>
              <a:rPr lang="en-US" sz="1350" dirty="0" smtClean="0"/>
              <a:t>discrepancy.  </a:t>
            </a:r>
            <a:r>
              <a:rPr lang="en-US" sz="1350" dirty="0"/>
              <a:t>Statistically there are no common DEV subtypes </a:t>
            </a:r>
            <a:r>
              <a:rPr lang="en-US" sz="1350" dirty="0" smtClean="0"/>
              <a:t>as </a:t>
            </a:r>
            <a:r>
              <a:rPr lang="en-US" sz="1350" dirty="0"/>
              <a:t>DEVs are submitted on an as needed basis.</a:t>
            </a:r>
          </a:p>
          <a:p>
            <a:endParaRPr lang="en-US" sz="1200" dirty="0"/>
          </a:p>
        </p:txBody>
      </p:sp>
      <p:sp>
        <p:nvSpPr>
          <p:cNvPr id="3" name="Title 2"/>
          <p:cNvSpPr>
            <a:spLocks noGrp="1"/>
          </p:cNvSpPr>
          <p:nvPr>
            <p:ph type="title"/>
          </p:nvPr>
        </p:nvSpPr>
        <p:spPr/>
        <p:txBody>
          <a:bodyPr>
            <a:normAutofit/>
          </a:bodyPr>
          <a:lstStyle/>
          <a:p>
            <a:pPr algn="ctr"/>
            <a:r>
              <a:rPr lang="en-US" sz="3200" dirty="0"/>
              <a:t>Data Extract Variance (DEV</a:t>
            </a:r>
            <a:r>
              <a:rPr lang="en-US" sz="3200" dirty="0" smtClean="0"/>
              <a:t>) Overview</a:t>
            </a:r>
            <a:endParaRPr lang="en-US" sz="3200" dirty="0"/>
          </a:p>
        </p:txBody>
      </p:sp>
      <p:sp>
        <p:nvSpPr>
          <p:cNvPr id="4" name="Slide Number Placeholder 3"/>
          <p:cNvSpPr>
            <a:spLocks noGrp="1"/>
          </p:cNvSpPr>
          <p:nvPr>
            <p:ph type="sldNum" sz="quarter" idx="12"/>
          </p:nvPr>
        </p:nvSpPr>
        <p:spPr/>
        <p:txBody>
          <a:bodyPr/>
          <a:lstStyle/>
          <a:p>
            <a:pPr>
              <a:defRPr/>
            </a:pPr>
            <a:fld id="{676FDBC1-D364-4528-948C-1AB4CB0E7119}" type="slidenum">
              <a:rPr lang="en-US" smtClean="0">
                <a:solidFill>
                  <a:prstClr val="white"/>
                </a:solidFill>
              </a:rPr>
              <a:pPr>
                <a:defRPr/>
              </a:pPr>
              <a:t>2</a:t>
            </a:fld>
            <a:endParaRPr lang="en-US" dirty="0">
              <a:solidFill>
                <a:prstClr val="white"/>
              </a:solidFill>
            </a:endParaRPr>
          </a:p>
        </p:txBody>
      </p:sp>
    </p:spTree>
    <p:extLst>
      <p:ext uri="{BB962C8B-B14F-4D97-AF65-F5344CB8AC3E}">
        <p14:creationId xmlns:p14="http://schemas.microsoft.com/office/powerpoint/2010/main" val="36203290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100138"/>
            <a:ext cx="8229600" cy="4767262"/>
          </a:xfrm>
        </p:spPr>
        <p:txBody>
          <a:bodyPr/>
          <a:lstStyle/>
          <a:p>
            <a:pPr marL="566738" indent="-457200" eaLnBrk="1" hangingPunct="1">
              <a:buFont typeface="Wingdings" pitchFamily="2" charset="2"/>
              <a:buChar char="Ø"/>
              <a:defRPr/>
            </a:pPr>
            <a:r>
              <a:rPr lang="en-US" altLang="en-US" sz="1600" dirty="0"/>
              <a:t>Submitting a DEV Non LSE Issue – Example of IDR: In MP System not </a:t>
            </a:r>
            <a:r>
              <a:rPr lang="en-US" altLang="en-US" sz="1600" dirty="0" smtClean="0"/>
              <a:t>ERCOT</a:t>
            </a:r>
          </a:p>
          <a:p>
            <a:pPr marL="109538" indent="0" eaLnBrk="1" hangingPunct="1">
              <a:buFont typeface="Wingdings 3" pitchFamily="18" charset="2"/>
              <a:buNone/>
              <a:defRPr/>
            </a:pPr>
            <a:r>
              <a:rPr lang="en-US" altLang="en-US" sz="1600" dirty="0" smtClean="0"/>
              <a:t> </a:t>
            </a:r>
            <a:endParaRPr lang="en-US" altLang="en-US" sz="1600" dirty="0"/>
          </a:p>
          <a:p>
            <a:pPr marL="822326" lvl="1" indent="-457200" eaLnBrk="1" hangingPunct="1">
              <a:buFont typeface="Wingdings" pitchFamily="2" charset="2"/>
              <a:buChar char="Ø"/>
              <a:defRPr/>
            </a:pPr>
            <a:r>
              <a:rPr lang="en-US" altLang="en-US" sz="1200" dirty="0" smtClean="0"/>
              <a:t>The </a:t>
            </a:r>
            <a:r>
              <a:rPr lang="en-US" altLang="en-US" sz="1200" dirty="0"/>
              <a:t>issue enters </a:t>
            </a:r>
            <a:r>
              <a:rPr lang="en-US" altLang="en-US" sz="1200" dirty="0" smtClean="0"/>
              <a:t>TDSP’s </a:t>
            </a:r>
            <a:r>
              <a:rPr lang="en-US" altLang="en-US" sz="1200" dirty="0"/>
              <a:t>queue in the state of New </a:t>
            </a:r>
          </a:p>
          <a:p>
            <a:pPr marL="822326" lvl="1" indent="-457200" eaLnBrk="1" hangingPunct="1">
              <a:buFont typeface="Wingdings" pitchFamily="2" charset="2"/>
              <a:buChar char="Ø"/>
              <a:defRPr/>
            </a:pPr>
            <a:r>
              <a:rPr lang="en-US" altLang="en-US" sz="1200" dirty="0" smtClean="0"/>
              <a:t>The CR </a:t>
            </a:r>
            <a:r>
              <a:rPr lang="en-US" altLang="en-US" sz="1200" dirty="0"/>
              <a:t>only may Withdraw the issue prior to acknowledgement by </a:t>
            </a:r>
            <a:r>
              <a:rPr lang="en-US" altLang="en-US" sz="1200" dirty="0" smtClean="0"/>
              <a:t>TDSP </a:t>
            </a:r>
          </a:p>
          <a:p>
            <a:pPr marL="822326" lvl="1" indent="-457200" eaLnBrk="1" hangingPunct="1">
              <a:buFont typeface="Wingdings" pitchFamily="2" charset="2"/>
              <a:buChar char="Ø"/>
              <a:defRPr/>
            </a:pPr>
            <a:r>
              <a:rPr lang="en-US" altLang="en-US" sz="1200" dirty="0" smtClean="0"/>
              <a:t>TDSP </a:t>
            </a:r>
            <a:r>
              <a:rPr lang="en-US" altLang="en-US" sz="1200" dirty="0"/>
              <a:t>selects Begin Working and the </a:t>
            </a:r>
            <a:r>
              <a:rPr lang="en-US" altLang="en-US" sz="1200" dirty="0" smtClean="0"/>
              <a:t>CR </a:t>
            </a:r>
            <a:r>
              <a:rPr lang="en-US" altLang="en-US" sz="1200" dirty="0"/>
              <a:t>can no longer Withdraw the </a:t>
            </a:r>
            <a:r>
              <a:rPr lang="en-US" altLang="en-US" sz="1200" dirty="0" smtClean="0"/>
              <a:t>issue</a:t>
            </a:r>
          </a:p>
          <a:p>
            <a:pPr marL="822326" lvl="1" indent="-457200" eaLnBrk="1" hangingPunct="1">
              <a:buFont typeface="Wingdings" pitchFamily="2" charset="2"/>
              <a:buChar char="Ø"/>
              <a:defRPr/>
            </a:pPr>
            <a:r>
              <a:rPr lang="en-US" altLang="en-US" sz="1200" dirty="0" smtClean="0"/>
              <a:t>TDSP </a:t>
            </a:r>
            <a:r>
              <a:rPr lang="en-US" altLang="en-US" sz="1200" dirty="0"/>
              <a:t>has the options of </a:t>
            </a:r>
            <a:r>
              <a:rPr lang="en-US" altLang="en-US" sz="1200" dirty="0" smtClean="0"/>
              <a:t>Complete and Unexecutable .  </a:t>
            </a:r>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r>
              <a:rPr lang="en-US" altLang="en-US" sz="1200" dirty="0" smtClean="0"/>
              <a:t>If </a:t>
            </a:r>
            <a:r>
              <a:rPr lang="en-US" altLang="en-US" sz="1200" dirty="0"/>
              <a:t>in agreement TDSP will take appropriate action then select Complete which transitions the issue to Pending Complete with the CR.</a:t>
            </a:r>
            <a:endParaRPr lang="en-US" altLang="en-US" sz="1200"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228600"/>
            <a:ext cx="8229600" cy="1143000"/>
          </a:xfrm>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3110AB66-9F8D-451C-8411-DC2ECBC9A275}" type="slidenum">
              <a:rPr lang="en-US">
                <a:solidFill>
                  <a:prstClr val="white"/>
                </a:solidFill>
              </a:rPr>
              <a:pPr fontAlgn="base">
                <a:spcBef>
                  <a:spcPct val="0"/>
                </a:spcBef>
                <a:spcAft>
                  <a:spcPct val="0"/>
                </a:spcAft>
                <a:defRPr/>
              </a:pPr>
              <a:t>20</a:t>
            </a:fld>
            <a:endParaRPr lang="en-US" dirty="0">
              <a:solidFill>
                <a:prstClr val="white"/>
              </a:solidFill>
            </a:endParaRPr>
          </a:p>
        </p:txBody>
      </p:sp>
      <p:pic>
        <p:nvPicPr>
          <p:cNvPr id="6246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819400"/>
            <a:ext cx="8299450" cy="219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H="1" flipV="1">
            <a:off x="1066800" y="3489325"/>
            <a:ext cx="381000" cy="914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457325" y="3489325"/>
            <a:ext cx="371475" cy="8858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538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100138"/>
            <a:ext cx="8229600" cy="4767262"/>
          </a:xfrm>
        </p:spPr>
        <p:txBody>
          <a:bodyPr/>
          <a:lstStyle/>
          <a:p>
            <a:pPr marL="566738" indent="-457200" eaLnBrk="1" hangingPunct="1">
              <a:buFont typeface="Wingdings" pitchFamily="2" charset="2"/>
              <a:buChar char="Ø"/>
              <a:defRPr/>
            </a:pPr>
            <a:endParaRPr lang="en-US" altLang="en-US" sz="1600" dirty="0" smtClean="0"/>
          </a:p>
          <a:p>
            <a:pPr marL="566738" indent="-457200" eaLnBrk="1" hangingPunct="1">
              <a:buFont typeface="Wingdings" pitchFamily="2" charset="2"/>
              <a:buChar char="Ø"/>
              <a:defRPr/>
            </a:pPr>
            <a:endParaRPr lang="en-US" altLang="en-US" sz="1600" dirty="0"/>
          </a:p>
          <a:p>
            <a:pPr marL="566738" indent="-457200" eaLnBrk="1" hangingPunct="1">
              <a:buFont typeface="Wingdings" pitchFamily="2" charset="2"/>
              <a:buChar char="Ø"/>
              <a:defRPr/>
            </a:pPr>
            <a:r>
              <a:rPr lang="en-US" altLang="en-US" sz="1600" dirty="0" smtClean="0"/>
              <a:t>Submitting </a:t>
            </a:r>
            <a:r>
              <a:rPr lang="en-US" altLang="en-US" sz="1600" dirty="0"/>
              <a:t>a DEV Non LSE Issue – Example of IDR: In MP System not </a:t>
            </a:r>
            <a:r>
              <a:rPr lang="en-US" altLang="en-US" sz="1600" dirty="0" smtClean="0"/>
              <a:t>ERCOT</a:t>
            </a:r>
          </a:p>
          <a:p>
            <a:pPr marL="109538" indent="0" eaLnBrk="1" hangingPunct="1">
              <a:buFont typeface="Wingdings 3" pitchFamily="18" charset="2"/>
              <a:buNone/>
              <a:defRPr/>
            </a:pPr>
            <a:endParaRPr lang="en-US" altLang="en-US" sz="1100" b="1" dirty="0"/>
          </a:p>
          <a:p>
            <a:pPr marL="822326" lvl="1" indent="-457200" eaLnBrk="1" hangingPunct="1">
              <a:spcAft>
                <a:spcPts val="600"/>
              </a:spcAft>
              <a:buFont typeface="Wingdings" pitchFamily="2" charset="2"/>
              <a:buChar char="Ø"/>
              <a:defRPr/>
            </a:pPr>
            <a:r>
              <a:rPr lang="en-US" altLang="en-US" sz="1400" dirty="0" smtClean="0"/>
              <a:t>The </a:t>
            </a:r>
            <a:r>
              <a:rPr lang="en-US" altLang="en-US" sz="1400" dirty="0"/>
              <a:t>CR selects Complete and the issue is closed</a:t>
            </a:r>
          </a:p>
          <a:p>
            <a:pPr marL="822326" lvl="1" indent="-457200" eaLnBrk="1" hangingPunct="1">
              <a:spcAft>
                <a:spcPts val="600"/>
              </a:spcAft>
              <a:buFont typeface="Wingdings" pitchFamily="2" charset="2"/>
              <a:buChar char="Ø"/>
              <a:defRPr/>
            </a:pPr>
            <a:r>
              <a:rPr lang="en-US" altLang="en-US" sz="1400" dirty="0" smtClean="0"/>
              <a:t>If </a:t>
            </a:r>
            <a:r>
              <a:rPr lang="en-US" altLang="en-US" sz="1400" dirty="0"/>
              <a:t>not in agreement the TDSP may:</a:t>
            </a:r>
          </a:p>
          <a:p>
            <a:pPr marL="1060451" lvl="2" indent="-457200" eaLnBrk="1" hangingPunct="1">
              <a:spcAft>
                <a:spcPts val="600"/>
              </a:spcAft>
              <a:buFont typeface="Wingdings" pitchFamily="2" charset="2"/>
              <a:buChar char="Ø"/>
              <a:defRPr/>
            </a:pPr>
            <a:r>
              <a:rPr lang="en-US" altLang="en-US" sz="1200" dirty="0" smtClean="0"/>
              <a:t>Select </a:t>
            </a:r>
            <a:r>
              <a:rPr lang="en-US" altLang="en-US" sz="1200" dirty="0"/>
              <a:t>Unexecutable which will require a comment and return the issue back to the CR’s queue as Unexecutable (Pending Complete).  </a:t>
            </a:r>
          </a:p>
          <a:p>
            <a:pPr marL="822326" lvl="1" indent="-457200" eaLnBrk="1" hangingPunct="1">
              <a:spcAft>
                <a:spcPts val="600"/>
              </a:spcAft>
              <a:buFont typeface="Wingdings" pitchFamily="2" charset="2"/>
              <a:buChar char="Ø"/>
              <a:defRPr/>
            </a:pPr>
            <a:r>
              <a:rPr lang="en-US" altLang="en-US" sz="1400" dirty="0" smtClean="0"/>
              <a:t>CR </a:t>
            </a:r>
            <a:r>
              <a:rPr lang="en-US" altLang="en-US" sz="1400" dirty="0"/>
              <a:t>will select Accept and issue will be closed.</a:t>
            </a:r>
          </a:p>
          <a:p>
            <a:pPr marL="822326" lvl="1" indent="-457200" eaLnBrk="1" hangingPunct="1">
              <a:spcAft>
                <a:spcPts val="600"/>
              </a:spcAft>
              <a:buFont typeface="Wingdings" pitchFamily="2" charset="2"/>
              <a:buChar char="Ø"/>
              <a:defRPr/>
            </a:pPr>
            <a:r>
              <a:rPr lang="en-US" altLang="en-US" sz="1400" dirty="0" smtClean="0"/>
              <a:t>Once </a:t>
            </a:r>
            <a:r>
              <a:rPr lang="en-US" altLang="en-US" sz="1400" dirty="0"/>
              <a:t>in the Pending Complete state, if the issue is not transitioned for 14 calendar days the issue will automatically go to Auto Complete. The issue will then be closed.</a:t>
            </a:r>
          </a:p>
          <a:p>
            <a:pPr marL="822326" lvl="1"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228600"/>
            <a:ext cx="8229600" cy="1143000"/>
          </a:xfrm>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E9C5FE94-E73E-45C0-940B-DAC8BFA2A5CE}" type="slidenum">
              <a:rPr lang="en-US">
                <a:solidFill>
                  <a:prstClr val="white"/>
                </a:solidFill>
              </a:rPr>
              <a:pPr fontAlgn="base">
                <a:spcBef>
                  <a:spcPct val="0"/>
                </a:spcBef>
                <a:spcAft>
                  <a:spcPct val="0"/>
                </a:spcAft>
                <a:defRPr/>
              </a:pPr>
              <a:t>21</a:t>
            </a:fld>
            <a:endParaRPr lang="en-US" dirty="0">
              <a:solidFill>
                <a:prstClr val="white"/>
              </a:solidFill>
            </a:endParaRPr>
          </a:p>
        </p:txBody>
      </p:sp>
    </p:spTree>
    <p:extLst>
      <p:ext uri="{BB962C8B-B14F-4D97-AF65-F5344CB8AC3E}">
        <p14:creationId xmlns:p14="http://schemas.microsoft.com/office/powerpoint/2010/main" val="55843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0" y="1100138"/>
            <a:ext cx="8229600" cy="4767262"/>
          </a:xfrm>
        </p:spPr>
        <p:txBody>
          <a:bodyPr/>
          <a:lstStyle/>
          <a:p>
            <a:pPr marL="566738" indent="-457200" eaLnBrk="1" hangingPunct="1">
              <a:buFont typeface="Wingdings" pitchFamily="2" charset="2"/>
              <a:buChar char="Ø"/>
              <a:defRPr/>
            </a:pPr>
            <a:r>
              <a:rPr lang="en-US" altLang="en-US" sz="1600" dirty="0" smtClean="0"/>
              <a:t>Submitting a DEV Non LSE Issue – Example of Non-IDR: In Both Systems with Date Issues </a:t>
            </a:r>
          </a:p>
          <a:p>
            <a:pPr marL="566738" indent="-457200" eaLnBrk="1" hangingPunct="1">
              <a:buFont typeface="Wingdings" pitchFamily="2" charset="2"/>
              <a:buChar char="Ø"/>
              <a:defRPr/>
            </a:pPr>
            <a:endParaRPr lang="en-US" altLang="en-US" sz="1600" dirty="0"/>
          </a:p>
          <a:p>
            <a:pPr marL="822326" lvl="1" indent="-457200" eaLnBrk="1" hangingPunct="1">
              <a:buFont typeface="Wingdings" pitchFamily="2" charset="2"/>
              <a:buChar char="Ø"/>
              <a:defRPr/>
            </a:pPr>
            <a:r>
              <a:rPr lang="en-US" altLang="en-US" sz="1200" dirty="0"/>
              <a:t>TDSP to ERCOT or CR to TDSP</a:t>
            </a:r>
          </a:p>
          <a:p>
            <a:pPr marL="822326" lvl="1" indent="-457200" eaLnBrk="1" hangingPunct="1">
              <a:buFont typeface="Wingdings" pitchFamily="2" charset="2"/>
              <a:buChar char="Ø"/>
              <a:defRPr/>
            </a:pPr>
            <a:r>
              <a:rPr lang="en-US" altLang="en-US" sz="1200" dirty="0"/>
              <a:t>The DEV Issue of In both system with date issues should be submitted when the ESI ID Non-IDR meter data is in the data extract from ERCOT and in the MP’s system, but has a STOPTIME issue. </a:t>
            </a:r>
            <a:endParaRPr lang="en-US" altLang="en-US" sz="1600" dirty="0" smtClean="0"/>
          </a:p>
          <a:p>
            <a:pPr marL="822326" lvl="1" indent="-457200" eaLnBrk="1" hangingPunct="1">
              <a:buFont typeface="Wingdings" pitchFamily="2" charset="2"/>
              <a:buChar char="Ø"/>
              <a:defRPr/>
            </a:pPr>
            <a:r>
              <a:rPr lang="en-US" altLang="en-US" sz="1200" dirty="0" smtClean="0"/>
              <a:t>The </a:t>
            </a:r>
            <a:r>
              <a:rPr lang="en-US" altLang="en-US" sz="1200" dirty="0"/>
              <a:t>following fields must be populated for successful submission: </a:t>
            </a:r>
          </a:p>
          <a:p>
            <a:pPr marL="1060451" lvl="2" indent="-457200" eaLnBrk="1" hangingPunct="1">
              <a:buFont typeface="Wingdings" pitchFamily="2" charset="2"/>
              <a:buChar char="Ø"/>
              <a:defRPr/>
            </a:pPr>
            <a:r>
              <a:rPr lang="en-US" altLang="en-US" sz="1200" dirty="0"/>
              <a:t>Assignee  </a:t>
            </a:r>
          </a:p>
          <a:p>
            <a:pPr marL="1060451" lvl="2" indent="-457200" eaLnBrk="1" hangingPunct="1">
              <a:buFont typeface="Wingdings" pitchFamily="2" charset="2"/>
              <a:buChar char="Ø"/>
              <a:defRPr/>
            </a:pPr>
            <a:r>
              <a:rPr lang="en-US" altLang="en-US" sz="1200" dirty="0"/>
              <a:t>New STOPTIME</a:t>
            </a:r>
          </a:p>
          <a:p>
            <a:pPr marL="1060451" lvl="2" indent="-457200" eaLnBrk="1" hangingPunct="1">
              <a:buFont typeface="Wingdings" pitchFamily="2" charset="2"/>
              <a:buChar char="Ø"/>
              <a:defRPr/>
            </a:pPr>
            <a:r>
              <a:rPr lang="en-US" altLang="en-US" sz="1200" dirty="0"/>
              <a:t>New Total</a:t>
            </a:r>
          </a:p>
          <a:p>
            <a:pPr marL="1060451" lvl="2" indent="-457200" eaLnBrk="1" hangingPunct="1">
              <a:buFont typeface="Wingdings" pitchFamily="2" charset="2"/>
              <a:buChar char="Ø"/>
              <a:defRPr/>
            </a:pPr>
            <a:r>
              <a:rPr lang="en-US" altLang="en-US" sz="1200" dirty="0"/>
              <a:t>ESIID</a:t>
            </a:r>
          </a:p>
          <a:p>
            <a:pPr marL="1060451" lvl="2" indent="-457200" eaLnBrk="1" hangingPunct="1">
              <a:buFont typeface="Wingdings" pitchFamily="2" charset="2"/>
              <a:buChar char="Ø"/>
              <a:defRPr/>
            </a:pPr>
            <a:r>
              <a:rPr lang="en-US" altLang="en-US" sz="1200" dirty="0"/>
              <a:t>UIDESIID</a:t>
            </a:r>
          </a:p>
          <a:p>
            <a:pPr marL="1060451" lvl="2" indent="-457200" eaLnBrk="1" hangingPunct="1">
              <a:buFont typeface="Wingdings" pitchFamily="2" charset="2"/>
              <a:buChar char="Ø"/>
              <a:defRPr/>
            </a:pPr>
            <a:r>
              <a:rPr lang="en-US" altLang="en-US" sz="1200" dirty="0"/>
              <a:t>STARTTIME (STARTTIME - SCR727 Extract)</a:t>
            </a:r>
          </a:p>
          <a:p>
            <a:pPr marL="1060451" lvl="2" indent="-457200" eaLnBrk="1" hangingPunct="1">
              <a:buFont typeface="Wingdings" pitchFamily="2" charset="2"/>
              <a:buChar char="Ø"/>
              <a:defRPr/>
            </a:pPr>
            <a:r>
              <a:rPr lang="en-US" altLang="en-US" sz="1200" dirty="0"/>
              <a:t>STOPTIME (STOPTIME - SCR727 Extract)</a:t>
            </a:r>
          </a:p>
          <a:p>
            <a:pPr marL="1060451" lvl="2" indent="-457200" eaLnBrk="1" hangingPunct="1">
              <a:buFont typeface="Wingdings" pitchFamily="2" charset="2"/>
              <a:buChar char="Ø"/>
              <a:defRPr/>
            </a:pPr>
            <a:r>
              <a:rPr lang="en-US" altLang="en-US" sz="1200" dirty="0"/>
              <a:t>TIMESTAMP (TIMESTAMP - SCR727 Extract)</a:t>
            </a:r>
          </a:p>
          <a:p>
            <a:pPr marL="1060451" lvl="2" indent="-457200" eaLnBrk="1" hangingPunct="1">
              <a:buFont typeface="Wingdings" pitchFamily="2" charset="2"/>
              <a:buChar char="Ø"/>
              <a:defRPr/>
            </a:pPr>
            <a:r>
              <a:rPr lang="en-US" altLang="en-US" sz="1200" dirty="0"/>
              <a:t>METERTYPE</a:t>
            </a:r>
          </a:p>
          <a:p>
            <a:pPr marL="1060451" lvl="2" indent="-457200" eaLnBrk="1" hangingPunct="1">
              <a:buFont typeface="Wingdings" pitchFamily="2" charset="2"/>
              <a:buChar char="Ø"/>
              <a:defRPr/>
            </a:pPr>
            <a:r>
              <a:rPr lang="en-US" altLang="en-US" sz="1200" dirty="0"/>
              <a:t>TOTAL (TOTAL - SCR727 Extract)</a:t>
            </a:r>
          </a:p>
          <a:p>
            <a:pPr marL="822326" lvl="1" indent="-457200" eaLnBrk="1" hangingPunct="1">
              <a:buFont typeface="Wingdings" pitchFamily="2" charset="2"/>
              <a:buChar char="Ø"/>
              <a:defRPr/>
            </a:pPr>
            <a:r>
              <a:rPr lang="en-US" altLang="en-US" sz="1200" dirty="0" smtClean="0"/>
              <a:t>Select OK</a:t>
            </a:r>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10ABE5B0-763C-4876-9A48-A2ABB6D2D200}" type="slidenum">
              <a:rPr lang="en-US">
                <a:solidFill>
                  <a:prstClr val="white"/>
                </a:solidFill>
              </a:rPr>
              <a:pPr fontAlgn="base">
                <a:spcBef>
                  <a:spcPct val="0"/>
                </a:spcBef>
                <a:spcAft>
                  <a:spcPct val="0"/>
                </a:spcAft>
                <a:defRPr/>
              </a:pPr>
              <a:t>22</a:t>
            </a:fld>
            <a:endParaRPr lang="en-US" dirty="0">
              <a:solidFill>
                <a:prstClr val="white"/>
              </a:solidFill>
            </a:endParaRPr>
          </a:p>
        </p:txBody>
      </p:sp>
      <p:pic>
        <p:nvPicPr>
          <p:cNvPr id="64517" name="Picture 2"/>
          <p:cNvPicPr>
            <a:picLocks noChangeAspect="1" noChangeArrowheads="1"/>
          </p:cNvPicPr>
          <p:nvPr/>
        </p:nvPicPr>
        <p:blipFill>
          <a:blip r:embed="rId2">
            <a:extLst>
              <a:ext uri="{28A0092B-C50C-407E-A947-70E740481C1C}">
                <a14:useLocalDpi xmlns:a14="http://schemas.microsoft.com/office/drawing/2010/main" val="0"/>
              </a:ext>
            </a:extLst>
          </a:blip>
          <a:srcRect r="9515"/>
          <a:stretch>
            <a:fillRect/>
          </a:stretch>
        </p:blipFill>
        <p:spPr bwMode="auto">
          <a:xfrm>
            <a:off x="4419600" y="2819400"/>
            <a:ext cx="4619625" cy="3838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9364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838200" y="1100138"/>
            <a:ext cx="8229600" cy="4767262"/>
          </a:xfrm>
        </p:spPr>
        <p:txBody>
          <a:bodyPr/>
          <a:lstStyle/>
          <a:p>
            <a:pPr marL="566738" indent="-457200" eaLnBrk="1" hangingPunct="1">
              <a:buFont typeface="Wingdings" pitchFamily="2" charset="2"/>
              <a:buChar char="Ø"/>
              <a:defRPr/>
            </a:pPr>
            <a:r>
              <a:rPr lang="en-US" altLang="en-US" sz="1400" dirty="0"/>
              <a:t>Submitting a DEV Non LSE Issue – Example of Non-IDR: In Both Systems with Date Issues </a:t>
            </a:r>
            <a:endParaRPr lang="en-US" altLang="en-US" sz="1400" dirty="0" smtClean="0"/>
          </a:p>
          <a:p>
            <a:pPr marL="109538" indent="0" eaLnBrk="1" hangingPunct="1">
              <a:spcBef>
                <a:spcPts val="0"/>
              </a:spcBef>
              <a:buFont typeface="Wingdings 3" pitchFamily="18" charset="2"/>
              <a:buNone/>
              <a:defRPr/>
            </a:pPr>
            <a:endParaRPr lang="en-US" altLang="en-US" sz="1600" dirty="0" smtClean="0"/>
          </a:p>
          <a:p>
            <a:pPr marL="822326" lvl="1" indent="-457200" eaLnBrk="1" hangingPunct="1">
              <a:spcBef>
                <a:spcPts val="0"/>
              </a:spcBef>
              <a:spcAft>
                <a:spcPts val="0"/>
              </a:spcAft>
              <a:buFont typeface="Wingdings" pitchFamily="2" charset="2"/>
              <a:buChar char="Ø"/>
              <a:defRPr/>
            </a:pPr>
            <a:r>
              <a:rPr lang="en-US" altLang="en-US" sz="1050" dirty="0" smtClean="0"/>
              <a:t>The </a:t>
            </a:r>
            <a:r>
              <a:rPr lang="en-US" altLang="en-US" sz="1050" dirty="0"/>
              <a:t>issue enters TDSP’s queue in the state of New.</a:t>
            </a:r>
          </a:p>
          <a:p>
            <a:pPr marL="822326" lvl="1" indent="-457200" eaLnBrk="1" hangingPunct="1">
              <a:spcAft>
                <a:spcPts val="600"/>
              </a:spcAft>
              <a:buFont typeface="Wingdings" pitchFamily="2" charset="2"/>
              <a:buChar char="Ø"/>
              <a:defRPr/>
            </a:pPr>
            <a:r>
              <a:rPr lang="en-US" altLang="en-US" sz="1050" dirty="0" smtClean="0"/>
              <a:t>TDSP </a:t>
            </a:r>
            <a:r>
              <a:rPr lang="en-US" altLang="en-US" sz="1050" dirty="0"/>
              <a:t>has the options of Complete and Unexecutable </a:t>
            </a:r>
            <a:endParaRPr lang="en-US" altLang="en-US" sz="1050" dirty="0" smtClean="0"/>
          </a:p>
          <a:p>
            <a:pPr marL="822326" lvl="1" indent="-457200" eaLnBrk="1" hangingPunct="1">
              <a:spcAft>
                <a:spcPts val="600"/>
              </a:spcAft>
              <a:buFont typeface="Wingdings" pitchFamily="2" charset="2"/>
              <a:buChar char="Ø"/>
              <a:defRPr/>
            </a:pPr>
            <a:endParaRPr lang="en-US" altLang="en-US" sz="1050" dirty="0"/>
          </a:p>
          <a:p>
            <a:pPr marL="822326" lvl="1" indent="-457200" eaLnBrk="1" hangingPunct="1">
              <a:spcAft>
                <a:spcPts val="600"/>
              </a:spcAft>
              <a:buFont typeface="Wingdings" pitchFamily="2" charset="2"/>
              <a:buChar char="Ø"/>
              <a:defRPr/>
            </a:pPr>
            <a:endParaRPr lang="en-US" altLang="en-US" sz="1050" dirty="0" smtClean="0"/>
          </a:p>
          <a:p>
            <a:pPr marL="822326" lvl="1" indent="-457200" eaLnBrk="1" hangingPunct="1">
              <a:spcAft>
                <a:spcPts val="600"/>
              </a:spcAft>
              <a:buFont typeface="Wingdings" pitchFamily="2" charset="2"/>
              <a:buChar char="Ø"/>
              <a:defRPr/>
            </a:pPr>
            <a:endParaRPr lang="en-US" altLang="en-US" sz="1050" dirty="0" smtClean="0"/>
          </a:p>
          <a:p>
            <a:pPr marL="822326" lvl="1" indent="-457200" eaLnBrk="1" hangingPunct="1">
              <a:spcAft>
                <a:spcPts val="600"/>
              </a:spcAft>
              <a:buFont typeface="Wingdings" pitchFamily="2" charset="2"/>
              <a:buChar char="Ø"/>
              <a:defRPr/>
            </a:pPr>
            <a:endParaRPr lang="en-US" altLang="en-US" sz="1050" dirty="0"/>
          </a:p>
          <a:p>
            <a:pPr marL="822326" lvl="1" indent="-457200" eaLnBrk="1" hangingPunct="1">
              <a:spcAft>
                <a:spcPts val="600"/>
              </a:spcAft>
              <a:buFont typeface="Wingdings" pitchFamily="2" charset="2"/>
              <a:buChar char="Ø"/>
              <a:defRPr/>
            </a:pPr>
            <a:endParaRPr lang="en-US" altLang="en-US" sz="1050" dirty="0" smtClean="0"/>
          </a:p>
          <a:p>
            <a:pPr marL="822326" lvl="1" indent="-457200" eaLnBrk="1" hangingPunct="1">
              <a:spcAft>
                <a:spcPts val="600"/>
              </a:spcAft>
              <a:buFont typeface="Wingdings" pitchFamily="2" charset="2"/>
              <a:buChar char="Ø"/>
              <a:defRPr/>
            </a:pPr>
            <a:endParaRPr lang="en-US" altLang="en-US" sz="1050" dirty="0" smtClean="0"/>
          </a:p>
          <a:p>
            <a:pPr marL="822326" lvl="1" indent="-457200" eaLnBrk="1" hangingPunct="1">
              <a:spcAft>
                <a:spcPts val="600"/>
              </a:spcAft>
              <a:buFont typeface="Wingdings" pitchFamily="2" charset="2"/>
              <a:buChar char="Ø"/>
              <a:defRPr/>
            </a:pPr>
            <a:endParaRPr lang="en-US" altLang="en-US" sz="1050" dirty="0"/>
          </a:p>
          <a:p>
            <a:pPr marL="365126" lvl="1" indent="0" eaLnBrk="1" hangingPunct="1">
              <a:spcAft>
                <a:spcPts val="600"/>
              </a:spcAft>
              <a:buFont typeface="Verdana" pitchFamily="34" charset="0"/>
              <a:buNone/>
              <a:defRPr/>
            </a:pPr>
            <a:endParaRPr lang="en-US" altLang="en-US" sz="1050" dirty="0"/>
          </a:p>
          <a:p>
            <a:pPr marL="822326" lvl="1" indent="-457200" eaLnBrk="1" hangingPunct="1">
              <a:spcAft>
                <a:spcPts val="0"/>
              </a:spcAft>
              <a:buFont typeface="Wingdings" pitchFamily="2" charset="2"/>
              <a:buChar char="Ø"/>
              <a:defRPr/>
            </a:pPr>
            <a:r>
              <a:rPr lang="en-US" altLang="en-US" sz="1050" dirty="0" smtClean="0"/>
              <a:t>If </a:t>
            </a:r>
            <a:r>
              <a:rPr lang="en-US" altLang="en-US" sz="1050" dirty="0"/>
              <a:t>in agreement TDSP will take appropriate action then select Complete which transitions the issue to Pending Complete with the </a:t>
            </a:r>
            <a:r>
              <a:rPr lang="en-US" altLang="en-US" sz="1050" dirty="0" smtClean="0"/>
              <a:t>CR.  The </a:t>
            </a:r>
            <a:r>
              <a:rPr lang="en-US" altLang="en-US" sz="1050" dirty="0"/>
              <a:t>CR selects Complete and the issue is closed</a:t>
            </a:r>
          </a:p>
          <a:p>
            <a:pPr marL="822326" lvl="1" indent="-457200" eaLnBrk="1" hangingPunct="1">
              <a:spcAft>
                <a:spcPts val="600"/>
              </a:spcAft>
              <a:buFont typeface="Wingdings" pitchFamily="2" charset="2"/>
              <a:buChar char="Ø"/>
              <a:defRPr/>
            </a:pPr>
            <a:r>
              <a:rPr lang="en-US" altLang="en-US" sz="1050" dirty="0" smtClean="0"/>
              <a:t>If </a:t>
            </a:r>
            <a:r>
              <a:rPr lang="en-US" altLang="en-US" sz="1050" dirty="0"/>
              <a:t>not in agreement TDSP may:</a:t>
            </a:r>
          </a:p>
          <a:p>
            <a:pPr marL="1060451" lvl="2" indent="-457200" eaLnBrk="1" hangingPunct="1">
              <a:spcAft>
                <a:spcPts val="0"/>
              </a:spcAft>
              <a:buFont typeface="Wingdings" pitchFamily="2" charset="2"/>
              <a:buChar char="Ø"/>
              <a:defRPr/>
            </a:pPr>
            <a:r>
              <a:rPr lang="en-US" altLang="en-US" sz="1050" dirty="0" smtClean="0"/>
              <a:t>Select </a:t>
            </a:r>
            <a:r>
              <a:rPr lang="en-US" altLang="en-US" sz="1050" dirty="0"/>
              <a:t>Unexecutable which will require a comment and return the issue back to CR’s queue as Unexecutable-Pending Complete.</a:t>
            </a:r>
          </a:p>
          <a:p>
            <a:pPr marL="822326" lvl="1" indent="-457200" eaLnBrk="1" hangingPunct="1">
              <a:spcAft>
                <a:spcPts val="0"/>
              </a:spcAft>
              <a:buFont typeface="Wingdings" pitchFamily="2" charset="2"/>
              <a:buChar char="Ø"/>
              <a:defRPr/>
            </a:pPr>
            <a:r>
              <a:rPr lang="en-US" altLang="en-US" sz="1050" dirty="0" smtClean="0"/>
              <a:t>CR </a:t>
            </a:r>
            <a:r>
              <a:rPr lang="en-US" altLang="en-US" sz="1050" dirty="0"/>
              <a:t>will select Accept and issue will be closed</a:t>
            </a:r>
          </a:p>
          <a:p>
            <a:pPr marL="822326" lvl="1" indent="-457200" eaLnBrk="1" hangingPunct="1">
              <a:spcAft>
                <a:spcPts val="600"/>
              </a:spcAft>
              <a:buFont typeface="Wingdings" pitchFamily="2" charset="2"/>
              <a:buChar char="Ø"/>
              <a:defRPr/>
            </a:pPr>
            <a:r>
              <a:rPr lang="en-US" altLang="en-US" sz="1050" dirty="0" smtClean="0"/>
              <a:t>Once </a:t>
            </a:r>
            <a:r>
              <a:rPr lang="en-US" altLang="en-US" sz="1050" dirty="0"/>
              <a:t>in the Pending Complete state, if the issue is not transitioned for 14 calendar days the issue will automatically go to Auto Complete. The issue will then be closed.</a:t>
            </a:r>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endParaRPr lang="en-US" altLang="en-US" sz="1200" b="1" dirty="0"/>
          </a:p>
          <a:p>
            <a:pPr marL="822326" lvl="1" indent="-457200" eaLnBrk="1" hangingPunct="1">
              <a:buFont typeface="Wingdings" pitchFamily="2" charset="2"/>
              <a:buChar char="Ø"/>
              <a:defRPr/>
            </a:pPr>
            <a:endParaRPr lang="en-US" altLang="en-US" sz="1200" b="1" dirty="0" smtClean="0"/>
          </a:p>
          <a:p>
            <a:pPr marL="822326" lvl="1" indent="-457200" eaLnBrk="1" hangingPunct="1">
              <a:buFont typeface="Wingdings" pitchFamily="2" charset="2"/>
              <a:buChar char="Ø"/>
              <a:defRPr/>
            </a:pPr>
            <a:r>
              <a:rPr lang="en-US" altLang="en-US" sz="1200" dirty="0" smtClean="0"/>
              <a:t>If </a:t>
            </a:r>
            <a:r>
              <a:rPr lang="en-US" altLang="en-US" sz="1200" dirty="0"/>
              <a:t>in agreement TDSP will take appropriate action then select Complete which transitions the issue to Pending Complete with the CR.</a:t>
            </a:r>
            <a:endParaRPr lang="en-US" altLang="en-US" sz="1200"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228600"/>
            <a:ext cx="8229600" cy="1143000"/>
          </a:xfrm>
        </p:spPr>
        <p:txBody>
          <a:bodyPr/>
          <a:lstStyle/>
          <a:p>
            <a:pPr eaLnBrk="1" fontAlgn="auto" hangingPunct="1">
              <a:spcAft>
                <a:spcPts val="0"/>
              </a:spcAft>
              <a:defRPr/>
            </a:pPr>
            <a:r>
              <a:rPr lang="en-US" sz="2800" dirty="0" smtClean="0"/>
              <a:t>Data Extract Variance (DEV) Non LSE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F1C345E1-CCC7-426E-BF3A-0B72882E265C}" type="slidenum">
              <a:rPr lang="en-US">
                <a:solidFill>
                  <a:prstClr val="white"/>
                </a:solidFill>
              </a:rPr>
              <a:pPr fontAlgn="base">
                <a:spcBef>
                  <a:spcPct val="0"/>
                </a:spcBef>
                <a:spcAft>
                  <a:spcPct val="0"/>
                </a:spcAft>
                <a:defRPr/>
              </a:pPr>
              <a:t>23</a:t>
            </a:fld>
            <a:endParaRPr lang="en-US" dirty="0">
              <a:solidFill>
                <a:prstClr val="white"/>
              </a:solidFill>
            </a:endParaRPr>
          </a:p>
        </p:txBody>
      </p:sp>
      <p:pic>
        <p:nvPicPr>
          <p:cNvPr id="65541" name="Picture 2"/>
          <p:cNvPicPr>
            <a:picLocks noChangeAspect="1" noChangeArrowheads="1"/>
          </p:cNvPicPr>
          <p:nvPr/>
        </p:nvPicPr>
        <p:blipFill>
          <a:blip r:embed="rId2">
            <a:extLst>
              <a:ext uri="{28A0092B-C50C-407E-A947-70E740481C1C}">
                <a14:useLocalDpi xmlns:a14="http://schemas.microsoft.com/office/drawing/2010/main" val="0"/>
              </a:ext>
            </a:extLst>
          </a:blip>
          <a:srcRect b="23927"/>
          <a:stretch>
            <a:fillRect/>
          </a:stretch>
        </p:blipFill>
        <p:spPr bwMode="auto">
          <a:xfrm>
            <a:off x="838200" y="2286000"/>
            <a:ext cx="5757863" cy="2011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flipV="1">
            <a:off x="1295400" y="2743200"/>
            <a:ext cx="2286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1524000" y="2743200"/>
            <a:ext cx="2286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2159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order to synchronize a Move-In StartTime from </a:t>
            </a:r>
            <a:r>
              <a:rPr lang="en-US" i="1" dirty="0" smtClean="0"/>
              <a:t>May 1, 2016</a:t>
            </a:r>
            <a:r>
              <a:rPr lang="en-US" dirty="0" smtClean="0"/>
              <a:t>  to </a:t>
            </a:r>
            <a:r>
              <a:rPr lang="en-US" i="1" dirty="0" smtClean="0"/>
              <a:t>May 3, 2016</a:t>
            </a:r>
            <a:r>
              <a:rPr lang="en-US" dirty="0" smtClean="0"/>
              <a:t>, a MarkeTrak DEV LSE should be submitted:</a:t>
            </a:r>
          </a:p>
          <a:p>
            <a:endParaRPr lang="en-US" sz="2800" dirty="0" smtClean="0"/>
          </a:p>
          <a:p>
            <a:pPr marL="906463" lvl="1" indent="-514350">
              <a:buFont typeface="+mj-lt"/>
              <a:buAutoNum type="alphaLcParenR"/>
            </a:pPr>
            <a:r>
              <a:rPr lang="en-US" sz="2800" dirty="0" smtClean="0"/>
              <a:t>True </a:t>
            </a:r>
          </a:p>
          <a:p>
            <a:pPr marL="906463" lvl="1" indent="-514350">
              <a:buFont typeface="+mj-lt"/>
              <a:buAutoNum type="alphaLcParenR"/>
            </a:pPr>
            <a:r>
              <a:rPr lang="en-US" sz="2800" dirty="0" smtClean="0"/>
              <a:t>False</a:t>
            </a:r>
          </a:p>
          <a:p>
            <a:pPr lvl="1"/>
            <a:endParaRPr lang="en-US" sz="2700" dirty="0"/>
          </a:p>
          <a:p>
            <a:pPr lvl="1"/>
            <a:r>
              <a:rPr lang="en-US" sz="2700" dirty="0" smtClean="0"/>
              <a:t>Answer: </a:t>
            </a:r>
            <a:r>
              <a:rPr lang="en-US" sz="2700" dirty="0" smtClean="0">
                <a:solidFill>
                  <a:srgbClr val="C00000"/>
                </a:solidFill>
              </a:rPr>
              <a:t>False</a:t>
            </a:r>
            <a:r>
              <a:rPr lang="en-US" sz="2700" dirty="0" smtClean="0"/>
              <a:t> - Invalid submission via the +/- (2 calendar day) window</a:t>
            </a:r>
            <a:endParaRPr lang="en-US" sz="2700" dirty="0"/>
          </a:p>
        </p:txBody>
      </p:sp>
      <p:sp>
        <p:nvSpPr>
          <p:cNvPr id="3" name="Title 2"/>
          <p:cNvSpPr>
            <a:spLocks noGrp="1"/>
          </p:cNvSpPr>
          <p:nvPr>
            <p:ph type="title"/>
          </p:nvPr>
        </p:nvSpPr>
        <p:spPr/>
        <p:txBody>
          <a:bodyPr>
            <a:normAutofit/>
          </a:bodyPr>
          <a:lstStyle/>
          <a:p>
            <a:r>
              <a:rPr lang="en-US" sz="3800" dirty="0"/>
              <a:t>Data Extract Variance (</a:t>
            </a:r>
            <a:r>
              <a:rPr lang="en-US" sz="3800" dirty="0" smtClean="0"/>
              <a:t>DEV) Quiz</a:t>
            </a:r>
            <a:endParaRPr lang="en-US" sz="3800" dirty="0"/>
          </a:p>
        </p:txBody>
      </p:sp>
      <p:sp>
        <p:nvSpPr>
          <p:cNvPr id="4" name="Slide Number Placeholder 3"/>
          <p:cNvSpPr>
            <a:spLocks noGrp="1"/>
          </p:cNvSpPr>
          <p:nvPr>
            <p:ph type="sldNum" sz="quarter" idx="12"/>
          </p:nvPr>
        </p:nvSpPr>
        <p:spPr/>
        <p:txBody>
          <a:bodyPr/>
          <a:lstStyle/>
          <a:p>
            <a:pPr>
              <a:defRPr/>
            </a:pPr>
            <a:fld id="{676FDBC1-D364-4528-948C-1AB4CB0E7119}" type="slidenum">
              <a:rPr lang="en-US" smtClean="0">
                <a:solidFill>
                  <a:prstClr val="white"/>
                </a:solidFill>
              </a:rPr>
              <a:pPr>
                <a:defRPr/>
              </a:pPr>
              <a:t>24</a:t>
            </a:fld>
            <a:endParaRPr lang="en-US" dirty="0">
              <a:solidFill>
                <a:prstClr val="white"/>
              </a:solidFill>
            </a:endParaRPr>
          </a:p>
        </p:txBody>
      </p:sp>
    </p:spTree>
    <p:extLst>
      <p:ext uri="{BB962C8B-B14F-4D97-AF65-F5344CB8AC3E}">
        <p14:creationId xmlns:p14="http://schemas.microsoft.com/office/powerpoint/2010/main" val="366466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 Non-LSE MarkeTrak issues are submitted to synchronize the following:</a:t>
            </a:r>
          </a:p>
          <a:p>
            <a:endParaRPr lang="en-US" sz="1200" dirty="0" smtClean="0"/>
          </a:p>
          <a:p>
            <a:pPr marL="906463" lvl="1" indent="-514350">
              <a:buFont typeface="+mj-lt"/>
              <a:buAutoNum type="alphaLcParenR"/>
            </a:pPr>
            <a:r>
              <a:rPr lang="en-US" sz="2700" dirty="0" smtClean="0"/>
              <a:t>ESI_ID Characteristics</a:t>
            </a:r>
          </a:p>
          <a:p>
            <a:pPr marL="906463" lvl="1" indent="-514350">
              <a:buFont typeface="+mj-lt"/>
              <a:buAutoNum type="alphaLcParenR"/>
            </a:pPr>
            <a:r>
              <a:rPr lang="en-US" sz="2700" dirty="0" smtClean="0"/>
              <a:t>Usage Data</a:t>
            </a:r>
          </a:p>
          <a:p>
            <a:pPr marL="906463" lvl="1" indent="-514350">
              <a:buFont typeface="+mj-lt"/>
              <a:buAutoNum type="alphaLcParenR"/>
            </a:pPr>
            <a:r>
              <a:rPr lang="en-US" sz="2700" dirty="0" smtClean="0"/>
              <a:t>ESI_ID Existence</a:t>
            </a:r>
          </a:p>
          <a:p>
            <a:pPr marL="906463" lvl="1" indent="-514350">
              <a:buFont typeface="+mj-lt"/>
              <a:buAutoNum type="alphaLcParenR"/>
            </a:pPr>
            <a:r>
              <a:rPr lang="en-US" sz="2700" dirty="0" smtClean="0"/>
              <a:t>A and C Only</a:t>
            </a:r>
          </a:p>
          <a:p>
            <a:pPr marL="906463" lvl="1" indent="-514350">
              <a:buFont typeface="+mj-lt"/>
              <a:buAutoNum type="alphaLcParenR"/>
            </a:pPr>
            <a:r>
              <a:rPr lang="en-US" sz="2700" dirty="0" smtClean="0"/>
              <a:t>All of the Above</a:t>
            </a:r>
            <a:endParaRPr lang="en-US" sz="2700" dirty="0"/>
          </a:p>
          <a:p>
            <a:pPr lvl="1"/>
            <a:endParaRPr lang="en-US" sz="2700" dirty="0" smtClean="0"/>
          </a:p>
          <a:p>
            <a:pPr lvl="1"/>
            <a:r>
              <a:rPr lang="en-US" sz="2700" dirty="0" smtClean="0"/>
              <a:t>Answer: </a:t>
            </a:r>
            <a:r>
              <a:rPr lang="en-US" sz="2700" dirty="0" smtClean="0">
                <a:solidFill>
                  <a:srgbClr val="00B050"/>
                </a:solidFill>
              </a:rPr>
              <a:t>E</a:t>
            </a:r>
            <a:r>
              <a:rPr lang="en-US" sz="2700" dirty="0" smtClean="0"/>
              <a:t> – All of the Above</a:t>
            </a:r>
            <a:endParaRPr lang="en-US" sz="2700" dirty="0"/>
          </a:p>
        </p:txBody>
      </p:sp>
      <p:sp>
        <p:nvSpPr>
          <p:cNvPr id="3" name="Title 2"/>
          <p:cNvSpPr>
            <a:spLocks noGrp="1"/>
          </p:cNvSpPr>
          <p:nvPr>
            <p:ph type="title"/>
          </p:nvPr>
        </p:nvSpPr>
        <p:spPr/>
        <p:txBody>
          <a:bodyPr>
            <a:normAutofit/>
          </a:bodyPr>
          <a:lstStyle/>
          <a:p>
            <a:r>
              <a:rPr lang="en-US" sz="3800" dirty="0"/>
              <a:t>Data Extract Variance (</a:t>
            </a:r>
            <a:r>
              <a:rPr lang="en-US" sz="3800" dirty="0" smtClean="0"/>
              <a:t>DEV) Quiz</a:t>
            </a:r>
            <a:endParaRPr lang="en-US" sz="3800" dirty="0"/>
          </a:p>
        </p:txBody>
      </p:sp>
      <p:sp>
        <p:nvSpPr>
          <p:cNvPr id="4" name="Slide Number Placeholder 3"/>
          <p:cNvSpPr>
            <a:spLocks noGrp="1"/>
          </p:cNvSpPr>
          <p:nvPr>
            <p:ph type="sldNum" sz="quarter" idx="12"/>
          </p:nvPr>
        </p:nvSpPr>
        <p:spPr/>
        <p:txBody>
          <a:bodyPr/>
          <a:lstStyle/>
          <a:p>
            <a:pPr>
              <a:defRPr/>
            </a:pPr>
            <a:fld id="{676FDBC1-D364-4528-948C-1AB4CB0E7119}" type="slidenum">
              <a:rPr lang="en-US" smtClean="0">
                <a:solidFill>
                  <a:prstClr val="white"/>
                </a:solidFill>
              </a:rPr>
              <a:pPr>
                <a:defRPr/>
              </a:pPr>
              <a:t>25</a:t>
            </a:fld>
            <a:endParaRPr lang="en-US" dirty="0">
              <a:solidFill>
                <a:prstClr val="white"/>
              </a:solidFill>
            </a:endParaRPr>
          </a:p>
        </p:txBody>
      </p:sp>
    </p:spTree>
    <p:extLst>
      <p:ext uri="{BB962C8B-B14F-4D97-AF65-F5344CB8AC3E}">
        <p14:creationId xmlns:p14="http://schemas.microsoft.com/office/powerpoint/2010/main" val="56333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a:xfrm>
            <a:off x="457200" y="1481138"/>
            <a:ext cx="8229600" cy="4767262"/>
          </a:xfrm>
        </p:spPr>
        <p:txBody>
          <a:bodyPr/>
          <a:lstStyle/>
          <a:p>
            <a:pPr marL="566738" indent="-457200" eaLnBrk="1" hangingPunct="1">
              <a:buFont typeface="Wingdings" pitchFamily="2" charset="2"/>
              <a:buChar char="Ø"/>
              <a:defRPr/>
            </a:pPr>
            <a:r>
              <a:rPr lang="en-US" altLang="en-US" sz="1600" dirty="0"/>
              <a:t>There are many possible scenarios that may result in differences between ERCOT data and MP data. There are two Types of Data Extract Variances</a:t>
            </a:r>
            <a:r>
              <a:rPr lang="en-US" altLang="en-US" sz="1600" dirty="0" smtClean="0"/>
              <a:t>:</a:t>
            </a:r>
          </a:p>
          <a:p>
            <a:pPr marL="109538" indent="0" eaLnBrk="1" hangingPunct="1">
              <a:buFont typeface="Wingdings 3" pitchFamily="18" charset="2"/>
              <a:buNone/>
              <a:defRPr/>
            </a:pPr>
            <a:endParaRPr lang="en-US" altLang="en-US" sz="1600" dirty="0" smtClean="0"/>
          </a:p>
          <a:p>
            <a:pPr marL="822326" lvl="1" indent="-457200" eaLnBrk="1" hangingPunct="1">
              <a:spcAft>
                <a:spcPts val="600"/>
              </a:spcAft>
              <a:buFont typeface="Wingdings" pitchFamily="2" charset="2"/>
              <a:buChar char="Ø"/>
              <a:defRPr/>
            </a:pPr>
            <a:r>
              <a:rPr lang="en-US" altLang="en-US" sz="1400" dirty="0"/>
              <a:t>Invalid submission - Differences that have been found invalid and do not require resolution. A Data Extract Variance cannot be filed for ‘Invalid submission</a:t>
            </a:r>
            <a:r>
              <a:rPr lang="en-US" altLang="en-US" sz="1400" dirty="0" smtClean="0"/>
              <a:t>’.</a:t>
            </a:r>
          </a:p>
          <a:p>
            <a:pPr marL="822326" lvl="1" indent="-457200" eaLnBrk="1" hangingPunct="1">
              <a:spcAft>
                <a:spcPts val="600"/>
              </a:spcAft>
              <a:buFont typeface="Wingdings" pitchFamily="2" charset="2"/>
              <a:buChar char="Ø"/>
              <a:defRPr/>
            </a:pPr>
            <a:r>
              <a:rPr lang="en-US" altLang="en-US" sz="1400" dirty="0" smtClean="0"/>
              <a:t>Valid </a:t>
            </a:r>
            <a:r>
              <a:rPr lang="en-US" altLang="en-US" sz="1400" dirty="0"/>
              <a:t>submission –Differences that are ‘Valid’ and do require analysis. A Data Extract Variance should be filed for ‘Valid submission</a:t>
            </a:r>
            <a:r>
              <a:rPr lang="en-US" altLang="en-US" sz="1400" dirty="0" smtClean="0"/>
              <a:t>’.</a:t>
            </a:r>
          </a:p>
          <a:p>
            <a:pPr marL="566738" indent="-457200" eaLnBrk="1" hangingPunct="1">
              <a:spcAft>
                <a:spcPts val="600"/>
              </a:spcAft>
              <a:buFont typeface="Wingdings" pitchFamily="2" charset="2"/>
              <a:buChar char="Ø"/>
              <a:defRPr/>
            </a:pPr>
            <a:r>
              <a:rPr lang="en-US" altLang="en-US" sz="1600" dirty="0"/>
              <a:t>DEV issues should be filed for data discrepancies identified by comparing Extract data to the MP source system data</a:t>
            </a:r>
            <a:r>
              <a:rPr lang="en-US" altLang="en-US" sz="1600" dirty="0" smtClean="0"/>
              <a:t>.</a:t>
            </a:r>
          </a:p>
          <a:p>
            <a:pPr marL="822326" lvl="1" indent="-457200" eaLnBrk="1" hangingPunct="1">
              <a:spcAft>
                <a:spcPts val="600"/>
              </a:spcAft>
              <a:buFont typeface="Wingdings" pitchFamily="2" charset="2"/>
              <a:buChar char="Ø"/>
              <a:defRPr/>
            </a:pPr>
            <a:r>
              <a:rPr lang="en-US" altLang="en-US" sz="1400" dirty="0" smtClean="0"/>
              <a:t>DEV </a:t>
            </a:r>
            <a:r>
              <a:rPr lang="en-US" altLang="en-US" sz="1400" dirty="0"/>
              <a:t>issues require that transactions have been tried to correct the data discrepancy (i.e. back dated MVI, 814_20 Update for ESIID Characteristics, etc.), if </a:t>
            </a:r>
            <a:r>
              <a:rPr lang="en-US" altLang="en-US" sz="1400" dirty="0" smtClean="0"/>
              <a:t>applicable.</a:t>
            </a:r>
            <a:endParaRPr lang="en-US" altLang="en-US" sz="1400" dirty="0"/>
          </a:p>
          <a:p>
            <a:pPr marL="822326" lvl="1" indent="-457200" eaLnBrk="1" hangingPunct="1">
              <a:spcAft>
                <a:spcPts val="600"/>
              </a:spcAft>
              <a:buFont typeface="Wingdings" pitchFamily="2" charset="2"/>
              <a:buChar char="Ø"/>
              <a:defRPr/>
            </a:pPr>
            <a:r>
              <a:rPr lang="en-US" altLang="en-US" sz="1400" dirty="0" smtClean="0"/>
              <a:t>DEV </a:t>
            </a:r>
            <a:r>
              <a:rPr lang="en-US" altLang="en-US" sz="1400" dirty="0"/>
              <a:t>issues require the most recent SCR 727 Extract Addtime record to complete and update SCR 727 data extract.</a:t>
            </a:r>
          </a:p>
          <a:p>
            <a:pPr marL="822326" lvl="1" indent="-457200" eaLnBrk="1" hangingPunct="1">
              <a:spcAft>
                <a:spcPts val="600"/>
              </a:spcAft>
              <a:buFont typeface="Wingdings" pitchFamily="2" charset="2"/>
              <a:buChar char="Ø"/>
              <a:defRPr/>
            </a:pPr>
            <a:endParaRPr lang="en-US" altLang="en-US" sz="1400" b="1" dirty="0" smtClean="0"/>
          </a:p>
          <a:p>
            <a:pPr marL="1060451"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61FCF1E8-04A7-41AA-AE7F-F19C2DC4A09A}" type="slidenum">
              <a:rPr lang="en-US">
                <a:solidFill>
                  <a:prstClr val="white"/>
                </a:solidFill>
              </a:rPr>
              <a:pPr fontAlgn="base">
                <a:spcBef>
                  <a:spcPct val="0"/>
                </a:spcBef>
                <a:spcAft>
                  <a:spcPct val="0"/>
                </a:spcAft>
                <a:defRPr/>
              </a:pPr>
              <a:t>3</a:t>
            </a:fld>
            <a:endParaRPr lang="en-US" dirty="0">
              <a:solidFill>
                <a:prstClr val="white"/>
              </a:solidFill>
            </a:endParaRPr>
          </a:p>
        </p:txBody>
      </p:sp>
    </p:spTree>
    <p:extLst>
      <p:ext uri="{BB962C8B-B14F-4D97-AF65-F5344CB8AC3E}">
        <p14:creationId xmlns:p14="http://schemas.microsoft.com/office/powerpoint/2010/main" val="4176059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defRPr/>
            </a:pPr>
            <a:r>
              <a:rPr lang="en-US" altLang="en-US" sz="1600" b="1" dirty="0" smtClean="0"/>
              <a:t>Invalid submission of Data Extract Variance Types:</a:t>
            </a:r>
          </a:p>
          <a:p>
            <a:pPr marL="109538" indent="0" eaLnBrk="1" hangingPunct="1">
              <a:buFont typeface="Wingdings 3" pitchFamily="18" charset="2"/>
              <a:buNone/>
              <a:defRPr/>
            </a:pPr>
            <a:endParaRPr lang="en-US" altLang="en-US" sz="1600" b="1" dirty="0" smtClean="0"/>
          </a:p>
          <a:p>
            <a:pPr marL="822326" lvl="1" indent="-457200" eaLnBrk="1" hangingPunct="1">
              <a:spcAft>
                <a:spcPts val="600"/>
              </a:spcAft>
              <a:buFont typeface="Wingdings" pitchFamily="2" charset="2"/>
              <a:buChar char="Ø"/>
              <a:defRPr/>
            </a:pPr>
            <a:endParaRPr lang="en-US" altLang="en-US" sz="1400" b="1" dirty="0" smtClean="0"/>
          </a:p>
          <a:p>
            <a:pPr marL="1060451"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33F01485-2AF7-476C-8E81-430B8C21BFD1}" type="slidenum">
              <a:rPr lang="en-US">
                <a:solidFill>
                  <a:prstClr val="white"/>
                </a:solidFill>
              </a:rPr>
              <a:pPr fontAlgn="base">
                <a:spcBef>
                  <a:spcPct val="0"/>
                </a:spcBef>
                <a:spcAft>
                  <a:spcPct val="0"/>
                </a:spcAft>
                <a:defRPr/>
              </a:pPr>
              <a:t>4</a:t>
            </a:fld>
            <a:endParaRPr lang="en-US" dirty="0">
              <a:solidFill>
                <a:prstClr val="white"/>
              </a:solidFill>
            </a:endParaRPr>
          </a:p>
        </p:txBody>
      </p:sp>
      <p:pic>
        <p:nvPicPr>
          <p:cNvPr id="4608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563688"/>
            <a:ext cx="5715000" cy="491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1733550" y="1563688"/>
            <a:ext cx="0" cy="4760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391400" y="1563688"/>
            <a:ext cx="0" cy="4760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37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Valid submission of Data Extract Variance Types:</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F1485B0A-1F03-44F3-A68C-EE4F9C666DAE}" type="slidenum">
              <a:rPr lang="en-US">
                <a:solidFill>
                  <a:prstClr val="white"/>
                </a:solidFill>
              </a:rPr>
              <a:pPr fontAlgn="base">
                <a:spcBef>
                  <a:spcPct val="0"/>
                </a:spcBef>
                <a:spcAft>
                  <a:spcPct val="0"/>
                </a:spcAft>
                <a:defRPr/>
              </a:pPr>
              <a:t>5</a:t>
            </a:fld>
            <a:endParaRPr lang="en-US" dirty="0">
              <a:solidFill>
                <a:prstClr val="white"/>
              </a:solidFill>
            </a:endParaRPr>
          </a:p>
        </p:txBody>
      </p:sp>
      <p:cxnSp>
        <p:nvCxnSpPr>
          <p:cNvPr id="4" name="Straight Connector 3"/>
          <p:cNvCxnSpPr/>
          <p:nvPr/>
        </p:nvCxnSpPr>
        <p:spPr>
          <a:xfrm>
            <a:off x="1419225" y="1828800"/>
            <a:ext cx="0" cy="155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793038" y="1828800"/>
            <a:ext cx="0" cy="155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71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0963" y="1828800"/>
            <a:ext cx="6442075"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0356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Analysis Performed by Variance Type:</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AB276878-0526-44C6-8F65-B492F1ED40EE}" type="slidenum">
              <a:rPr lang="en-US">
                <a:solidFill>
                  <a:prstClr val="white"/>
                </a:solidFill>
              </a:rPr>
              <a:pPr fontAlgn="base">
                <a:spcBef>
                  <a:spcPct val="0"/>
                </a:spcBef>
                <a:spcAft>
                  <a:spcPct val="0"/>
                </a:spcAft>
                <a:defRPr/>
              </a:pPr>
              <a:t>6</a:t>
            </a:fld>
            <a:endParaRPr lang="en-US" dirty="0">
              <a:solidFill>
                <a:prstClr val="white"/>
              </a:solidFill>
            </a:endParaRPr>
          </a:p>
        </p:txBody>
      </p:sp>
      <p:graphicFrame>
        <p:nvGraphicFramePr>
          <p:cNvPr id="4" name="Table 3"/>
          <p:cNvGraphicFramePr>
            <a:graphicFrameLocks noGrp="1"/>
          </p:cNvGraphicFramePr>
          <p:nvPr/>
        </p:nvGraphicFramePr>
        <p:xfrm>
          <a:off x="304800" y="1676400"/>
          <a:ext cx="8458200" cy="4668837"/>
        </p:xfrm>
        <a:graphic>
          <a:graphicData uri="http://schemas.openxmlformats.org/drawingml/2006/table">
            <a:tbl>
              <a:tblPr firstRow="1" bandRow="1">
                <a:tableStyleId>{5C22544A-7EE6-4342-B048-85BDC9FD1C3A}</a:tableStyleId>
              </a:tblPr>
              <a:tblGrid>
                <a:gridCol w="3048000"/>
                <a:gridCol w="5410200"/>
              </a:tblGrid>
              <a:tr h="370865">
                <a:tc>
                  <a:txBody>
                    <a:bodyPr/>
                    <a:lstStyle/>
                    <a:p>
                      <a:pPr algn="ctr"/>
                      <a:r>
                        <a:rPr lang="en-US" sz="1800" dirty="0" smtClean="0"/>
                        <a:t>Variance Description</a:t>
                      </a:r>
                      <a:endParaRPr lang="en-US" sz="1800" dirty="0"/>
                    </a:p>
                  </a:txBody>
                  <a:tcPr marT="45723" marB="45723"/>
                </a:tc>
                <a:tc>
                  <a:txBody>
                    <a:bodyPr/>
                    <a:lstStyle/>
                    <a:p>
                      <a:pPr algn="ctr"/>
                      <a:r>
                        <a:rPr lang="en-US" sz="1800" dirty="0" smtClean="0"/>
                        <a:t>Analysis Details</a:t>
                      </a:r>
                      <a:endParaRPr lang="en-US" sz="1800" dirty="0"/>
                    </a:p>
                  </a:txBody>
                  <a:tcPr marT="45723" marB="45723"/>
                </a:tc>
              </a:tr>
              <a:tr h="1737478">
                <a:tc>
                  <a:txBody>
                    <a:bodyPr/>
                    <a:lstStyle/>
                    <a:p>
                      <a:r>
                        <a:rPr kumimoji="0" lang="en-US" sz="1200" kern="1200" dirty="0" smtClean="0">
                          <a:solidFill>
                            <a:schemeClr val="dk1"/>
                          </a:solidFill>
                          <a:effectLst/>
                          <a:latin typeface="+mn-lt"/>
                          <a:ea typeface="+mn-ea"/>
                          <a:cs typeface="+mn-cs"/>
                        </a:rPr>
                        <a:t>LSE relationship record present in MP system but not in ERCOT system-Active and De-Engz.</a:t>
                      </a:r>
                      <a:endParaRPr lang="en-US" sz="1200" dirty="0"/>
                    </a:p>
                  </a:txBody>
                  <a:tcPr marT="45723" marB="45723"/>
                </a:tc>
                <a:tc>
                  <a:txBody>
                    <a:bodyPr/>
                    <a:lstStyle/>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Pending Service Order for the MP and time frame referenced on the MarkeTrak issue.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Service Order with a sub-status of Cancelled By Customer Objection for the MP and time frame referenced on the MarkeTrak issue.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StartTime is not before the ESIID StartTime in ERCOT’s Registration System.</a:t>
                      </a:r>
                    </a:p>
                    <a:p>
                      <a:pPr marL="17145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Service History Row to be added does not currently exist within a compressed period. </a:t>
                      </a:r>
                      <a:endParaRPr lang="en-US" sz="1200" dirty="0"/>
                    </a:p>
                  </a:txBody>
                  <a:tcPr marT="45723" marB="45723"/>
                </a:tc>
              </a:tr>
              <a:tr h="457231">
                <a:tc>
                  <a:txBody>
                    <a:bodyPr/>
                    <a:lstStyle/>
                    <a:p>
                      <a:r>
                        <a:rPr kumimoji="0" lang="en-US" sz="1200" kern="1200" dirty="0" smtClean="0">
                          <a:solidFill>
                            <a:schemeClr val="dk1"/>
                          </a:solidFill>
                          <a:effectLst/>
                          <a:latin typeface="+mn-lt"/>
                          <a:ea typeface="+mn-ea"/>
                          <a:cs typeface="+mn-cs"/>
                        </a:rPr>
                        <a:t>LSE relationship record present in ERCOT system but not in MP system</a:t>
                      </a:r>
                      <a:endParaRPr lang="en-US" sz="1200" dirty="0"/>
                    </a:p>
                  </a:txBody>
                  <a:tcPr marT="45723" marB="45723"/>
                </a:tc>
                <a:tc>
                  <a:txBody>
                    <a:bodyPr/>
                    <a:lstStyle/>
                    <a:p>
                      <a:pPr marL="17145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Service History Row to be removed exists in ERCOT’s Registration System.</a:t>
                      </a:r>
                      <a:endParaRPr lang="en-US" sz="1200" dirty="0"/>
                    </a:p>
                  </a:txBody>
                  <a:tcPr marT="45723" marB="45723"/>
                </a:tc>
              </a:tr>
              <a:tr h="2103263">
                <a:tc>
                  <a:txBody>
                    <a:bodyPr/>
                    <a:lstStyle/>
                    <a:p>
                      <a:r>
                        <a:rPr kumimoji="0" lang="en-US" sz="1200" kern="1200" dirty="0" smtClean="0">
                          <a:solidFill>
                            <a:schemeClr val="dk1"/>
                          </a:solidFill>
                          <a:effectLst/>
                          <a:latin typeface="+mn-lt"/>
                          <a:ea typeface="+mn-ea"/>
                          <a:cs typeface="+mn-cs"/>
                        </a:rPr>
                        <a:t>LSE relationship records present in both systems: Start Date Change</a:t>
                      </a:r>
                      <a:endParaRPr lang="en-US" sz="1200" dirty="0"/>
                    </a:p>
                  </a:txBody>
                  <a:tcPr marT="45723" marB="45723"/>
                </a:tc>
                <a:tc>
                  <a:txBody>
                    <a:bodyPr/>
                    <a:lstStyle/>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StartTime is not before the ESIID StartTime in ERCOT’s Registration System.</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StartTime and StopTime exist as submitted in ERCOT’s Registration System.</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StartTime is not within a +/- two day variance of the StartTime.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Pending Service Order for the MP and time frame referenced on the MarkeTrak issue.</a:t>
                      </a:r>
                    </a:p>
                    <a:p>
                      <a:pPr marL="17145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Service Order with a sub-status of Cancelled By Customer Objection for the MP and time frame referenced on the MarkeTrak issue.</a:t>
                      </a:r>
                      <a:endParaRPr lang="en-US" sz="1200" dirty="0"/>
                    </a:p>
                  </a:txBody>
                  <a:tcPr marT="45723" marB="45723"/>
                </a:tc>
              </a:tr>
            </a:tbl>
          </a:graphicData>
        </a:graphic>
      </p:graphicFrame>
    </p:spTree>
    <p:extLst>
      <p:ext uri="{BB962C8B-B14F-4D97-AF65-F5344CB8AC3E}">
        <p14:creationId xmlns:p14="http://schemas.microsoft.com/office/powerpoint/2010/main" val="3183257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pPr>
            <a:r>
              <a:rPr lang="en-US" altLang="en-US" sz="1600" b="1" dirty="0" smtClean="0"/>
              <a:t>Analysis Performed by Variance Type:</a:t>
            </a:r>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566738" indent="-457200" eaLnBrk="1" hangingPunct="1">
              <a:buFont typeface="Wingdings" pitchFamily="2" charset="2"/>
              <a:buChar char="Ø"/>
            </a:pPr>
            <a:endParaRPr lang="en-US" altLang="en-US" sz="1600" b="1" dirty="0" smtClean="0"/>
          </a:p>
          <a:p>
            <a:pPr marL="365125" lvl="1" indent="0" eaLnBrk="1" hangingPunct="1">
              <a:spcAft>
                <a:spcPts val="600"/>
              </a:spcAft>
              <a:buFont typeface="Verdana" pitchFamily="34" charset="0"/>
              <a:buNone/>
            </a:pPr>
            <a:endParaRPr lang="en-US" altLang="en-US" sz="1400" b="1" dirty="0" smtClean="0"/>
          </a:p>
          <a:p>
            <a:pPr marL="1060450" lvl="2" indent="-457200" eaLnBrk="1" hangingPunct="1">
              <a:buFont typeface="Wingdings" pitchFamily="2" charset="2"/>
              <a:buChar char="Ø"/>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4B01C8F3-A1E9-4171-9699-71160D5C8AA5}" type="slidenum">
              <a:rPr lang="en-US">
                <a:solidFill>
                  <a:prstClr val="white"/>
                </a:solidFill>
              </a:rPr>
              <a:pPr fontAlgn="base">
                <a:spcBef>
                  <a:spcPct val="0"/>
                </a:spcBef>
                <a:spcAft>
                  <a:spcPct val="0"/>
                </a:spcAft>
                <a:defRPr/>
              </a:pPr>
              <a:t>7</a:t>
            </a:fld>
            <a:endParaRPr lang="en-US" dirty="0">
              <a:solidFill>
                <a:prstClr val="white"/>
              </a:solidFill>
            </a:endParaRPr>
          </a:p>
        </p:txBody>
      </p:sp>
      <p:graphicFrame>
        <p:nvGraphicFramePr>
          <p:cNvPr id="4" name="Table 3"/>
          <p:cNvGraphicFramePr>
            <a:graphicFrameLocks noGrp="1"/>
          </p:cNvGraphicFramePr>
          <p:nvPr/>
        </p:nvGraphicFramePr>
        <p:xfrm>
          <a:off x="304800" y="1676400"/>
          <a:ext cx="8458200" cy="4576954"/>
        </p:xfrm>
        <a:graphic>
          <a:graphicData uri="http://schemas.openxmlformats.org/drawingml/2006/table">
            <a:tbl>
              <a:tblPr firstRow="1" bandRow="1">
                <a:tableStyleId>{5C22544A-7EE6-4342-B048-85BDC9FD1C3A}</a:tableStyleId>
              </a:tblPr>
              <a:tblGrid>
                <a:gridCol w="3048000"/>
                <a:gridCol w="5410200"/>
              </a:tblGrid>
              <a:tr h="370754">
                <a:tc>
                  <a:txBody>
                    <a:bodyPr/>
                    <a:lstStyle/>
                    <a:p>
                      <a:pPr algn="ctr"/>
                      <a:r>
                        <a:rPr lang="en-US" sz="1800" dirty="0" smtClean="0"/>
                        <a:t>Variance Description</a:t>
                      </a:r>
                      <a:endParaRPr lang="en-US" sz="1800" dirty="0"/>
                    </a:p>
                  </a:txBody>
                  <a:tcPr marT="45710" marB="45710"/>
                </a:tc>
                <a:tc>
                  <a:txBody>
                    <a:bodyPr/>
                    <a:lstStyle/>
                    <a:p>
                      <a:pPr algn="ctr"/>
                      <a:r>
                        <a:rPr lang="en-US" sz="1800" dirty="0" smtClean="0"/>
                        <a:t>Analysis Details</a:t>
                      </a:r>
                      <a:endParaRPr lang="en-US" sz="1800" dirty="0"/>
                    </a:p>
                  </a:txBody>
                  <a:tcPr marT="45710" marB="45710"/>
                </a:tc>
              </a:tr>
              <a:tr h="1737262">
                <a:tc>
                  <a:txBody>
                    <a:bodyPr/>
                    <a:lstStyle/>
                    <a:p>
                      <a:r>
                        <a:rPr kumimoji="0" lang="en-US" sz="1200" kern="1200" dirty="0" smtClean="0">
                          <a:solidFill>
                            <a:schemeClr val="dk1"/>
                          </a:solidFill>
                          <a:effectLst/>
                          <a:latin typeface="+mn-lt"/>
                          <a:ea typeface="+mn-ea"/>
                          <a:cs typeface="+mn-cs"/>
                        </a:rPr>
                        <a:t>LSE relationship records present in both systems: Stop Date Change</a:t>
                      </a:r>
                      <a:endParaRPr lang="en-US" sz="1200" dirty="0"/>
                    </a:p>
                  </a:txBody>
                  <a:tcPr marT="45710" marB="45710"/>
                </a:tc>
                <a:tc>
                  <a:txBody>
                    <a:bodyPr/>
                    <a:lstStyle/>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StartTime and StopTime exist as submitted in ERCOT's Registration System.</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StopTime is not within a +/- two day variance of the StopTime.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Pending Service Order for the MP and time frame referenced on the MarkeTrak issue.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Service Order with a sub-status of Cancelled By Customer Objection for the MP and time frame referenced on the MarkeTrak issue.</a:t>
                      </a:r>
                      <a:endParaRPr kumimoji="0" lang="en-US" sz="1200" kern="1200" dirty="0">
                        <a:solidFill>
                          <a:schemeClr val="dk1"/>
                        </a:solidFill>
                        <a:effectLst/>
                        <a:latin typeface="+mn-lt"/>
                        <a:ea typeface="+mn-ea"/>
                        <a:cs typeface="+mn-cs"/>
                      </a:endParaRPr>
                    </a:p>
                  </a:txBody>
                  <a:tcPr marT="45710" marB="45710"/>
                </a:tc>
              </a:tr>
              <a:tr h="2468747">
                <a:tc>
                  <a:txBody>
                    <a:bodyPr/>
                    <a:lstStyle/>
                    <a:p>
                      <a:r>
                        <a:rPr kumimoji="0" lang="en-US" sz="1200" kern="1200" dirty="0" smtClean="0">
                          <a:solidFill>
                            <a:schemeClr val="dk1"/>
                          </a:solidFill>
                          <a:effectLst/>
                          <a:latin typeface="+mn-lt"/>
                          <a:ea typeface="+mn-ea"/>
                          <a:cs typeface="+mn-cs"/>
                        </a:rPr>
                        <a:t>LSE relationship records present in both systems: Start and Stop Date Change</a:t>
                      </a:r>
                      <a:endParaRPr lang="en-US" sz="1200" dirty="0"/>
                    </a:p>
                  </a:txBody>
                  <a:tcPr marT="45710" marB="45710"/>
                </a:tc>
                <a:tc>
                  <a:txBody>
                    <a:bodyPr/>
                    <a:lstStyle/>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StartTime is not before the ESIID StartTime in ERCOT’s Registration System.</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StartTime and StopTime exist as submitted in ERCOT's Registration System.</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StartTime is not within a +/- two day variance of StartTime.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 Requested New StopTime is not within a +/- two day variance of the StopTime.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Pending Service Order for the MP and time frame referenced on the MarkeTrak issue.</a:t>
                      </a:r>
                    </a:p>
                    <a:p>
                      <a:pPr marL="171450" lvl="0" indent="-171450">
                        <a:buFont typeface="Arial" panose="020B0604020202020204" pitchFamily="34" charset="0"/>
                        <a:buChar char="•"/>
                      </a:pPr>
                      <a:r>
                        <a:rPr kumimoji="0" lang="en-US" sz="1200" kern="1200" dirty="0" smtClean="0">
                          <a:solidFill>
                            <a:schemeClr val="dk1"/>
                          </a:solidFill>
                          <a:effectLst/>
                          <a:latin typeface="+mn-lt"/>
                          <a:ea typeface="+mn-ea"/>
                          <a:cs typeface="+mn-cs"/>
                        </a:rPr>
                        <a:t>Validation that there is not a Service Order with a sub-status of Cancelled By Customer Objection for the MP and time frame referenced on the MarkeTrak issue.</a:t>
                      </a:r>
                      <a:endParaRPr kumimoji="0" lang="en-US" sz="1200" kern="1200" dirty="0">
                        <a:solidFill>
                          <a:schemeClr val="dk1"/>
                        </a:solidFill>
                        <a:effectLst/>
                        <a:latin typeface="+mn-lt"/>
                        <a:ea typeface="+mn-ea"/>
                        <a:cs typeface="+mn-cs"/>
                      </a:endParaRPr>
                    </a:p>
                  </a:txBody>
                  <a:tcPr marT="45710" marB="45710"/>
                </a:tc>
              </a:tr>
            </a:tbl>
          </a:graphicData>
        </a:graphic>
      </p:graphicFrame>
    </p:spTree>
    <p:extLst>
      <p:ext uri="{BB962C8B-B14F-4D97-AF65-F5344CB8AC3E}">
        <p14:creationId xmlns:p14="http://schemas.microsoft.com/office/powerpoint/2010/main" val="156665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defRPr/>
            </a:pPr>
            <a:r>
              <a:rPr lang="en-US" altLang="en-US" sz="1400" dirty="0" smtClean="0"/>
              <a:t>DEV LSE Timing</a:t>
            </a:r>
          </a:p>
          <a:p>
            <a:pPr marL="822326" lvl="1" indent="-457200" eaLnBrk="1" hangingPunct="1">
              <a:buFont typeface="Wingdings" pitchFamily="2" charset="2"/>
              <a:buChar char="Ø"/>
              <a:defRPr/>
            </a:pPr>
            <a:r>
              <a:rPr lang="en-US" altLang="en-US" sz="1400" dirty="0"/>
              <a:t>Per the 10-16-2003 RMS directive, a 75 calendar day deadline for completion of each issue will be implemented. Each MP (including ERCOT) will complete the DEV process in accordance with the timelines and other requirements of the DEV manual.  Variance must be submitted at least 75 calendar days prior to the scheduled True-Up settlement/resettlement to allow the full 75 calendar day resolution period for the various parties Variances submitted in less than 75 calendar days from the scheduled resettlement of the True-Up settlement/resettlement may not be fully resolved prior to the True-Up settlement/resettlement. The following details the expected turn-around deadlines for variances to ensure the 75 calendar day timeline is met:   </a:t>
            </a:r>
          </a:p>
          <a:p>
            <a:pPr marL="566738" indent="-457200" eaLnBrk="1" hangingPunct="1">
              <a:buFont typeface="Wingdings" pitchFamily="2" charset="2"/>
              <a:buChar char="Ø"/>
              <a:defRPr/>
            </a:pPr>
            <a:endParaRPr lang="en-US" altLang="en-US" sz="1400" dirty="0"/>
          </a:p>
          <a:p>
            <a:pPr marL="1060451" lvl="2" indent="-457200" eaLnBrk="1" hangingPunct="1">
              <a:buFont typeface="Wingdings" pitchFamily="2" charset="2"/>
              <a:buChar char="Ø"/>
              <a:defRPr/>
            </a:pPr>
            <a:r>
              <a:rPr lang="en-US" altLang="en-US" sz="1400" dirty="0" smtClean="0"/>
              <a:t>14 </a:t>
            </a:r>
            <a:r>
              <a:rPr lang="en-US" altLang="en-US" sz="1400" dirty="0"/>
              <a:t>calendar days for initial validation and analysis by ERCOT</a:t>
            </a:r>
          </a:p>
          <a:p>
            <a:pPr marL="1060451" lvl="2" indent="-457200" eaLnBrk="1" hangingPunct="1">
              <a:buFont typeface="Wingdings" pitchFamily="2" charset="2"/>
              <a:buChar char="Ø"/>
              <a:defRPr/>
            </a:pPr>
            <a:r>
              <a:rPr lang="en-US" altLang="en-US" sz="1400" dirty="0"/>
              <a:t>21 calendar days for analysis and response by TDSP or CR</a:t>
            </a:r>
          </a:p>
          <a:p>
            <a:pPr marL="1060451" lvl="2" indent="-457200" eaLnBrk="1" hangingPunct="1">
              <a:buFont typeface="Wingdings" pitchFamily="2" charset="2"/>
              <a:buChar char="Ø"/>
              <a:defRPr/>
            </a:pPr>
            <a:r>
              <a:rPr lang="en-US" altLang="en-US" sz="1400" dirty="0"/>
              <a:t>40 calendar days for ERCOT &amp; CR to take corrective action </a:t>
            </a:r>
          </a:p>
          <a:p>
            <a:pPr marL="1060451" lvl="2" indent="-457200" eaLnBrk="1" hangingPunct="1">
              <a:buFont typeface="Wingdings" pitchFamily="2" charset="2"/>
              <a:buChar char="Ø"/>
              <a:defRPr/>
            </a:pPr>
            <a:r>
              <a:rPr lang="en-US" altLang="en-US" sz="1400" dirty="0"/>
              <a:t>Issues requiring additional analysis or follow-up data from other MPs will be updated in MarkeTrak to indicate such a need. MPs are required to respond with the necessary information within seven (7) business days.</a:t>
            </a:r>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D44785C7-DCF6-4723-8E4D-7FB295FB13A2}" type="slidenum">
              <a:rPr lang="en-US">
                <a:solidFill>
                  <a:prstClr val="white"/>
                </a:solidFill>
              </a:rPr>
              <a:pPr fontAlgn="base">
                <a:spcBef>
                  <a:spcPct val="0"/>
                </a:spcBef>
                <a:spcAft>
                  <a:spcPct val="0"/>
                </a:spcAft>
                <a:defRPr/>
              </a:pPr>
              <a:t>8</a:t>
            </a:fld>
            <a:endParaRPr lang="en-US" dirty="0">
              <a:solidFill>
                <a:prstClr val="white"/>
              </a:solidFill>
            </a:endParaRPr>
          </a:p>
        </p:txBody>
      </p:sp>
    </p:spTree>
    <p:extLst>
      <p:ext uri="{BB962C8B-B14F-4D97-AF65-F5344CB8AC3E}">
        <p14:creationId xmlns:p14="http://schemas.microsoft.com/office/powerpoint/2010/main" val="2035419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1"/>
          <p:cNvSpPr>
            <a:spLocks noGrp="1"/>
          </p:cNvSpPr>
          <p:nvPr>
            <p:ph idx="1"/>
          </p:nvPr>
        </p:nvSpPr>
        <p:spPr>
          <a:xfrm>
            <a:off x="457200" y="1219200"/>
            <a:ext cx="8229600" cy="4767263"/>
          </a:xfrm>
        </p:spPr>
        <p:txBody>
          <a:bodyPr/>
          <a:lstStyle/>
          <a:p>
            <a:pPr marL="566738" indent="-457200" eaLnBrk="1" hangingPunct="1">
              <a:buFont typeface="Wingdings" pitchFamily="2" charset="2"/>
              <a:buChar char="Ø"/>
              <a:defRPr/>
            </a:pPr>
            <a:r>
              <a:rPr lang="en-US" sz="1600" dirty="0"/>
              <a:t>DEV Issues – LSE Relationship record present in MP system but not in ERCOT system Active</a:t>
            </a:r>
          </a:p>
          <a:p>
            <a:pPr marL="822326" lvl="1" indent="-457200" eaLnBrk="1" hangingPunct="1">
              <a:buFont typeface="Wingdings" pitchFamily="2" charset="2"/>
              <a:buChar char="Ø"/>
              <a:defRPr/>
            </a:pPr>
            <a:r>
              <a:rPr lang="en-US" altLang="en-US" sz="1200" dirty="0"/>
              <a:t>The DEV issue of LSE relationship present in MP system but not in ERCOT system- Active, the ESI ID relationship is in the MP’s system, but not in the data extract from ERCOT. This variance is used when a row being submitted shows MP as the current rep of record. A CR or a TDSP can submit this sub type.</a:t>
            </a:r>
          </a:p>
          <a:p>
            <a:pPr marL="566738" indent="-457200" eaLnBrk="1" hangingPunct="1">
              <a:buFont typeface="Wingdings" pitchFamily="2" charset="2"/>
              <a:buChar char="Ø"/>
              <a:defRPr/>
            </a:pPr>
            <a:endParaRPr lang="en-US" altLang="en-US" sz="1600" dirty="0"/>
          </a:p>
          <a:p>
            <a:pPr marL="822326" lvl="1" indent="-457200" eaLnBrk="1" hangingPunct="1">
              <a:buFont typeface="Wingdings" pitchFamily="2" charset="2"/>
              <a:buChar char="Ø"/>
              <a:defRPr/>
            </a:pPr>
            <a:r>
              <a:rPr lang="en-US" altLang="en-US" sz="1200" dirty="0"/>
              <a:t>If the change request is approved and the new relationship conflicts with existing LSE relationships, the affected CR will be notified</a:t>
            </a:r>
            <a:r>
              <a:rPr lang="en-US" altLang="en-US" sz="1200" dirty="0" smtClean="0"/>
              <a:t>.</a:t>
            </a:r>
          </a:p>
          <a:p>
            <a:pPr marL="822326" lvl="1" indent="-457200" eaLnBrk="1" hangingPunct="1">
              <a:buFont typeface="Wingdings" pitchFamily="2" charset="2"/>
              <a:buChar char="Ø"/>
              <a:defRPr/>
            </a:pPr>
            <a:endParaRPr lang="en-US" altLang="en-US" sz="1200" dirty="0"/>
          </a:p>
          <a:p>
            <a:pPr marL="566738" indent="-457200" eaLnBrk="1" hangingPunct="1">
              <a:buFont typeface="Wingdings" pitchFamily="2" charset="2"/>
              <a:buChar char="Ø"/>
              <a:defRPr/>
            </a:pPr>
            <a:r>
              <a:rPr lang="en-US" altLang="en-US" sz="1600" dirty="0" smtClean="0"/>
              <a:t>Submitting a DEV LSE Relationship record present in MP system not ERCOT system – Active:</a:t>
            </a:r>
            <a:endParaRPr lang="en-US" altLang="en-US" sz="1600" dirty="0"/>
          </a:p>
          <a:p>
            <a:pPr marL="822326" lvl="1" indent="-457200" eaLnBrk="1" hangingPunct="1">
              <a:buFont typeface="Wingdings" pitchFamily="2" charset="2"/>
              <a:buChar char="Ø"/>
              <a:defRPr/>
            </a:pPr>
            <a:r>
              <a:rPr lang="en-US" altLang="en-US" sz="1200" dirty="0" smtClean="0"/>
              <a:t>The </a:t>
            </a:r>
            <a:r>
              <a:rPr lang="en-US" altLang="en-US" sz="1200" dirty="0"/>
              <a:t>following fields must be populated for successful submission of DEV-LSE sub type LSE in MP sys not ERCOT: active : </a:t>
            </a:r>
          </a:p>
          <a:p>
            <a:pPr marL="1060451" lvl="2" indent="-457200" eaLnBrk="1" hangingPunct="1">
              <a:buFont typeface="Wingdings" pitchFamily="2" charset="2"/>
              <a:buChar char="Ø"/>
              <a:defRPr/>
            </a:pPr>
            <a:r>
              <a:rPr lang="en-US" altLang="en-US" sz="1200" dirty="0"/>
              <a:t>ASSIGNEE 	</a:t>
            </a:r>
          </a:p>
          <a:p>
            <a:pPr marL="1060451" lvl="2" indent="-457200" eaLnBrk="1" hangingPunct="1">
              <a:buFont typeface="Wingdings" pitchFamily="2" charset="2"/>
              <a:buChar char="Ø"/>
              <a:defRPr/>
            </a:pPr>
            <a:r>
              <a:rPr lang="en-US" altLang="en-US" sz="1200" dirty="0"/>
              <a:t>New STARTTIME</a:t>
            </a:r>
          </a:p>
          <a:p>
            <a:pPr marL="1060451" lvl="2" indent="-457200" eaLnBrk="1" hangingPunct="1">
              <a:buFont typeface="Wingdings" pitchFamily="2" charset="2"/>
              <a:buChar char="Ø"/>
              <a:defRPr/>
            </a:pPr>
            <a:r>
              <a:rPr lang="en-US" altLang="en-US" sz="1200" dirty="0"/>
              <a:t>STARTTIME (The New STARTTIME must equal the STARTTIME or the Submitter will receive an error message and the submit process will fail.  Submitter should correct the dates and select OK or select Cancel to </a:t>
            </a:r>
            <a:r>
              <a:rPr lang="en-US" altLang="en-US" sz="1200" dirty="0" smtClean="0"/>
              <a:t>exit.)</a:t>
            </a:r>
            <a:endParaRPr lang="en-US" altLang="en-US" sz="1200" dirty="0"/>
          </a:p>
          <a:p>
            <a:pPr marL="1060451" lvl="2" indent="-457200" eaLnBrk="1" hangingPunct="1">
              <a:buFont typeface="Wingdings" pitchFamily="2" charset="2"/>
              <a:buChar char="Ø"/>
              <a:defRPr/>
            </a:pPr>
            <a:r>
              <a:rPr lang="en-US" altLang="en-US" sz="1200" dirty="0"/>
              <a:t>ESIID</a:t>
            </a:r>
          </a:p>
          <a:p>
            <a:pPr marL="1060451" lvl="2" indent="-457200" eaLnBrk="1" hangingPunct="1">
              <a:buFont typeface="Wingdings" pitchFamily="2" charset="2"/>
              <a:buChar char="Ø"/>
              <a:defRPr/>
            </a:pPr>
            <a:r>
              <a:rPr lang="en-US" altLang="en-US" sz="1200" dirty="0"/>
              <a:t>ADDTIME </a:t>
            </a:r>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566738" indent="-457200" eaLnBrk="1" hangingPunct="1">
              <a:buFont typeface="Wingdings" pitchFamily="2" charset="2"/>
              <a:buChar char="Ø"/>
              <a:defRPr/>
            </a:pPr>
            <a:endParaRPr lang="en-US" altLang="en-US" sz="1600" b="1" dirty="0" smtClean="0"/>
          </a:p>
          <a:p>
            <a:pPr marL="365125" lvl="1" indent="0" eaLnBrk="1" hangingPunct="1">
              <a:spcAft>
                <a:spcPts val="600"/>
              </a:spcAft>
              <a:buFont typeface="Verdana" pitchFamily="34" charset="0"/>
              <a:buNone/>
              <a:defRPr/>
            </a:pPr>
            <a:endParaRPr lang="en-US" altLang="en-US" sz="1400" b="1" dirty="0" smtClean="0"/>
          </a:p>
          <a:p>
            <a:pPr marL="1060450" lvl="2" indent="-457200" eaLnBrk="1" hangingPunct="1">
              <a:buFont typeface="Wingdings" pitchFamily="2" charset="2"/>
              <a:buChar char="Ø"/>
              <a:defRPr/>
            </a:pPr>
            <a:endParaRPr lang="en-US" altLang="en-US" sz="1200" b="1" dirty="0" smtClean="0"/>
          </a:p>
        </p:txBody>
      </p:sp>
      <p:sp>
        <p:nvSpPr>
          <p:cNvPr id="3" name="Title 2"/>
          <p:cNvSpPr>
            <a:spLocks noGrp="1"/>
          </p:cNvSpPr>
          <p:nvPr>
            <p:ph type="title"/>
          </p:nvPr>
        </p:nvSpPr>
        <p:spPr>
          <a:xfrm>
            <a:off x="457200" y="76200"/>
            <a:ext cx="8229600" cy="1143000"/>
          </a:xfrm>
        </p:spPr>
        <p:txBody>
          <a:bodyPr/>
          <a:lstStyle/>
          <a:p>
            <a:pPr eaLnBrk="1" fontAlgn="auto" hangingPunct="1">
              <a:spcAft>
                <a:spcPts val="0"/>
              </a:spcAft>
              <a:defRPr/>
            </a:pPr>
            <a:r>
              <a:rPr lang="en-US" sz="2800" dirty="0" smtClean="0"/>
              <a:t>Data Extract Variance (DEV) Issues</a:t>
            </a:r>
            <a:endParaRPr lang="en-US" sz="2800" dirty="0"/>
          </a:p>
        </p:txBody>
      </p:sp>
      <p:sp>
        <p:nvSpPr>
          <p:cNvPr id="33796" name="Slide Number Placeholder 3"/>
          <p:cNvSpPr>
            <a:spLocks noGrp="1"/>
          </p:cNvSpPr>
          <p:nvPr>
            <p:ph type="sldNum" sz="quarter" idx="12"/>
          </p:nvPr>
        </p:nvSpPr>
        <p:spPr bwMode="auto">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fld id="{F8E3EDC9-6EA2-4280-8A95-94D8D85325E1}" type="slidenum">
              <a:rPr lang="en-US">
                <a:solidFill>
                  <a:prstClr val="white"/>
                </a:solidFill>
              </a:rPr>
              <a:pPr fontAlgn="base">
                <a:spcBef>
                  <a:spcPct val="0"/>
                </a:spcBef>
                <a:spcAft>
                  <a:spcPct val="0"/>
                </a:spcAft>
                <a:defRPr/>
              </a:pPr>
              <a:t>9</a:t>
            </a:fld>
            <a:endParaRPr lang="en-US" dirty="0">
              <a:solidFill>
                <a:prstClr val="white"/>
              </a:solidFill>
            </a:endParaRPr>
          </a:p>
        </p:txBody>
      </p:sp>
    </p:spTree>
    <p:extLst>
      <p:ext uri="{BB962C8B-B14F-4D97-AF65-F5344CB8AC3E}">
        <p14:creationId xmlns:p14="http://schemas.microsoft.com/office/powerpoint/2010/main" val="3965776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419</TotalTime>
  <Words>3546</Words>
  <Application>Microsoft Office PowerPoint</Application>
  <PresentationFormat>On-screen Show (4:3)</PresentationFormat>
  <Paragraphs>462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Data Extract Variance (DEV) Issue Subtypes</vt:lpstr>
      <vt:lpstr>Data Extract Variance (DEV) Overview</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Issues</vt:lpstr>
      <vt:lpstr>Data Extract Variance (DEV) Non LSE Issue Subtypes</vt:lpstr>
      <vt:lpstr>Data Variance (DEV) Non LSE Issues</vt:lpstr>
      <vt:lpstr>Data Variance (DEV) Non LSE Issues</vt:lpstr>
      <vt:lpstr>Data Variance (DEV) Non LSE Issues</vt:lpstr>
      <vt:lpstr>Data Extract Variance (DEV) Non LSE Issues</vt:lpstr>
      <vt:lpstr>Data Extract Variance (DEV) Non LSE Issues</vt:lpstr>
      <vt:lpstr>Data Extract Variance (DEV) Non LSE Issues</vt:lpstr>
      <vt:lpstr>Data Extract Variance (DEV) Non LSE Issues</vt:lpstr>
      <vt:lpstr>Data Extract Variance (DEV) Non LSE Issues</vt:lpstr>
      <vt:lpstr>Data Extract Variance (DEV) Non LSE Issues</vt:lpstr>
      <vt:lpstr>Data Extract Variance (DEV) Quiz</vt:lpstr>
      <vt:lpstr>Data Extract Variance (DEV) Quiz</vt:lpstr>
    </vt:vector>
  </TitlesOfParts>
  <Company>CenterPoint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TERRANCE AND CAROLYN</dc:title>
  <dc:creator>Reed, Carolyn E.</dc:creator>
  <cp:lastModifiedBy>Reed, Carolyn E.</cp:lastModifiedBy>
  <cp:revision>13</cp:revision>
  <dcterms:created xsi:type="dcterms:W3CDTF">2016-03-11T20:48:13Z</dcterms:created>
  <dcterms:modified xsi:type="dcterms:W3CDTF">2016-03-24T03:10:18Z</dcterms:modified>
</cp:coreProperties>
</file>