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1" r:id="rId9"/>
    <p:sldId id="27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78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60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Market Update</a:t>
            </a:r>
            <a:endParaRPr lang="en-US" b="1" dirty="0"/>
          </a:p>
          <a:p>
            <a:r>
              <a:rPr lang="en-US" b="1" dirty="0" smtClean="0"/>
              <a:t>QSE Managers Working Group</a:t>
            </a:r>
            <a:endParaRPr lang="en-US" b="1" dirty="0"/>
          </a:p>
          <a:p>
            <a:endParaRPr lang="en-US" dirty="0"/>
          </a:p>
          <a:p>
            <a:r>
              <a:rPr lang="en-US" dirty="0" smtClean="0"/>
              <a:t>Jeff Gilbertson</a:t>
            </a:r>
            <a:endParaRPr lang="en-US" dirty="0"/>
          </a:p>
          <a:p>
            <a:r>
              <a:rPr lang="en-US" dirty="0" smtClean="0"/>
              <a:t>ERCOT Market Analysis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3/23/2016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Update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276599"/>
            <a:ext cx="8534400" cy="2643433"/>
          </a:xfrm>
        </p:spPr>
        <p:txBody>
          <a:bodyPr/>
          <a:lstStyle/>
          <a:p>
            <a:r>
              <a:rPr lang="en-US" sz="2400" dirty="0" smtClean="0"/>
              <a:t>As shown in SASM Aggregate AS Offer reports, $0 MCPCs </a:t>
            </a:r>
            <a:r>
              <a:rPr lang="en-US" sz="2400" dirty="0" smtClean="0"/>
              <a:t>are set </a:t>
            </a:r>
            <a:r>
              <a:rPr lang="en-US" sz="2400" dirty="0" smtClean="0"/>
              <a:t>by Non-Controllable Load Resources</a:t>
            </a:r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388" y="917290"/>
            <a:ext cx="8530088" cy="2220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SASM Timeline Proposal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15182"/>
            <a:ext cx="8534400" cy="4319832"/>
          </a:xfrm>
        </p:spPr>
        <p:txBody>
          <a:bodyPr/>
          <a:lstStyle/>
          <a:p>
            <a:r>
              <a:rPr lang="en-US" sz="2800" dirty="0" smtClean="0"/>
              <a:t>Protocols require time between SASM Notification and beginning of first awarded hour to be &gt;= 2 hours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47700" y="2867799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X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14500" y="25908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X+30 min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00300" y="25908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X+35 min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0" y="25908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X+45 min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48100" y="25908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X+60 min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05500" y="231380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Start of Awarded Hour</a:t>
            </a:r>
            <a:endParaRPr lang="en-US" dirty="0">
              <a:solidFill>
                <a:srgbClr val="00B0F0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685800" y="3429000"/>
            <a:ext cx="75057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8" idx="2"/>
          </p:cNvCxnSpPr>
          <p:nvPr/>
        </p:nvCxnSpPr>
        <p:spPr>
          <a:xfrm flipV="1">
            <a:off x="2781300" y="3237131"/>
            <a:ext cx="0" cy="3675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2057400" y="3237131"/>
            <a:ext cx="0" cy="3675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3429000" y="3237131"/>
            <a:ext cx="0" cy="8530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4191000" y="3245219"/>
            <a:ext cx="0" cy="3675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6553200" y="3245219"/>
            <a:ext cx="0" cy="3675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838200" y="3245219"/>
            <a:ext cx="0" cy="3675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33400" y="3628472"/>
            <a:ext cx="7282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Notify Market</a:t>
            </a:r>
            <a:endParaRPr lang="en-US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1687012" y="3585011"/>
            <a:ext cx="8931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Determine AS amount?</a:t>
            </a:r>
            <a:endParaRPr lang="en-US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2485901" y="3587276"/>
            <a:ext cx="7557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Execute SASM</a:t>
            </a:r>
            <a:endParaRPr lang="en-US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3153335" y="4094514"/>
            <a:ext cx="1011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Award Notification</a:t>
            </a:r>
            <a:endParaRPr lang="en-US" sz="1200" dirty="0"/>
          </a:p>
        </p:txBody>
      </p:sp>
      <p:sp>
        <p:nvSpPr>
          <p:cNvPr id="35" name="TextBox 34"/>
          <p:cNvSpPr txBox="1"/>
          <p:nvPr/>
        </p:nvSpPr>
        <p:spPr>
          <a:xfrm>
            <a:off x="3932738" y="3628472"/>
            <a:ext cx="1011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COP Updated</a:t>
            </a:r>
            <a:endParaRPr lang="en-US" sz="1200" dirty="0"/>
          </a:p>
        </p:txBody>
      </p:sp>
      <p:sp>
        <p:nvSpPr>
          <p:cNvPr id="37" name="TextBox 36"/>
          <p:cNvSpPr txBox="1"/>
          <p:nvPr/>
        </p:nvSpPr>
        <p:spPr>
          <a:xfrm>
            <a:off x="618701" y="4671722"/>
            <a:ext cx="6294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7:00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770803" y="4671722"/>
            <a:ext cx="6294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7:30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562350" y="4671722"/>
            <a:ext cx="6294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7:35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216957" y="4671722"/>
            <a:ext cx="6294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7:45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299764" y="4671722"/>
            <a:ext cx="6294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9:00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934200" y="4671722"/>
            <a:ext cx="6294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HE10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942384" y="4671722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8:00</a:t>
            </a:r>
            <a:br>
              <a:rPr lang="en-US" sz="1200" dirty="0" smtClean="0">
                <a:solidFill>
                  <a:srgbClr val="FF0000"/>
                </a:solidFill>
              </a:rPr>
            </a:br>
            <a:r>
              <a:rPr lang="en-US" sz="1200" dirty="0" smtClean="0">
                <a:solidFill>
                  <a:srgbClr val="FF0000"/>
                </a:solidFill>
              </a:rPr>
              <a:t>COP Deadline for HE10</a:t>
            </a:r>
            <a:endParaRPr lang="en-US" sz="1200" dirty="0">
              <a:solidFill>
                <a:srgbClr val="FF0000"/>
              </a:solidFill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3429000" y="5415280"/>
            <a:ext cx="800100" cy="508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3429000" y="5943600"/>
            <a:ext cx="3185512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3386784" y="5446253"/>
            <a:ext cx="18606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15 min to update COP</a:t>
            </a:r>
            <a:endParaRPr lang="en-US" sz="1200" dirty="0"/>
          </a:p>
        </p:txBody>
      </p:sp>
      <p:sp>
        <p:nvSpPr>
          <p:cNvPr id="50" name="TextBox 49"/>
          <p:cNvSpPr txBox="1"/>
          <p:nvPr/>
        </p:nvSpPr>
        <p:spPr>
          <a:xfrm>
            <a:off x="3429000" y="5943600"/>
            <a:ext cx="2556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 hour 15 min to prepare Resource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40" grpId="0"/>
      <p:bldP spid="42" grpId="0"/>
      <p:bldP spid="43" grpId="0"/>
      <p:bldP spid="44" grpId="0"/>
      <p:bldP spid="49" grpId="0"/>
      <p:bldP spid="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SASM Timeline Proposal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15182"/>
            <a:ext cx="8534400" cy="4319832"/>
          </a:xfrm>
        </p:spPr>
        <p:txBody>
          <a:bodyPr/>
          <a:lstStyle/>
          <a:p>
            <a:r>
              <a:rPr lang="en-US" sz="2800" dirty="0"/>
              <a:t>Proposed to decrease this requirement to &gt;= 1.5 </a:t>
            </a:r>
            <a:r>
              <a:rPr lang="en-US" sz="2800" dirty="0" smtClean="0"/>
              <a:t>hours</a:t>
            </a:r>
          </a:p>
          <a:p>
            <a:r>
              <a:rPr lang="en-US" sz="2800" dirty="0" smtClean="0"/>
              <a:t>No COP update, and minor timeline change</a:t>
            </a:r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47700" y="2867799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X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14500" y="25908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X+30 min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0" y="25908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X+40 min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48100" y="25908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X+60 min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05500" y="231380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Start of Awarded Hour</a:t>
            </a:r>
            <a:endParaRPr lang="en-US" dirty="0">
              <a:solidFill>
                <a:srgbClr val="00B0F0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685800" y="3429000"/>
            <a:ext cx="75057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2057400" y="3237131"/>
            <a:ext cx="0" cy="3675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3429000" y="3237131"/>
            <a:ext cx="0" cy="8530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4191000" y="3245219"/>
            <a:ext cx="0" cy="3675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6553200" y="3245219"/>
            <a:ext cx="0" cy="3675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838200" y="3245219"/>
            <a:ext cx="0" cy="3675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33400" y="3628473"/>
            <a:ext cx="11304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Determine AS amount </a:t>
            </a:r>
            <a:r>
              <a:rPr lang="en-US" sz="1200" dirty="0" smtClean="0"/>
              <a:t>and Notify Market</a:t>
            </a:r>
            <a:endParaRPr lang="en-US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1740046" y="3632849"/>
            <a:ext cx="7557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Execute SASM</a:t>
            </a:r>
            <a:endParaRPr lang="en-US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3153335" y="4094514"/>
            <a:ext cx="1011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Award Notification</a:t>
            </a:r>
            <a:endParaRPr lang="en-US" sz="1200" dirty="0"/>
          </a:p>
        </p:txBody>
      </p:sp>
      <p:sp>
        <p:nvSpPr>
          <p:cNvPr id="35" name="TextBox 34"/>
          <p:cNvSpPr txBox="1"/>
          <p:nvPr/>
        </p:nvSpPr>
        <p:spPr>
          <a:xfrm>
            <a:off x="3932738" y="3628472"/>
            <a:ext cx="1011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COP Updated</a:t>
            </a:r>
            <a:endParaRPr lang="en-US" sz="1200" dirty="0"/>
          </a:p>
        </p:txBody>
      </p:sp>
      <p:sp>
        <p:nvSpPr>
          <p:cNvPr id="37" name="TextBox 36"/>
          <p:cNvSpPr txBox="1"/>
          <p:nvPr/>
        </p:nvSpPr>
        <p:spPr>
          <a:xfrm>
            <a:off x="618701" y="4671722"/>
            <a:ext cx="6294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7:30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770803" y="4671722"/>
            <a:ext cx="12009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8:00</a:t>
            </a:r>
          </a:p>
          <a:p>
            <a:r>
              <a:rPr lang="en-US" sz="1200" dirty="0" smtClean="0">
                <a:solidFill>
                  <a:srgbClr val="FF0000"/>
                </a:solidFill>
              </a:rPr>
              <a:t>COP and AS Offer Deadline for HE10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216957" y="4671722"/>
            <a:ext cx="6294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8:10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299764" y="4671722"/>
            <a:ext cx="6294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9:00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934200" y="4671722"/>
            <a:ext cx="6294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HE10</a:t>
            </a:r>
            <a:endParaRPr lang="en-US" sz="1200" dirty="0">
              <a:solidFill>
                <a:srgbClr val="FF0000"/>
              </a:solidFill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3429000" y="5943600"/>
            <a:ext cx="3185512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3429000" y="5943600"/>
            <a:ext cx="2556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50 min to prepare Resource</a:t>
            </a:r>
            <a:endParaRPr lang="en-US" sz="1200" dirty="0"/>
          </a:p>
        </p:txBody>
      </p:sp>
      <p:sp>
        <p:nvSpPr>
          <p:cNvPr id="5" name="Multiply 4"/>
          <p:cNvSpPr/>
          <p:nvPr/>
        </p:nvSpPr>
        <p:spPr>
          <a:xfrm>
            <a:off x="3694343" y="2844555"/>
            <a:ext cx="1095918" cy="1249958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644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5" grpId="0"/>
      <p:bldP spid="37" grpId="0"/>
      <p:bldP spid="38" grpId="0"/>
      <p:bldP spid="40" grpId="0"/>
      <p:bldP spid="42" grpId="0"/>
      <p:bldP spid="43" grpId="0"/>
      <p:bldP spid="50" grpId="0"/>
      <p:bldP spid="5" grpId="0" animBg="1"/>
      <p:bldP spid="5" grpId="1" animBg="1"/>
    </p:bld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517</TotalTime>
  <Words>168</Words>
  <Application>Microsoft Office PowerPoint</Application>
  <PresentationFormat>On-screen Show (4:3)</PresentationFormat>
  <Paragraphs>56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SASM Timeline Proposal</vt:lpstr>
      <vt:lpstr>SASM Timeline Proposal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Gilbertson, Jeff</cp:lastModifiedBy>
  <cp:revision>36</cp:revision>
  <cp:lastPrinted>2016-01-21T20:53:15Z</cp:lastPrinted>
  <dcterms:created xsi:type="dcterms:W3CDTF">2016-01-21T15:20:31Z</dcterms:created>
  <dcterms:modified xsi:type="dcterms:W3CDTF">2016-03-10T22:06:33Z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