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5"/>
  </p:notesMasterIdLst>
  <p:handoutMasterIdLst>
    <p:handoutMasterId r:id="rId16"/>
  </p:handoutMasterIdLst>
  <p:sldIdLst>
    <p:sldId id="260" r:id="rId7"/>
    <p:sldId id="258" r:id="rId8"/>
    <p:sldId id="275" r:id="rId9"/>
    <p:sldId id="274" r:id="rId10"/>
    <p:sldId id="277" r:id="rId11"/>
    <p:sldId id="272" r:id="rId12"/>
    <p:sldId id="278" r:id="rId13"/>
    <p:sldId id="266"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p:scale>
          <a:sx n="125" d="100"/>
          <a:sy n="125" d="100"/>
        </p:scale>
        <p:origin x="1116" y="-19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3/22/2016</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3/22/2016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2122361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617495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32722478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3139877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dirty="0"/>
          </a:p>
        </p:txBody>
      </p:sp>
    </p:spTree>
    <p:extLst>
      <p:ext uri="{BB962C8B-B14F-4D97-AF65-F5344CB8AC3E}">
        <p14:creationId xmlns:p14="http://schemas.microsoft.com/office/powerpoint/2010/main" val="7226586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dirty="0"/>
          </a:p>
        </p:txBody>
      </p:sp>
    </p:spTree>
    <p:extLst>
      <p:ext uri="{BB962C8B-B14F-4D97-AF65-F5344CB8AC3E}">
        <p14:creationId xmlns:p14="http://schemas.microsoft.com/office/powerpoint/2010/main" val="2647695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97966" y="2362200"/>
            <a:ext cx="5646034" cy="369332"/>
          </a:xfrm>
          <a:prstGeom prst="rect">
            <a:avLst/>
          </a:prstGeom>
          <a:noFill/>
        </p:spPr>
        <p:txBody>
          <a:bodyPr wrap="square" rtlCol="0">
            <a:spAutoFit/>
          </a:bodyPr>
          <a:lstStyle/>
          <a:p>
            <a:r>
              <a:rPr lang="en-US" dirty="0" smtClean="0"/>
              <a:t>PLWG Review </a:t>
            </a:r>
            <a:r>
              <a:rPr lang="en-US" dirty="0"/>
              <a:t>6.9 and the Interconnection process </a:t>
            </a: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676400" y="1371600"/>
            <a:ext cx="7086600" cy="4572000"/>
          </a:xfrm>
        </p:spPr>
        <p:txBody>
          <a:bodyPr/>
          <a:lstStyle/>
          <a:p>
            <a:pPr marL="0" indent="0">
              <a:buNone/>
            </a:pPr>
            <a:r>
              <a:rPr lang="en-US" dirty="0" smtClean="0"/>
              <a:t>ROS Directive:</a:t>
            </a:r>
          </a:p>
          <a:p>
            <a:pPr marL="0" indent="0">
              <a:buNone/>
            </a:pPr>
            <a:endParaRPr lang="en-US" b="1" dirty="0"/>
          </a:p>
          <a:p>
            <a:pPr marL="0" indent="0">
              <a:buNone/>
            </a:pPr>
            <a:r>
              <a:rPr lang="en-US" b="1" dirty="0" smtClean="0"/>
              <a:t>“Direct </a:t>
            </a:r>
            <a:r>
              <a:rPr lang="en-US" b="1" dirty="0"/>
              <a:t>PLWG to review 6.9 and the Interconnection </a:t>
            </a:r>
            <a:r>
              <a:rPr lang="en-US" b="1" dirty="0" smtClean="0"/>
              <a:t>process </a:t>
            </a:r>
            <a:r>
              <a:rPr lang="en-US" b="1" dirty="0"/>
              <a:t>and recommend PG changes or other </a:t>
            </a:r>
            <a:r>
              <a:rPr lang="en-US" b="1" dirty="0" smtClean="0"/>
              <a:t>appropriate action”</a:t>
            </a:r>
          </a:p>
          <a:p>
            <a:pPr marL="0" indent="0">
              <a:buNone/>
            </a:pPr>
            <a:endParaRPr lang="en-US" b="1" dirty="0"/>
          </a:p>
          <a:p>
            <a:pPr marL="0" indent="0">
              <a:buNone/>
            </a:pPr>
            <a:endParaRPr lang="en-US" b="1" dirty="0" smtClean="0"/>
          </a:p>
          <a:p>
            <a:pPr marL="0" indent="0">
              <a:buNone/>
            </a:pPr>
            <a:endParaRPr lang="en-US" b="1" dirty="0"/>
          </a:p>
          <a:p>
            <a:pPr marL="0" indent="0" algn="r">
              <a:buNone/>
            </a:pPr>
            <a:r>
              <a:rPr lang="en-US" sz="900" b="1" dirty="0" smtClean="0"/>
              <a:t>Source:  Brittney Albracht notes from March 3, 2016 ROS Meeting</a:t>
            </a:r>
          </a:p>
          <a:p>
            <a:pPr marL="0" indent="0">
              <a:buNone/>
            </a:pPr>
            <a:endParaRPr lang="en-US" b="1" dirty="0" smtClean="0"/>
          </a:p>
        </p:txBody>
      </p:sp>
    </p:spTree>
    <p:extLst>
      <p:ext uri="{BB962C8B-B14F-4D97-AF65-F5344CB8AC3E}">
        <p14:creationId xmlns:p14="http://schemas.microsoft.com/office/powerpoint/2010/main" val="5304994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676400" y="1371600"/>
            <a:ext cx="7086600" cy="4572000"/>
          </a:xfrm>
        </p:spPr>
        <p:txBody>
          <a:bodyPr/>
          <a:lstStyle/>
          <a:p>
            <a:pPr marL="0" indent="0" algn="ctr">
              <a:buNone/>
            </a:pPr>
            <a:r>
              <a:rPr lang="en-US" b="1" dirty="0" smtClean="0"/>
              <a:t>Planning Guide Section 6.9 Review</a:t>
            </a:r>
            <a:endParaRPr lang="en-US" b="1" dirty="0"/>
          </a:p>
          <a:p>
            <a:pPr marL="0" indent="0">
              <a:buNone/>
            </a:pPr>
            <a:endParaRPr lang="en-US" b="1" dirty="0" smtClean="0"/>
          </a:p>
          <a:p>
            <a:pPr marL="0" indent="0">
              <a:buNone/>
            </a:pPr>
            <a:endParaRPr lang="en-US" b="1" dirty="0"/>
          </a:p>
        </p:txBody>
      </p:sp>
    </p:spTree>
    <p:extLst>
      <p:ext uri="{BB962C8B-B14F-4D97-AF65-F5344CB8AC3E}">
        <p14:creationId xmlns:p14="http://schemas.microsoft.com/office/powerpoint/2010/main" val="123359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r>
              <a:rPr lang="en-US" dirty="0" smtClean="0"/>
              <a:t>Current </a:t>
            </a:r>
            <a:r>
              <a:rPr lang="en-US" b="1" dirty="0" smtClean="0">
                <a:solidFill>
                  <a:schemeClr val="accent1"/>
                </a:solidFill>
              </a:rPr>
              <a:t>Requirements of Section 6.9(1)</a:t>
            </a:r>
            <a:endParaRPr lang="en-US"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dirty="0"/>
          </a:p>
        </p:txBody>
      </p:sp>
      <p:pic>
        <p:nvPicPr>
          <p:cNvPr id="11" name="Content Placeholder 10"/>
          <p:cNvPicPr>
            <a:picLocks noGrp="1" noChangeAspect="1"/>
          </p:cNvPicPr>
          <p:nvPr>
            <p:ph idx="1"/>
          </p:nvPr>
        </p:nvPicPr>
        <p:blipFill>
          <a:blip r:embed="rId3"/>
          <a:stretch>
            <a:fillRect/>
          </a:stretch>
        </p:blipFill>
        <p:spPr>
          <a:xfrm>
            <a:off x="685800" y="811229"/>
            <a:ext cx="7238999" cy="5492798"/>
          </a:xfrm>
          <a:prstGeom prst="rect">
            <a:avLst/>
          </a:prstGeom>
        </p:spPr>
      </p:pic>
    </p:spTree>
    <p:extLst>
      <p:ext uri="{BB962C8B-B14F-4D97-AF65-F5344CB8AC3E}">
        <p14:creationId xmlns:p14="http://schemas.microsoft.com/office/powerpoint/2010/main" val="3670382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r>
              <a:rPr lang="en-US" dirty="0" smtClean="0"/>
              <a:t>Exploring Possible Solutions to address these concerns</a:t>
            </a:r>
            <a:endParaRPr lang="en-US"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dirty="0"/>
          </a:p>
        </p:txBody>
      </p:sp>
      <p:sp>
        <p:nvSpPr>
          <p:cNvPr id="3" name="Content Placeholder 2"/>
          <p:cNvSpPr>
            <a:spLocks noGrp="1"/>
          </p:cNvSpPr>
          <p:nvPr>
            <p:ph idx="1"/>
          </p:nvPr>
        </p:nvSpPr>
        <p:spPr/>
        <p:txBody>
          <a:bodyPr/>
          <a:lstStyle/>
          <a:p>
            <a:r>
              <a:rPr lang="en-US" sz="2000" dirty="0" smtClean="0"/>
              <a:t>Modify the RARF </a:t>
            </a:r>
            <a:r>
              <a:rPr lang="en-US" sz="2000" dirty="0"/>
              <a:t>data requirement </a:t>
            </a:r>
            <a:r>
              <a:rPr lang="en-US" sz="2000" dirty="0" smtClean="0"/>
              <a:t>in </a:t>
            </a:r>
            <a:r>
              <a:rPr lang="en-US" sz="2000" dirty="0"/>
              <a:t>PG Section 6.9 and use “preliminary” RARF data for modeling </a:t>
            </a:r>
            <a:r>
              <a:rPr lang="en-US" sz="2000" dirty="0" smtClean="0"/>
              <a:t>purposes for modeling in the SSWG cases</a:t>
            </a:r>
            <a:endParaRPr lang="en-US" sz="1600" dirty="0"/>
          </a:p>
          <a:p>
            <a:endParaRPr lang="en-US" sz="2000" dirty="0" smtClean="0"/>
          </a:p>
          <a:p>
            <a:r>
              <a:rPr lang="en-US" sz="2000" dirty="0" smtClean="0"/>
              <a:t>Review data requirements needed for modeling in the DWG and SPWG cases</a:t>
            </a:r>
          </a:p>
          <a:p>
            <a:endParaRPr lang="en-US" sz="2000" dirty="0" smtClean="0"/>
          </a:p>
          <a:p>
            <a:r>
              <a:rPr lang="en-US" sz="2000" dirty="0" smtClean="0"/>
              <a:t>Modify the outreach </a:t>
            </a:r>
            <a:r>
              <a:rPr lang="en-US" sz="2000" dirty="0"/>
              <a:t>effort in order to help educate IE’s in importance of timely RARF </a:t>
            </a:r>
            <a:r>
              <a:rPr lang="en-US" sz="2000" dirty="0" smtClean="0"/>
              <a:t>submittals and clarify the data requirement is for ‘As Planned’ at this stage.</a:t>
            </a:r>
            <a:endParaRPr lang="en-US" sz="2000" dirty="0"/>
          </a:p>
          <a:p>
            <a:endParaRPr lang="en-US" dirty="0"/>
          </a:p>
        </p:txBody>
      </p:sp>
    </p:spTree>
    <p:extLst>
      <p:ext uri="{BB962C8B-B14F-4D97-AF65-F5344CB8AC3E}">
        <p14:creationId xmlns:p14="http://schemas.microsoft.com/office/powerpoint/2010/main" val="15260622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t>New Language Proposal for PG 6.9 (1)</a:t>
            </a:r>
            <a:endParaRPr lang="en-US"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dirty="0"/>
          </a:p>
        </p:txBody>
      </p:sp>
      <p:sp>
        <p:nvSpPr>
          <p:cNvPr id="3" name="Content Placeholder 2"/>
          <p:cNvSpPr>
            <a:spLocks noGrp="1"/>
          </p:cNvSpPr>
          <p:nvPr>
            <p:ph idx="1"/>
          </p:nvPr>
        </p:nvSpPr>
        <p:spPr>
          <a:xfrm>
            <a:off x="304800" y="838200"/>
            <a:ext cx="8534400" cy="5562600"/>
          </a:xfrm>
        </p:spPr>
        <p:txBody>
          <a:bodyPr/>
          <a:lstStyle/>
          <a:p>
            <a:pPr marL="0" marR="0" indent="0">
              <a:spcBef>
                <a:spcPts val="1200"/>
              </a:spcBef>
              <a:spcAft>
                <a:spcPts val="1200"/>
              </a:spcAft>
              <a:buNone/>
              <a:tabLst>
                <a:tab pos="457200" algn="l"/>
                <a:tab pos="571500" algn="l"/>
              </a:tabLst>
            </a:pPr>
            <a:r>
              <a:rPr lang="en-US" sz="1800" b="1" dirty="0">
                <a:latin typeface="Times New Roman" panose="02020603050405020304" pitchFamily="18" charset="0"/>
                <a:ea typeface="Times New Roman" panose="02020603050405020304" pitchFamily="18" charset="0"/>
              </a:rPr>
              <a:t>6.9	Addition of Proposed Generation Resources to the Planning Models</a:t>
            </a:r>
          </a:p>
          <a:p>
            <a:pPr marL="0" marR="0" indent="0" defTabSz="396875">
              <a:spcBef>
                <a:spcPts val="0"/>
              </a:spcBef>
              <a:spcAft>
                <a:spcPts val="1200"/>
              </a:spcAft>
              <a:buNone/>
            </a:pPr>
            <a:r>
              <a:rPr lang="x-none" sz="1200" dirty="0">
                <a:latin typeface="Times New Roman" panose="02020603050405020304" pitchFamily="18" charset="0"/>
                <a:ea typeface="Times New Roman" panose="02020603050405020304" pitchFamily="18" charset="0"/>
              </a:rPr>
              <a:t>(1)	ERCOT will include a proposed Generation Resource in the base cases created and maintained by the Steady State Working Group (SSWG)</a:t>
            </a:r>
            <a:r>
              <a:rPr lang="x-none" sz="1200" strike="sngStrike" dirty="0">
                <a:latin typeface="Times New Roman" panose="02020603050405020304" pitchFamily="18" charset="0"/>
                <a:ea typeface="Times New Roman" panose="02020603050405020304" pitchFamily="18" charset="0"/>
              </a:rPr>
              <a:t>,</a:t>
            </a:r>
            <a:r>
              <a:rPr lang="x-none" sz="1200" dirty="0">
                <a:latin typeface="Times New Roman" panose="02020603050405020304" pitchFamily="18" charset="0"/>
                <a:ea typeface="Times New Roman" panose="02020603050405020304" pitchFamily="18" charset="0"/>
              </a:rPr>
              <a:t> </a:t>
            </a:r>
            <a:r>
              <a:rPr lang="x-none" sz="1200" strike="sngStrike" dirty="0">
                <a:latin typeface="Times New Roman" panose="02020603050405020304" pitchFamily="18" charset="0"/>
                <a:ea typeface="Times New Roman" panose="02020603050405020304" pitchFamily="18" charset="0"/>
              </a:rPr>
              <a:t>the System Protection Working Group (SPWG), and the Dynamics Working Group (DWG), </a:t>
            </a:r>
            <a:r>
              <a:rPr lang="x-none" sz="1200" dirty="0">
                <a:latin typeface="Times New Roman" panose="02020603050405020304" pitchFamily="18" charset="0"/>
                <a:ea typeface="Times New Roman" panose="02020603050405020304" pitchFamily="18" charset="0"/>
              </a:rPr>
              <a:t>once </a:t>
            </a:r>
            <a:r>
              <a:rPr lang="en-US" sz="1200" dirty="0">
                <a:latin typeface="Times New Roman" panose="02020603050405020304" pitchFamily="18" charset="0"/>
                <a:ea typeface="Times New Roman" panose="02020603050405020304" pitchFamily="18" charset="0"/>
              </a:rPr>
              <a:t> each of the following has occurred:</a:t>
            </a:r>
          </a:p>
          <a:p>
            <a:pPr marL="685800" marR="0" indent="-228600">
              <a:spcBef>
                <a:spcPts val="0"/>
              </a:spcBef>
              <a:spcAft>
                <a:spcPts val="600"/>
              </a:spcAft>
              <a:buAutoNum type="alphaLcParenBoth"/>
            </a:pPr>
            <a:r>
              <a:rPr lang="en-US" sz="1200" dirty="0" smtClean="0">
                <a:latin typeface="Times New Roman" panose="02020603050405020304" pitchFamily="18" charset="0"/>
                <a:ea typeface="Times New Roman" panose="02020603050405020304" pitchFamily="18" charset="0"/>
              </a:rPr>
              <a:t>T</a:t>
            </a:r>
            <a:r>
              <a:rPr lang="x-none" sz="1200" dirty="0">
                <a:latin typeface="Times New Roman" panose="02020603050405020304" pitchFamily="18" charset="0"/>
                <a:ea typeface="Times New Roman" panose="02020603050405020304" pitchFamily="18" charset="0"/>
              </a:rPr>
              <a:t>he Interconnecting Entity</a:t>
            </a:r>
            <a:r>
              <a:rPr lang="en-US" sz="1200" dirty="0">
                <a:latin typeface="Times New Roman" panose="02020603050405020304" pitchFamily="18" charset="0"/>
                <a:ea typeface="Times New Roman" panose="02020603050405020304" pitchFamily="18" charset="0"/>
              </a:rPr>
              <a:t> (IE) provides all data required in the </a:t>
            </a:r>
            <a:r>
              <a:rPr lang="en-US" sz="1200" strike="sngStrike" dirty="0">
                <a:latin typeface="Times New Roman" panose="02020603050405020304" pitchFamily="18" charset="0"/>
                <a:ea typeface="Times New Roman" panose="02020603050405020304" pitchFamily="18" charset="0"/>
              </a:rPr>
              <a:t>Resource Registration </a:t>
            </a:r>
            <a:r>
              <a:rPr lang="en-US" sz="1200" strike="sngStrike" dirty="0" smtClean="0">
                <a:latin typeface="Times New Roman" panose="02020603050405020304" pitchFamily="18" charset="0"/>
                <a:ea typeface="Times New Roman" panose="02020603050405020304" pitchFamily="18" charset="0"/>
              </a:rPr>
              <a:t>Glossary</a:t>
            </a:r>
            <a:r>
              <a:rPr lang="en-US" sz="1200" dirty="0" smtClean="0">
                <a:latin typeface="Times New Roman" panose="02020603050405020304" pitchFamily="18" charset="0"/>
                <a:ea typeface="Times New Roman" panose="02020603050405020304" pitchFamily="18" charset="0"/>
              </a:rPr>
              <a:t> Screening Study (FIS if available); </a:t>
            </a:r>
          </a:p>
          <a:p>
            <a:pPr marL="457200" marR="0" indent="0">
              <a:spcBef>
                <a:spcPts val="0"/>
              </a:spcBef>
              <a:spcAft>
                <a:spcPts val="600"/>
              </a:spcAft>
              <a:buNone/>
            </a:pPr>
            <a:r>
              <a:rPr lang="en-US" sz="1200" dirty="0" smtClean="0">
                <a:latin typeface="Times New Roman" panose="02020603050405020304" pitchFamily="18" charset="0"/>
                <a:ea typeface="Times New Roman" panose="02020603050405020304" pitchFamily="18" charset="0"/>
              </a:rPr>
              <a:t>(b) – (d) Unchanged</a:t>
            </a:r>
            <a:endParaRPr lang="en-US" sz="1200" dirty="0">
              <a:latin typeface="Times New Roman" panose="02020603050405020304" pitchFamily="18" charset="0"/>
              <a:ea typeface="Times New Roman" panose="02020603050405020304" pitchFamily="18" charset="0"/>
            </a:endParaRPr>
          </a:p>
          <a:p>
            <a:pPr marL="0" marR="0" indent="0">
              <a:spcBef>
                <a:spcPts val="0"/>
              </a:spcBef>
              <a:spcAft>
                <a:spcPts val="600"/>
              </a:spcAft>
              <a:buNone/>
            </a:pPr>
            <a:r>
              <a:rPr lang="en-US" sz="1200" dirty="0" smtClean="0">
                <a:solidFill>
                  <a:srgbClr val="FF0000"/>
                </a:solidFill>
                <a:latin typeface="Times New Roman" panose="02020603050405020304" pitchFamily="18" charset="0"/>
                <a:ea typeface="Times New Roman" panose="02020603050405020304" pitchFamily="18" charset="0"/>
              </a:rPr>
              <a:t>Add New Bullet (2)</a:t>
            </a:r>
          </a:p>
          <a:p>
            <a:pPr marL="0" marR="0" indent="0" defTabSz="396875">
              <a:spcBef>
                <a:spcPts val="0"/>
              </a:spcBef>
              <a:spcAft>
                <a:spcPts val="600"/>
              </a:spcAft>
              <a:buNone/>
            </a:pPr>
            <a:r>
              <a:rPr lang="x-none" sz="1200" dirty="0" smtClean="0">
                <a:latin typeface="Times New Roman" panose="02020603050405020304" pitchFamily="18" charset="0"/>
                <a:ea typeface="Times New Roman" panose="02020603050405020304" pitchFamily="18" charset="0"/>
              </a:rPr>
              <a:t>(</a:t>
            </a:r>
            <a:r>
              <a:rPr lang="x-none" sz="1200" dirty="0">
                <a:latin typeface="Times New Roman" panose="02020603050405020304" pitchFamily="18" charset="0"/>
                <a:ea typeface="Times New Roman" panose="02020603050405020304" pitchFamily="18" charset="0"/>
              </a:rPr>
              <a:t>2</a:t>
            </a:r>
            <a:r>
              <a:rPr lang="x-none" sz="1200" dirty="0" smtClean="0">
                <a:latin typeface="Times New Roman" panose="02020603050405020304" pitchFamily="18" charset="0"/>
                <a:ea typeface="Times New Roman" panose="02020603050405020304" pitchFamily="18" charset="0"/>
              </a:rPr>
              <a:t>)</a:t>
            </a:r>
            <a:r>
              <a:rPr lang="en-US" sz="1200" dirty="0" smtClean="0">
                <a:latin typeface="Times New Roman" panose="02020603050405020304" pitchFamily="18" charset="0"/>
                <a:ea typeface="Times New Roman" panose="02020603050405020304" pitchFamily="18" charset="0"/>
              </a:rPr>
              <a:t>  	Upon meeting the requirements of 6.9 (1), the IE shall provide the required data with 60 days for modeling the proposed Generation Resource in the bases cases created and maintained by the System Protection Working Group (SPWG) and the Dynamics Working Group (DWG), as requested by ERCOT as well as </a:t>
            </a:r>
            <a:r>
              <a:rPr lang="en-US" sz="1200" dirty="0">
                <a:latin typeface="Times New Roman" panose="02020603050405020304" pitchFamily="18" charset="0"/>
                <a:ea typeface="Times New Roman" panose="02020603050405020304" pitchFamily="18" charset="0"/>
              </a:rPr>
              <a:t>the remaining data for </a:t>
            </a:r>
            <a:r>
              <a:rPr lang="en-US" sz="1200" dirty="0" smtClean="0">
                <a:latin typeface="Times New Roman" panose="02020603050405020304" pitchFamily="18" charset="0"/>
                <a:ea typeface="Times New Roman" panose="02020603050405020304" pitchFamily="18" charset="0"/>
              </a:rPr>
              <a:t>SSWG.</a:t>
            </a:r>
            <a:r>
              <a:rPr lang="x-none" sz="1200" dirty="0">
                <a:latin typeface="Times New Roman" panose="02020603050405020304" pitchFamily="18" charset="0"/>
                <a:ea typeface="Times New Roman" panose="02020603050405020304" pitchFamily="18" charset="0"/>
              </a:rPr>
              <a:t>	</a:t>
            </a:r>
            <a:endParaRPr lang="en-US" sz="1200" dirty="0" smtClean="0">
              <a:latin typeface="Times New Roman" panose="02020603050405020304" pitchFamily="18" charset="0"/>
              <a:ea typeface="Times New Roman" panose="02020603050405020304" pitchFamily="18" charset="0"/>
            </a:endParaRPr>
          </a:p>
          <a:p>
            <a:pPr marL="0" marR="0" indent="0">
              <a:spcBef>
                <a:spcPts val="0"/>
              </a:spcBef>
              <a:spcAft>
                <a:spcPts val="600"/>
              </a:spcAft>
              <a:buNone/>
            </a:pPr>
            <a:r>
              <a:rPr lang="en-US" sz="1200" dirty="0" smtClean="0">
                <a:solidFill>
                  <a:srgbClr val="FF0000"/>
                </a:solidFill>
                <a:latin typeface="Times New Roman" panose="02020603050405020304" pitchFamily="18" charset="0"/>
                <a:ea typeface="Times New Roman" panose="02020603050405020304" pitchFamily="18" charset="0"/>
              </a:rPr>
              <a:t>Renumber current (2) to new (3)</a:t>
            </a:r>
            <a:endParaRPr lang="en-US" sz="1200" dirty="0">
              <a:solidFill>
                <a:srgbClr val="FF0000"/>
              </a:solidFill>
              <a:latin typeface="Times New Roman" panose="02020603050405020304" pitchFamily="18" charset="0"/>
              <a:ea typeface="Times New Roman" panose="02020603050405020304" pitchFamily="18" charset="0"/>
            </a:endParaRPr>
          </a:p>
          <a:p>
            <a:pPr marL="228600" marR="0" indent="-228600" defTabSz="396875">
              <a:spcBef>
                <a:spcPts val="0"/>
              </a:spcBef>
              <a:spcAft>
                <a:spcPts val="600"/>
              </a:spcAft>
              <a:buAutoNum type="arabicParenBoth" startAt="3"/>
            </a:pPr>
            <a:r>
              <a:rPr lang="x-none" sz="1200" dirty="0" smtClean="0">
                <a:latin typeface="Times New Roman" panose="02020603050405020304" pitchFamily="18" charset="0"/>
                <a:ea typeface="Times New Roman" panose="02020603050405020304" pitchFamily="18" charset="0"/>
              </a:rPr>
              <a:t>Notwithstanding </a:t>
            </a:r>
            <a:r>
              <a:rPr lang="x-none" sz="1200" dirty="0">
                <a:latin typeface="Times New Roman" panose="02020603050405020304" pitchFamily="18" charset="0"/>
                <a:ea typeface="Times New Roman" panose="02020603050405020304" pitchFamily="18" charset="0"/>
              </a:rPr>
              <a:t>paragraph (1) of this Section, ERCOT will not require an IE proposing to interconnect a Generation Resource powered by wind or photovoltaic solar energy to provide notification of receiving an air permit or a Declaration of Adequate Water Supplies as a condition for including the Generation Resource in the base cases described in paragraph (1).  However, ERCOT will not include such a Generation Resource in the base cases unless the IE has provided all data required by Paragraph (1)(a) and an agreement or letter as described in Paragraph (1)(d). </a:t>
            </a:r>
            <a:endParaRPr lang="en-US" sz="1200" dirty="0" smtClean="0">
              <a:latin typeface="Times New Roman" panose="02020603050405020304" pitchFamily="18" charset="0"/>
              <a:ea typeface="Times New Roman" panose="02020603050405020304" pitchFamily="18" charset="0"/>
            </a:endParaRPr>
          </a:p>
          <a:p>
            <a:pPr marL="0" marR="0" indent="0" defTabSz="396875">
              <a:spcBef>
                <a:spcPts val="0"/>
              </a:spcBef>
              <a:spcAft>
                <a:spcPts val="600"/>
              </a:spcAft>
              <a:buNone/>
            </a:pPr>
            <a:r>
              <a:rPr lang="en-US" sz="1200" dirty="0" smtClean="0">
                <a:solidFill>
                  <a:srgbClr val="FF0000"/>
                </a:solidFill>
                <a:latin typeface="Times New Roman" panose="02020603050405020304" pitchFamily="18" charset="0"/>
                <a:ea typeface="Times New Roman" panose="02020603050405020304" pitchFamily="18" charset="0"/>
              </a:rPr>
              <a:t>Delete redundant language in current (3)</a:t>
            </a:r>
            <a:endParaRPr lang="en-US" sz="1200" dirty="0">
              <a:solidFill>
                <a:srgbClr val="FF0000"/>
              </a:solidFill>
              <a:latin typeface="Times New Roman" panose="02020603050405020304" pitchFamily="18" charset="0"/>
              <a:ea typeface="Times New Roman" panose="02020603050405020304" pitchFamily="18" charset="0"/>
            </a:endParaRPr>
          </a:p>
          <a:p>
            <a:pPr marL="0" marR="0" indent="0" defTabSz="396875">
              <a:spcBef>
                <a:spcPts val="0"/>
              </a:spcBef>
              <a:spcAft>
                <a:spcPts val="600"/>
              </a:spcAft>
              <a:buNone/>
            </a:pPr>
            <a:r>
              <a:rPr lang="x-none" sz="1200" strike="sngStrike" dirty="0">
                <a:latin typeface="Times New Roman" panose="02020603050405020304" pitchFamily="18" charset="0"/>
                <a:ea typeface="Times New Roman" panose="02020603050405020304" pitchFamily="18" charset="0"/>
              </a:rPr>
              <a:t>(</a:t>
            </a:r>
            <a:r>
              <a:rPr lang="en-US" sz="1200" strike="sngStrike" dirty="0">
                <a:latin typeface="Times New Roman" panose="02020603050405020304" pitchFamily="18" charset="0"/>
                <a:ea typeface="Times New Roman" panose="02020603050405020304" pitchFamily="18" charset="0"/>
              </a:rPr>
              <a:t>3</a:t>
            </a:r>
            <a:r>
              <a:rPr lang="x-none" sz="1200" strike="sngStrike" dirty="0">
                <a:latin typeface="Times New Roman" panose="02020603050405020304" pitchFamily="18" charset="0"/>
                <a:ea typeface="Times New Roman" panose="02020603050405020304" pitchFamily="18" charset="0"/>
              </a:rPr>
              <a:t>)	The IE shall provide to ERCOT the data necessary to model the Generation Resource in the base cases created and maintained by SSWG, SPWG, and the DWG, as directed by ERCOT.</a:t>
            </a:r>
            <a:endParaRPr lang="en-US" sz="1200" strike="sngStrike" dirty="0">
              <a:latin typeface="Times New Roman" panose="02020603050405020304" pitchFamily="18" charset="0"/>
              <a:ea typeface="Times New Roman" panose="02020603050405020304" pitchFamily="18" charset="0"/>
            </a:endParaRPr>
          </a:p>
          <a:p>
            <a:pPr marL="0" marR="0" indent="0">
              <a:spcBef>
                <a:spcPts val="0"/>
              </a:spcBef>
              <a:spcAft>
                <a:spcPts val="600"/>
              </a:spcAft>
              <a:buNone/>
              <a:tabLst>
                <a:tab pos="396875" algn="l"/>
              </a:tabLst>
            </a:pPr>
            <a:r>
              <a:rPr lang="x-none" sz="1200" dirty="0">
                <a:latin typeface="Times New Roman" panose="02020603050405020304" pitchFamily="18" charset="0"/>
                <a:ea typeface="Times New Roman" panose="02020603050405020304" pitchFamily="18" charset="0"/>
              </a:rPr>
              <a:t>(</a:t>
            </a:r>
            <a:r>
              <a:rPr lang="en-US" sz="1200" dirty="0">
                <a:latin typeface="Times New Roman" panose="02020603050405020304" pitchFamily="18" charset="0"/>
                <a:ea typeface="Times New Roman" panose="02020603050405020304" pitchFamily="18" charset="0"/>
              </a:rPr>
              <a:t>4</a:t>
            </a:r>
            <a:r>
              <a:rPr lang="x-none" sz="1200" dirty="0">
                <a:latin typeface="Times New Roman" panose="02020603050405020304" pitchFamily="18" charset="0"/>
                <a:ea typeface="Times New Roman" panose="02020603050405020304" pitchFamily="18" charset="0"/>
              </a:rPr>
              <a:t>)	Once the IE has met these requirements, ERCOT will notify the SSWG, SPWG, and the DWG, and the proposed Generation Resource will be included in the base cases created and maintained by these working groups.</a:t>
            </a:r>
            <a:endParaRPr lang="en-US" sz="1200" dirty="0">
              <a:latin typeface="Times New Roman" panose="02020603050405020304" pitchFamily="18" charset="0"/>
              <a:ea typeface="Times New Roman" panose="02020603050405020304" pitchFamily="18" charset="0"/>
            </a:endParaRPr>
          </a:p>
          <a:p>
            <a:pPr marL="0" indent="0">
              <a:buNone/>
            </a:pPr>
            <a:r>
              <a:rPr lang="en-US" sz="1800" dirty="0" smtClean="0">
                <a:latin typeface="Times New Roman" panose="02020603050405020304" pitchFamily="18" charset="0"/>
                <a:ea typeface="Times New Roman" panose="02020603050405020304" pitchFamily="18" charset="0"/>
              </a:rPr>
              <a:t>Consider adding PG 6.9 must be met before resource registration RARF will be accepted.</a:t>
            </a:r>
            <a:endParaRPr lang="en-US" sz="18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789921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r>
              <a:rPr lang="en-US" b="1" dirty="0" smtClean="0">
                <a:solidFill>
                  <a:schemeClr val="accent1"/>
                </a:solidFill>
              </a:rPr>
              <a:t>Additional Steps</a:t>
            </a:r>
            <a:endParaRPr lang="en-US"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dirty="0"/>
          </a:p>
        </p:txBody>
      </p:sp>
      <p:sp>
        <p:nvSpPr>
          <p:cNvPr id="3" name="Content Placeholder 2"/>
          <p:cNvSpPr>
            <a:spLocks noGrp="1"/>
          </p:cNvSpPr>
          <p:nvPr>
            <p:ph idx="1"/>
          </p:nvPr>
        </p:nvSpPr>
        <p:spPr/>
        <p:txBody>
          <a:bodyPr/>
          <a:lstStyle/>
          <a:p>
            <a:r>
              <a:rPr lang="en-US" sz="2000" dirty="0" smtClean="0"/>
              <a:t>Have DWG and SPWG determined the necessary modeling data in order to incorporate the proposed Generation Resource in the DWG and SPWG cases</a:t>
            </a:r>
          </a:p>
          <a:p>
            <a:endParaRPr lang="en-US" sz="2000" dirty="0" smtClean="0"/>
          </a:p>
          <a:p>
            <a:r>
              <a:rPr lang="en-US" sz="2000" dirty="0" smtClean="0"/>
              <a:t>Modify the outreach </a:t>
            </a:r>
            <a:r>
              <a:rPr lang="en-US" sz="2000" dirty="0"/>
              <a:t>effort </a:t>
            </a:r>
            <a:r>
              <a:rPr lang="en-US" sz="2000" dirty="0" smtClean="0"/>
              <a:t>to notify the IE of meeting PG 6.9(1) and send a data request basis of the step above.  Ensure the data request clearly communicates that the required data is ‘as planned’ data.</a:t>
            </a:r>
          </a:p>
          <a:p>
            <a:endParaRPr lang="en-US" sz="2000" dirty="0"/>
          </a:p>
          <a:p>
            <a:endParaRPr lang="en-US" sz="2000" dirty="0"/>
          </a:p>
          <a:p>
            <a:endParaRPr lang="en-US" dirty="0"/>
          </a:p>
        </p:txBody>
      </p:sp>
    </p:spTree>
    <p:extLst>
      <p:ext uri="{BB962C8B-B14F-4D97-AF65-F5344CB8AC3E}">
        <p14:creationId xmlns:p14="http://schemas.microsoft.com/office/powerpoint/2010/main" val="13142594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pic>
        <p:nvPicPr>
          <p:cNvPr id="5" name="Picture 2" descr="C:\Users\sborkar\AppData\Local\Microsoft\Windows\Temporary Internet Files\Content.IE5\DJO7K8IT\question_makrs_cutie_mark_by_rildraw-d4byewl[1].png"/>
          <p:cNvPicPr>
            <a:picLocks noGrp="1" noChangeAspect="1" noChangeArrowheads="1"/>
          </p:cNvPicPr>
          <p:nvPr>
            <p:ph idx="1"/>
          </p:nvPr>
        </p:nvPicPr>
        <p:blipFill>
          <a:blip r:embed="rId2" cstate="print">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2391858" y="1219200"/>
            <a:ext cx="4360283" cy="43195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957945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248F63C-08AC-4CDD-B36F-0851B11853CB}">
  <ds:schemaRefs>
    <ds:schemaRef ds:uri="http://schemas.openxmlformats.org/package/2006/metadata/core-properties"/>
    <ds:schemaRef ds:uri="http://purl.org/dc/elements/1.1/"/>
    <ds:schemaRef ds:uri="http://purl.org/dc/terms/"/>
    <ds:schemaRef ds:uri="http://www.w3.org/XML/1998/namespace"/>
    <ds:schemaRef ds:uri="http://purl.org/dc/dcmitype/"/>
    <ds:schemaRef ds:uri="http://schemas.microsoft.com/office/2006/documentManagement/types"/>
    <ds:schemaRef ds:uri="c34af464-7aa1-4edd-9be4-83dffc1cb926"/>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20884B7F-5407-4A7E-885F-D19D0E5ED7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12412</TotalTime>
  <Words>215</Words>
  <Application>Microsoft Office PowerPoint</Application>
  <PresentationFormat>On-screen Show (4:3)</PresentationFormat>
  <Paragraphs>46</Paragraphs>
  <Slides>8</Slides>
  <Notes>6</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8</vt:i4>
      </vt:variant>
    </vt:vector>
  </HeadingPairs>
  <TitlesOfParts>
    <vt:vector size="14" baseType="lpstr">
      <vt:lpstr>Arial</vt:lpstr>
      <vt:lpstr>Calibri</vt:lpstr>
      <vt:lpstr>Times New Roman</vt:lpstr>
      <vt:lpstr>1_Custom Design</vt:lpstr>
      <vt:lpstr>Office Theme</vt:lpstr>
      <vt:lpstr>Custom Design</vt:lpstr>
      <vt:lpstr>PowerPoint Presentation</vt:lpstr>
      <vt:lpstr>PowerPoint Presentation</vt:lpstr>
      <vt:lpstr>PowerPoint Presentation</vt:lpstr>
      <vt:lpstr>Current Requirements of Section 6.9(1)</vt:lpstr>
      <vt:lpstr>Exploring Possible Solutions to address these concerns</vt:lpstr>
      <vt:lpstr>New Language Proposal for PG 6.9 (1)</vt:lpstr>
      <vt:lpstr>Additional Steps</vt:lpstr>
      <vt:lpstr>Questions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Teixeira, Jay</cp:lastModifiedBy>
  <cp:revision>90</cp:revision>
  <cp:lastPrinted>2016-03-17T20:29:10Z</cp:lastPrinted>
  <dcterms:created xsi:type="dcterms:W3CDTF">2016-01-21T15:20:31Z</dcterms:created>
  <dcterms:modified xsi:type="dcterms:W3CDTF">2016-03-22T20:01:11Z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