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5" r:id="rId3"/>
    <p:sldMasterId id="2147483668" r:id="rId4"/>
    <p:sldMasterId id="2147483670" r:id="rId5"/>
  </p:sldMasterIdLst>
  <p:notesMasterIdLst>
    <p:notesMasterId r:id="rId15"/>
  </p:notesMasterIdLst>
  <p:sldIdLst>
    <p:sldId id="266" r:id="rId6"/>
    <p:sldId id="265" r:id="rId7"/>
    <p:sldId id="258" r:id="rId8"/>
    <p:sldId id="259" r:id="rId9"/>
    <p:sldId id="260" r:id="rId10"/>
    <p:sldId id="261" r:id="rId11"/>
    <p:sldId id="262" r:id="rId12"/>
    <p:sldId id="263"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8" d="100"/>
          <a:sy n="118" d="100"/>
        </p:scale>
        <p:origin x="1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D5068-F725-4C80-9A61-1D5B84F26D98}" type="datetimeFigureOut">
              <a:rPr lang="en-US" smtClean="0"/>
              <a:t>3/22/2016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ABE0EF-D04A-47CF-A5F2-8EB85F84331A}" type="slidenum">
              <a:rPr lang="en-US" smtClean="0"/>
              <a:t>‹#›</a:t>
            </a:fld>
            <a:endParaRPr lang="en-US"/>
          </a:p>
        </p:txBody>
      </p:sp>
    </p:spTree>
    <p:extLst>
      <p:ext uri="{BB962C8B-B14F-4D97-AF65-F5344CB8AC3E}">
        <p14:creationId xmlns:p14="http://schemas.microsoft.com/office/powerpoint/2010/main" val="2285219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701050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3509374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579490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411636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587890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4107704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2876845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2438400" y="685800"/>
            <a:ext cx="84328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8795472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8202402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1600201"/>
            <a:ext cx="113792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1221172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6517318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1600201"/>
            <a:ext cx="113792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6773681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2438400" y="685800"/>
            <a:ext cx="84328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5371847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6837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5.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1219201" y="2"/>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1288" y="5257800"/>
            <a:ext cx="1575824" cy="457200"/>
          </a:xfrm>
          <a:prstGeom prst="rect">
            <a:avLst/>
          </a:prstGeom>
        </p:spPr>
      </p:pic>
      <p:cxnSp>
        <p:nvCxnSpPr>
          <p:cNvPr id="12" name="Straight Connector 11"/>
          <p:cNvCxnSpPr/>
          <p:nvPr userDrawn="1"/>
        </p:nvCxnSpPr>
        <p:spPr>
          <a:xfrm flipH="1">
            <a:off x="1219201"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2700580"/>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r>
              <a:rPr lang="en-US" sz="1000" b="1" dirty="0">
                <a:solidFill>
                  <a:srgbClr val="5B6770"/>
                </a:solidFill>
              </a:rPr>
              <a:t>PUBLIC</a:t>
            </a:r>
            <a:endParaRPr lang="en-US" sz="1000" b="1" dirty="0">
              <a:solidFill>
                <a:srgbClr val="5B6770"/>
              </a:solidFill>
            </a:endParaRPr>
          </a:p>
        </p:txBody>
      </p:sp>
    </p:spTree>
    <p:extLst>
      <p:ext uri="{BB962C8B-B14F-4D97-AF65-F5344CB8AC3E}">
        <p14:creationId xmlns:p14="http://schemas.microsoft.com/office/powerpoint/2010/main" val="4238635458"/>
      </p:ext>
    </p:extLst>
  </p:cSld>
  <p:clrMap bg1="lt1" tx1="dk1" bg2="lt2" tx2="dk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r>
              <a:rPr lang="en-US" sz="1000" b="1" dirty="0">
                <a:solidFill>
                  <a:srgbClr val="5B6770"/>
                </a:solidFill>
              </a:rPr>
              <a:t>PUBLIC</a:t>
            </a:r>
            <a:endParaRPr lang="en-US" sz="1000" b="1" dirty="0">
              <a:solidFill>
                <a:srgbClr val="5B6770"/>
              </a:solidFill>
            </a:endParaRPr>
          </a:p>
        </p:txBody>
      </p:sp>
    </p:spTree>
    <p:extLst>
      <p:ext uri="{BB962C8B-B14F-4D97-AF65-F5344CB8AC3E}">
        <p14:creationId xmlns:p14="http://schemas.microsoft.com/office/powerpoint/2010/main" val="1945531181"/>
      </p:ext>
    </p:extLst>
  </p:cSld>
  <p:clrMap bg1="lt1" tx1="dk1" bg2="lt2" tx2="dk2" accent1="accent1" accent2="accent2" accent3="accent3" accent4="accent4" accent5="accent5" accent6="accent6" hlink="hlink" folHlink="folHlink"/>
  <p:sldLayoutIdLst>
    <p:sldLayoutId id="2147483666" r:id="rId1"/>
    <p:sldLayoutId id="2147483667"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1219201" y="2"/>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1288" y="5257800"/>
            <a:ext cx="1575824" cy="457200"/>
          </a:xfrm>
          <a:prstGeom prst="rect">
            <a:avLst/>
          </a:prstGeom>
        </p:spPr>
      </p:pic>
      <p:cxnSp>
        <p:nvCxnSpPr>
          <p:cNvPr id="12" name="Straight Connector 11"/>
          <p:cNvCxnSpPr/>
          <p:nvPr userDrawn="1"/>
        </p:nvCxnSpPr>
        <p:spPr>
          <a:xfrm flipH="1">
            <a:off x="1219201"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0316907"/>
      </p:ext>
    </p:extLst>
  </p:cSld>
  <p:clrMap bg1="lt1" tx1="dk1" bg2="lt2" tx2="dk2" accent1="accent1" accent2="accent2" accent3="accent3" accent4="accent4" accent5="accent5" accent6="accent6" hlink="hlink" folHlink="folHlink"/>
  <p:sldLayoutIdLst>
    <p:sldLayoutId id="2147483669"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3286030953"/>
      </p:ext>
    </p:extLst>
  </p:cSld>
  <p:clrMap bg1="lt1" tx1="dk1" bg2="lt2" tx2="dk2" accent1="accent1" accent2="accent2" accent3="accent3" accent4="accent4" accent5="accent5" accent6="accent6" hlink="hlink" folHlink="folHlink"/>
  <p:sldLayoutIdLst>
    <p:sldLayoutId id="214748367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21966" y="2362200"/>
            <a:ext cx="5646034" cy="923330"/>
          </a:xfrm>
          <a:prstGeom prst="rect">
            <a:avLst/>
          </a:prstGeom>
          <a:noFill/>
        </p:spPr>
        <p:txBody>
          <a:bodyPr wrap="square" rtlCol="0">
            <a:spAutoFit/>
          </a:bodyPr>
          <a:lstStyle/>
          <a:p>
            <a:r>
              <a:rPr lang="en-US" dirty="0" smtClean="0">
                <a:solidFill>
                  <a:prstClr val="black"/>
                </a:solidFill>
              </a:rPr>
              <a:t>PLWG Review </a:t>
            </a:r>
            <a:r>
              <a:rPr lang="en-US" dirty="0">
                <a:solidFill>
                  <a:prstClr val="black"/>
                </a:solidFill>
              </a:rPr>
              <a:t>the Interconnection process and recommend PG changes or other appropriate action</a:t>
            </a:r>
          </a:p>
          <a:p>
            <a:r>
              <a:rPr lang="en-US" dirty="0" smtClean="0">
                <a:solidFill>
                  <a:prstClr val="black"/>
                </a:solidFill>
              </a:rPr>
              <a:t> </a:t>
            </a:r>
            <a:endParaRPr lang="en-US" dirty="0">
              <a:solidFill>
                <a:prstClr val="black"/>
              </a:solidFill>
            </a:endParaRPr>
          </a:p>
        </p:txBody>
      </p:sp>
    </p:spTree>
    <p:extLst>
      <p:ext uri="{BB962C8B-B14F-4D97-AF65-F5344CB8AC3E}">
        <p14:creationId xmlns:p14="http://schemas.microsoft.com/office/powerpoint/2010/main" val="32702858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200400" y="1371600"/>
            <a:ext cx="7086600" cy="4572000"/>
          </a:xfrm>
        </p:spPr>
        <p:txBody>
          <a:bodyPr/>
          <a:lstStyle/>
          <a:p>
            <a:pPr marL="0" indent="0">
              <a:buNone/>
            </a:pPr>
            <a:r>
              <a:rPr lang="en-US" dirty="0" smtClean="0"/>
              <a:t>ROS Directive:</a:t>
            </a:r>
          </a:p>
          <a:p>
            <a:pPr marL="0" indent="0">
              <a:buNone/>
            </a:pPr>
            <a:endParaRPr lang="en-US" b="1" dirty="0"/>
          </a:p>
          <a:p>
            <a:pPr marL="0" indent="0">
              <a:buNone/>
            </a:pPr>
            <a:r>
              <a:rPr lang="en-US" b="1" dirty="0" smtClean="0"/>
              <a:t>“Direct </a:t>
            </a:r>
            <a:r>
              <a:rPr lang="en-US" b="1" dirty="0"/>
              <a:t>PLWG to review 6.9 and the Interconnection </a:t>
            </a:r>
            <a:r>
              <a:rPr lang="en-US" b="1" dirty="0" smtClean="0"/>
              <a:t>process </a:t>
            </a:r>
            <a:r>
              <a:rPr lang="en-US" b="1" dirty="0"/>
              <a:t>and recommend PG changes or other </a:t>
            </a:r>
            <a:r>
              <a:rPr lang="en-US" b="1" dirty="0" smtClean="0"/>
              <a:t>appropriate action”</a:t>
            </a:r>
          </a:p>
          <a:p>
            <a:pPr marL="0" indent="0">
              <a:buNone/>
            </a:pPr>
            <a:endParaRPr lang="en-US" b="1" dirty="0"/>
          </a:p>
          <a:p>
            <a:pPr marL="0" indent="0">
              <a:buNone/>
            </a:pPr>
            <a:endParaRPr lang="en-US" b="1" dirty="0" smtClean="0"/>
          </a:p>
          <a:p>
            <a:pPr marL="0" indent="0">
              <a:buNone/>
            </a:pPr>
            <a:endParaRPr lang="en-US" b="1" dirty="0"/>
          </a:p>
          <a:p>
            <a:pPr marL="0" indent="0" algn="r">
              <a:buNone/>
            </a:pPr>
            <a:r>
              <a:rPr lang="en-US" sz="900" b="1" dirty="0"/>
              <a:t>Source:  Brittney Albracht notes from March 3, 2016 ROS Meeting</a:t>
            </a:r>
          </a:p>
          <a:p>
            <a:pPr marL="0" indent="0">
              <a:buNone/>
            </a:pPr>
            <a:endParaRPr lang="en-US" b="1" dirty="0" smtClean="0"/>
          </a:p>
        </p:txBody>
      </p:sp>
    </p:spTree>
    <p:extLst>
      <p:ext uri="{BB962C8B-B14F-4D97-AF65-F5344CB8AC3E}">
        <p14:creationId xmlns:p14="http://schemas.microsoft.com/office/powerpoint/2010/main" val="1264711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1143000"/>
          </a:xfrm>
        </p:spPr>
        <p:txBody>
          <a:bodyPr/>
          <a:lstStyle/>
          <a:p>
            <a:r>
              <a:rPr lang="en-US" b="1" dirty="0" smtClean="0">
                <a:solidFill>
                  <a:schemeClr val="accent1"/>
                </a:solidFill>
              </a:rPr>
              <a:t>PG Section 5 Review and Discussion</a:t>
            </a:r>
            <a:br>
              <a:rPr lang="en-US" b="1" dirty="0" smtClean="0">
                <a:solidFill>
                  <a:schemeClr val="accent1"/>
                </a:solidFill>
              </a:rPr>
            </a:br>
            <a:r>
              <a:rPr lang="en-US" dirty="0"/>
              <a:t>Possible changes to interconnection process</a:t>
            </a:r>
            <a:br>
              <a:rPr lang="en-US" dirty="0"/>
            </a:br>
            <a:endParaRPr lang="en-US" b="1" dirty="0">
              <a:solidFill>
                <a:schemeClr val="accent1"/>
              </a:solidFill>
            </a:endParaRPr>
          </a:p>
        </p:txBody>
      </p:sp>
      <p:sp>
        <p:nvSpPr>
          <p:cNvPr id="6" name="Slide Number Placeholder 5"/>
          <p:cNvSpPr>
            <a:spLocks noGrp="1"/>
          </p:cNvSpPr>
          <p:nvPr>
            <p:ph type="sldNum" sz="quarter" idx="4"/>
          </p:nvPr>
        </p:nvSpPr>
        <p:spPr>
          <a:xfrm>
            <a:off x="10287000" y="6561139"/>
            <a:ext cx="228600" cy="212725"/>
          </a:xfrm>
        </p:spPr>
        <p:txBody>
          <a:bodyPr/>
          <a:lstStyle/>
          <a:p>
            <a:fld id="{1D93BD3E-1E9A-4970-A6F7-E7AC52762E0C}" type="slidenum">
              <a:rPr lang="en-US" smtClean="0">
                <a:solidFill>
                  <a:prstClr val="black">
                    <a:tint val="75000"/>
                  </a:prstClr>
                </a:solidFill>
              </a:rPr>
              <a:pPr/>
              <a:t>3</a:t>
            </a:fld>
            <a:endParaRPr lang="en-US" dirty="0">
              <a:solidFill>
                <a:prstClr val="black">
                  <a:tint val="75000"/>
                </a:prstClr>
              </a:solidFill>
            </a:endParaRPr>
          </a:p>
        </p:txBody>
      </p:sp>
      <p:sp>
        <p:nvSpPr>
          <p:cNvPr id="3" name="Content Placeholder 2"/>
          <p:cNvSpPr>
            <a:spLocks noGrp="1"/>
          </p:cNvSpPr>
          <p:nvPr>
            <p:ph idx="1"/>
          </p:nvPr>
        </p:nvSpPr>
        <p:spPr>
          <a:xfrm>
            <a:off x="1828800" y="1295401"/>
            <a:ext cx="8534400" cy="4624633"/>
          </a:xfrm>
        </p:spPr>
        <p:txBody>
          <a:bodyPr/>
          <a:lstStyle/>
          <a:p>
            <a:pPr marL="0" indent="0">
              <a:spcBef>
                <a:spcPts val="1200"/>
              </a:spcBef>
              <a:spcAft>
                <a:spcPts val="1200"/>
              </a:spcAft>
              <a:buNone/>
              <a:tabLst>
                <a:tab pos="640080" algn="l"/>
                <a:tab pos="685800" algn="l"/>
              </a:tabLst>
            </a:pPr>
            <a:r>
              <a:rPr lang="en-US" sz="1800" b="1" i="1" dirty="0">
                <a:latin typeface="Times New Roman" panose="02020603050405020304" pitchFamily="18" charset="0"/>
                <a:ea typeface="Times New Roman" panose="02020603050405020304" pitchFamily="18" charset="0"/>
              </a:rPr>
              <a:t>5.5.1</a:t>
            </a:r>
            <a:r>
              <a:rPr lang="en-US" sz="1800" b="1" i="1" dirty="0">
                <a:latin typeface="Times New Roman" panose="02020603050405020304" pitchFamily="18" charset="0"/>
                <a:ea typeface="Times New Roman" panose="02020603050405020304" pitchFamily="18" charset="0"/>
              </a:rPr>
              <a:t>	Standard Generation Interconnection Agreement</a:t>
            </a:r>
          </a:p>
          <a:p>
            <a:pPr marL="0" indent="0">
              <a:spcBef>
                <a:spcPts val="0"/>
              </a:spcBef>
              <a:spcAft>
                <a:spcPts val="1200"/>
              </a:spcAft>
              <a:buNone/>
            </a:pPr>
            <a:r>
              <a:rPr lang="en-US" sz="1800" dirty="0">
                <a:latin typeface="Times New Roman" panose="02020603050405020304" pitchFamily="18" charset="0"/>
                <a:ea typeface="Times New Roman" panose="02020603050405020304" pitchFamily="18" charset="0"/>
              </a:rPr>
              <a:t>(</a:t>
            </a:r>
            <a:r>
              <a:rPr lang="en-US" sz="1800" dirty="0">
                <a:latin typeface="Times New Roman" panose="02020603050405020304" pitchFamily="18" charset="0"/>
                <a:ea typeface="Times New Roman" panose="02020603050405020304" pitchFamily="18" charset="0"/>
              </a:rPr>
              <a:t>2)	</a:t>
            </a:r>
            <a:r>
              <a:rPr lang="en-US" sz="1800" dirty="0">
                <a:highlight>
                  <a:srgbClr val="FFFF00"/>
                </a:highlight>
                <a:latin typeface="Times New Roman" panose="02020603050405020304" pitchFamily="18" charset="0"/>
                <a:ea typeface="Times New Roman" panose="02020603050405020304" pitchFamily="18" charset="0"/>
              </a:rPr>
              <a:t>Before an SGIA is signed, all studies included in the FIS scope must be completed, unless mutually agreed by the IE and the TSP</a:t>
            </a:r>
            <a:r>
              <a:rPr lang="en-US" sz="1800" dirty="0">
                <a:latin typeface="Times New Roman" panose="02020603050405020304" pitchFamily="18" charset="0"/>
                <a:ea typeface="Times New Roman" panose="02020603050405020304" pitchFamily="18" charset="0"/>
              </a:rPr>
              <a:t> </a:t>
            </a:r>
            <a:r>
              <a:rPr lang="en-US" sz="1800" dirty="0">
                <a:highlight>
                  <a:srgbClr val="FFFF00"/>
                </a:highlight>
                <a:latin typeface="Times New Roman" panose="02020603050405020304" pitchFamily="18" charset="0"/>
                <a:ea typeface="Times New Roman" panose="02020603050405020304" pitchFamily="18" charset="0"/>
              </a:rPr>
              <a:t>.</a:t>
            </a:r>
            <a:r>
              <a:rPr lang="en-US" sz="1800" dirty="0">
                <a:latin typeface="Times New Roman" panose="02020603050405020304" pitchFamily="18" charset="0"/>
                <a:ea typeface="Times New Roman" panose="02020603050405020304" pitchFamily="18" charset="0"/>
              </a:rPr>
              <a:t>  In the event the IE and the TSP agree to sign an SGIA prior to the completion of all studies  included in the FIS scope, </a:t>
            </a:r>
            <a:r>
              <a:rPr lang="en-US" sz="1800" dirty="0">
                <a:highlight>
                  <a:srgbClr val="FFFF00"/>
                </a:highlight>
                <a:latin typeface="Times New Roman" panose="02020603050405020304" pitchFamily="18" charset="0"/>
                <a:ea typeface="Times New Roman" panose="02020603050405020304" pitchFamily="18" charset="0"/>
              </a:rPr>
              <a:t>the TSP shall notify ERCOT.</a:t>
            </a:r>
            <a:r>
              <a:rPr lang="en-US" sz="1800" dirty="0">
                <a:latin typeface="Times New Roman" panose="02020603050405020304" pitchFamily="18" charset="0"/>
                <a:ea typeface="Times New Roman" panose="02020603050405020304" pitchFamily="18" charset="0"/>
              </a:rPr>
              <a:t>  The IE and TSP must meet and maintain compliance with all North American Electric Reliability Corporation (NERC) Reliability Standards, Protocols, and the requirements of this Planning Guide and the Operating Guides concerning interconnection.</a:t>
            </a:r>
          </a:p>
          <a:p>
            <a:pPr marL="0" indent="0">
              <a:spcBef>
                <a:spcPts val="0"/>
              </a:spcBef>
              <a:buNone/>
            </a:pPr>
            <a:endParaRPr lang="en-US" sz="1800" dirty="0">
              <a:latin typeface="Times New Roman" panose="02020603050405020304" pitchFamily="18" charset="0"/>
              <a:ea typeface="Times New Roman" panose="02020603050405020304" pitchFamily="18" charset="0"/>
            </a:endParaRPr>
          </a:p>
          <a:p>
            <a:pPr>
              <a:spcBef>
                <a:spcPts val="0"/>
              </a:spcBef>
              <a:buFont typeface="+mj-lt"/>
              <a:buAutoNum type="arabicPeriod"/>
            </a:pPr>
            <a:r>
              <a:rPr lang="en-US" sz="1800" dirty="0">
                <a:latin typeface="Times New Roman" panose="02020603050405020304" pitchFamily="18" charset="0"/>
                <a:ea typeface="Times New Roman" panose="02020603050405020304" pitchFamily="18" charset="0"/>
              </a:rPr>
              <a:t>Why </a:t>
            </a:r>
            <a:r>
              <a:rPr lang="en-US" sz="1800" dirty="0">
                <a:latin typeface="Times New Roman" panose="02020603050405020304" pitchFamily="18" charset="0"/>
                <a:ea typeface="Times New Roman" panose="02020603050405020304" pitchFamily="18" charset="0"/>
              </a:rPr>
              <a:t>does </a:t>
            </a:r>
            <a:r>
              <a:rPr lang="en-US" sz="1800" dirty="0">
                <a:latin typeface="Times New Roman" panose="02020603050405020304" pitchFamily="18" charset="0"/>
                <a:ea typeface="Times New Roman" panose="02020603050405020304" pitchFamily="18" charset="0"/>
              </a:rPr>
              <a:t>TSP </a:t>
            </a:r>
            <a:r>
              <a:rPr lang="en-US" sz="1800" dirty="0">
                <a:latin typeface="Times New Roman" panose="02020603050405020304" pitchFamily="18" charset="0"/>
                <a:ea typeface="Times New Roman" panose="02020603050405020304" pitchFamily="18" charset="0"/>
              </a:rPr>
              <a:t>agree to this?  </a:t>
            </a:r>
            <a:endParaRPr lang="en-US" sz="1800" dirty="0">
              <a:latin typeface="Times New Roman" panose="02020603050405020304" pitchFamily="18" charset="0"/>
              <a:ea typeface="Times New Roman" panose="02020603050405020304" pitchFamily="18" charset="0"/>
            </a:endParaRPr>
          </a:p>
          <a:p>
            <a:pPr>
              <a:spcBef>
                <a:spcPts val="0"/>
              </a:spcBef>
              <a:buFont typeface="+mj-lt"/>
              <a:buAutoNum type="arabicPeriod"/>
            </a:pPr>
            <a:r>
              <a:rPr lang="en-US" sz="1800" dirty="0">
                <a:latin typeface="Times New Roman" panose="02020603050405020304" pitchFamily="18" charset="0"/>
                <a:ea typeface="Times New Roman" panose="02020603050405020304" pitchFamily="18" charset="0"/>
              </a:rPr>
              <a:t>Why does IE agree to this?</a:t>
            </a:r>
          </a:p>
          <a:p>
            <a:pPr>
              <a:spcBef>
                <a:spcPts val="0"/>
              </a:spcBef>
              <a:buFont typeface="+mj-lt"/>
              <a:buAutoNum type="arabicPeriod"/>
            </a:pPr>
            <a:r>
              <a:rPr lang="en-US" sz="1800" dirty="0">
                <a:latin typeface="Times New Roman" panose="02020603050405020304" pitchFamily="18" charset="0"/>
                <a:ea typeface="Times New Roman" panose="02020603050405020304" pitchFamily="18" charset="0"/>
              </a:rPr>
              <a:t>Is RARF used for IE data submittal to TSP for FIS?</a:t>
            </a:r>
          </a:p>
          <a:p>
            <a:pPr marL="0" indent="0">
              <a:spcBef>
                <a:spcPts val="0"/>
              </a:spcBef>
              <a:buNone/>
            </a:pPr>
            <a:endParaRPr lang="en-US" sz="1800" dirty="0">
              <a:latin typeface="Times New Roman" panose="02020603050405020304" pitchFamily="18" charset="0"/>
              <a:ea typeface="Times New Roman" panose="02020603050405020304" pitchFamily="18" charset="0"/>
            </a:endParaRPr>
          </a:p>
          <a:p>
            <a:pPr marL="0" indent="0">
              <a:spcBef>
                <a:spcPts val="0"/>
              </a:spcBef>
              <a:buNone/>
            </a:pPr>
            <a:r>
              <a:rPr lang="en-US" sz="1800" dirty="0">
                <a:latin typeface="Times New Roman" panose="02020603050405020304" pitchFamily="18" charset="0"/>
                <a:ea typeface="Times New Roman" panose="02020603050405020304" pitchFamily="18" charset="0"/>
              </a:rPr>
              <a:t> </a:t>
            </a:r>
            <a:endParaRPr lang="en-US" sz="1800" dirty="0"/>
          </a:p>
        </p:txBody>
      </p:sp>
    </p:spTree>
    <p:extLst>
      <p:ext uri="{BB962C8B-B14F-4D97-AF65-F5344CB8AC3E}">
        <p14:creationId xmlns:p14="http://schemas.microsoft.com/office/powerpoint/2010/main" val="2752429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1143000"/>
          </a:xfrm>
        </p:spPr>
        <p:txBody>
          <a:bodyPr/>
          <a:lstStyle/>
          <a:p>
            <a:r>
              <a:rPr lang="en-US" b="1" dirty="0" smtClean="0">
                <a:solidFill>
                  <a:schemeClr val="accent1"/>
                </a:solidFill>
              </a:rPr>
              <a:t>PG Section 5 Review and Discussion</a:t>
            </a:r>
            <a:br>
              <a:rPr lang="en-US" b="1" dirty="0" smtClean="0">
                <a:solidFill>
                  <a:schemeClr val="accent1"/>
                </a:solidFill>
              </a:rPr>
            </a:br>
            <a:r>
              <a:rPr lang="en-US" dirty="0"/>
              <a:t>Possible changes to interconnection </a:t>
            </a:r>
            <a:r>
              <a:rPr lang="en-US" dirty="0" smtClean="0"/>
              <a:t>process</a:t>
            </a:r>
            <a:endParaRPr lang="en-US" b="1" dirty="0">
              <a:solidFill>
                <a:schemeClr val="accent1"/>
              </a:solidFill>
            </a:endParaRPr>
          </a:p>
        </p:txBody>
      </p:sp>
      <p:sp>
        <p:nvSpPr>
          <p:cNvPr id="6" name="Slide Number Placeholder 5"/>
          <p:cNvSpPr>
            <a:spLocks noGrp="1"/>
          </p:cNvSpPr>
          <p:nvPr>
            <p:ph type="sldNum" sz="quarter" idx="4"/>
          </p:nvPr>
        </p:nvSpPr>
        <p:spPr>
          <a:xfrm>
            <a:off x="10287000" y="6561139"/>
            <a:ext cx="228600" cy="212725"/>
          </a:xfrm>
        </p:spPr>
        <p:txBody>
          <a:bodyPr/>
          <a:lstStyle/>
          <a:p>
            <a:fld id="{1D93BD3E-1E9A-4970-A6F7-E7AC52762E0C}" type="slidenum">
              <a:rPr lang="en-US" smtClean="0">
                <a:solidFill>
                  <a:prstClr val="black">
                    <a:tint val="75000"/>
                  </a:prstClr>
                </a:solidFill>
              </a:rPr>
              <a:pPr/>
              <a:t>4</a:t>
            </a:fld>
            <a:endParaRPr lang="en-US" dirty="0">
              <a:solidFill>
                <a:prstClr val="black">
                  <a:tint val="75000"/>
                </a:prstClr>
              </a:solidFill>
            </a:endParaRPr>
          </a:p>
        </p:txBody>
      </p:sp>
      <p:sp>
        <p:nvSpPr>
          <p:cNvPr id="3" name="Content Placeholder 2"/>
          <p:cNvSpPr>
            <a:spLocks noGrp="1"/>
          </p:cNvSpPr>
          <p:nvPr>
            <p:ph idx="1"/>
          </p:nvPr>
        </p:nvSpPr>
        <p:spPr>
          <a:xfrm>
            <a:off x="1828800" y="1295400"/>
            <a:ext cx="8534400" cy="5181600"/>
          </a:xfrm>
        </p:spPr>
        <p:txBody>
          <a:bodyPr/>
          <a:lstStyle/>
          <a:p>
            <a:pPr marL="0" indent="0">
              <a:spcBef>
                <a:spcPts val="1200"/>
              </a:spcBef>
              <a:spcAft>
                <a:spcPts val="1200"/>
              </a:spcAft>
              <a:buNone/>
              <a:tabLst>
                <a:tab pos="640080" algn="l"/>
                <a:tab pos="685800" algn="l"/>
              </a:tabLst>
            </a:pPr>
            <a:r>
              <a:rPr lang="en-US" sz="1800" b="1" i="1" dirty="0">
                <a:latin typeface="Times New Roman" panose="02020603050405020304" pitchFamily="18" charset="0"/>
                <a:ea typeface="Times New Roman" panose="02020603050405020304" pitchFamily="18" charset="0"/>
              </a:rPr>
              <a:t>5.7.1</a:t>
            </a:r>
            <a:r>
              <a:rPr lang="en-US" sz="1800" b="1" i="1" dirty="0">
                <a:latin typeface="Times New Roman" panose="02020603050405020304" pitchFamily="18" charset="0"/>
                <a:ea typeface="Times New Roman" panose="02020603050405020304" pitchFamily="18" charset="0"/>
              </a:rPr>
              <a:t>	Generation Resource Data Requirements</a:t>
            </a:r>
          </a:p>
          <a:p>
            <a:pPr marL="0" indent="0">
              <a:spcBef>
                <a:spcPts val="0"/>
              </a:spcBef>
              <a:spcAft>
                <a:spcPts val="1200"/>
              </a:spcAft>
              <a:buNone/>
            </a:pPr>
            <a:r>
              <a:rPr lang="en-US" sz="1800" dirty="0">
                <a:latin typeface="Times New Roman" panose="02020603050405020304" pitchFamily="18" charset="0"/>
                <a:ea typeface="Times New Roman" panose="02020603050405020304" pitchFamily="18" charset="0"/>
              </a:rPr>
              <a:t> (4)	While the duty to update data may require additional information, at a minimum, the IE shall submit the following data and information to be provided to ERCOT at each step of the process:</a:t>
            </a:r>
          </a:p>
          <a:p>
            <a:pPr>
              <a:spcBef>
                <a:spcPts val="600"/>
              </a:spcBef>
              <a:spcAft>
                <a:spcPts val="600"/>
              </a:spcAft>
              <a:buAutoNum type="alphaLcParenBoth"/>
              <a:tabLst>
                <a:tab pos="640080" algn="l"/>
                <a:tab pos="685800" algn="l"/>
              </a:tabLst>
            </a:pPr>
            <a:r>
              <a:rPr lang="en-US" sz="1800" b="1" i="1" dirty="0">
                <a:solidFill>
                  <a:schemeClr val="accent2">
                    <a:lumMod val="60000"/>
                    <a:lumOff val="40000"/>
                  </a:schemeClr>
                </a:solidFill>
                <a:latin typeface="Times New Roman" panose="02020603050405020304" pitchFamily="18" charset="0"/>
                <a:ea typeface="Times New Roman" panose="02020603050405020304" pitchFamily="18" charset="0"/>
              </a:rPr>
              <a:t>Application and Security Screening Study …</a:t>
            </a:r>
          </a:p>
          <a:p>
            <a:pPr>
              <a:spcBef>
                <a:spcPts val="600"/>
              </a:spcBef>
              <a:spcAft>
                <a:spcPts val="600"/>
              </a:spcAft>
              <a:buAutoNum type="alphaLcParenBoth"/>
              <a:tabLst>
                <a:tab pos="640080" algn="l"/>
                <a:tab pos="685800" algn="l"/>
              </a:tabLst>
            </a:pPr>
            <a:r>
              <a:rPr lang="en-US" sz="1800" b="1" i="1" dirty="0">
                <a:solidFill>
                  <a:schemeClr val="accent2">
                    <a:lumMod val="60000"/>
                    <a:lumOff val="40000"/>
                  </a:schemeClr>
                </a:solidFill>
                <a:latin typeface="Times New Roman" panose="02020603050405020304" pitchFamily="18" charset="0"/>
                <a:ea typeface="Times New Roman" panose="02020603050405020304" pitchFamily="18" charset="0"/>
              </a:rPr>
              <a:t>FIS …</a:t>
            </a:r>
          </a:p>
          <a:p>
            <a:pPr>
              <a:spcBef>
                <a:spcPts val="600"/>
              </a:spcBef>
              <a:spcAft>
                <a:spcPts val="600"/>
              </a:spcAft>
              <a:buAutoNum type="alphaLcParenBoth"/>
              <a:tabLst>
                <a:tab pos="640080" algn="l"/>
                <a:tab pos="685800" algn="l"/>
              </a:tabLst>
            </a:pPr>
            <a:r>
              <a:rPr lang="en-US" sz="1800" b="1" i="1" dirty="0">
                <a:latin typeface="Times New Roman" panose="02020603050405020304" pitchFamily="18" charset="0"/>
                <a:ea typeface="Times New Roman" panose="02020603050405020304" pitchFamily="18" charset="0"/>
              </a:rPr>
              <a:t>Meeting PG 6.9(1) (new section)</a:t>
            </a:r>
          </a:p>
          <a:p>
            <a:pPr lvl="1">
              <a:spcBef>
                <a:spcPts val="600"/>
              </a:spcBef>
              <a:spcAft>
                <a:spcPts val="600"/>
              </a:spcAft>
              <a:buAutoNum type="alphaLcParenBoth"/>
              <a:tabLst>
                <a:tab pos="640080" algn="l"/>
                <a:tab pos="685800" algn="l"/>
              </a:tabLst>
            </a:pPr>
            <a:r>
              <a:rPr lang="en-US" sz="1400" b="1" i="1" dirty="0">
                <a:latin typeface="Times New Roman" panose="02020603050405020304" pitchFamily="18" charset="0"/>
                <a:ea typeface="Times New Roman" panose="02020603050405020304" pitchFamily="18" charset="0"/>
              </a:rPr>
              <a:t>Add requirement to submit remaining planning data within 60 days of meeting PG 6.9(1)</a:t>
            </a:r>
          </a:p>
          <a:p>
            <a:pPr lvl="1">
              <a:spcBef>
                <a:spcPts val="600"/>
              </a:spcBef>
              <a:spcAft>
                <a:spcPts val="600"/>
              </a:spcAft>
              <a:buAutoNum type="alphaLcParenBoth"/>
              <a:tabLst>
                <a:tab pos="640080" algn="l"/>
                <a:tab pos="685800" algn="l"/>
              </a:tabLst>
            </a:pPr>
            <a:r>
              <a:rPr lang="en-US" sz="1400" b="1" i="1" dirty="0">
                <a:latin typeface="Times New Roman" panose="02020603050405020304" pitchFamily="18" charset="0"/>
                <a:ea typeface="Times New Roman" panose="02020603050405020304" pitchFamily="18" charset="0"/>
              </a:rPr>
              <a:t>Add meeting PG 6.9 required for resource registration RARF to be accepted.  The reason for this is that there is a requirement to go into the planning model but no similar requirement for entry into the Network Operations Model.</a:t>
            </a:r>
          </a:p>
          <a:p>
            <a:pPr>
              <a:spcBef>
                <a:spcPts val="600"/>
              </a:spcBef>
              <a:spcAft>
                <a:spcPts val="600"/>
              </a:spcAft>
              <a:buAutoNum type="alphaLcParenBoth"/>
              <a:tabLst>
                <a:tab pos="640080" algn="l"/>
                <a:tab pos="685800" algn="l"/>
              </a:tabLst>
            </a:pPr>
            <a:r>
              <a:rPr lang="en-US" sz="1800" b="1" i="1" dirty="0">
                <a:solidFill>
                  <a:schemeClr val="accent2">
                    <a:lumMod val="60000"/>
                    <a:lumOff val="40000"/>
                  </a:schemeClr>
                </a:solidFill>
                <a:latin typeface="Times New Roman" panose="02020603050405020304" pitchFamily="18" charset="0"/>
                <a:ea typeface="Times New Roman" panose="02020603050405020304" pitchFamily="18" charset="0"/>
              </a:rPr>
              <a:t>Prior to start of construction</a:t>
            </a:r>
            <a:endParaRPr lang="en-US" sz="1800" b="1" i="1" dirty="0">
              <a:solidFill>
                <a:schemeClr val="accent2">
                  <a:lumMod val="60000"/>
                  <a:lumOff val="40000"/>
                </a:schemeClr>
              </a:solidFill>
              <a:latin typeface="Times New Roman" panose="02020603050405020304" pitchFamily="18" charset="0"/>
              <a:ea typeface="Times New Roman" panose="02020603050405020304" pitchFamily="18" charset="0"/>
            </a:endParaRPr>
          </a:p>
          <a:p>
            <a:pPr marL="0" indent="0">
              <a:spcBef>
                <a:spcPts val="0"/>
              </a:spcBef>
              <a:buNone/>
            </a:pPr>
            <a:endParaRPr lang="en-US" sz="1800" dirty="0"/>
          </a:p>
        </p:txBody>
      </p:sp>
    </p:spTree>
    <p:extLst>
      <p:ext uri="{BB962C8B-B14F-4D97-AF65-F5344CB8AC3E}">
        <p14:creationId xmlns:p14="http://schemas.microsoft.com/office/powerpoint/2010/main" val="3327017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1143000"/>
          </a:xfrm>
        </p:spPr>
        <p:txBody>
          <a:bodyPr/>
          <a:lstStyle/>
          <a:p>
            <a:r>
              <a:rPr lang="en-US" b="1" dirty="0" smtClean="0">
                <a:solidFill>
                  <a:schemeClr val="accent1"/>
                </a:solidFill>
              </a:rPr>
              <a:t>PG Section 5 Review and Discussion</a:t>
            </a:r>
            <a:br>
              <a:rPr lang="en-US" b="1" dirty="0" smtClean="0">
                <a:solidFill>
                  <a:schemeClr val="accent1"/>
                </a:solidFill>
              </a:rPr>
            </a:br>
            <a:r>
              <a:rPr lang="en-US" dirty="0"/>
              <a:t>Possible changes to interconnection </a:t>
            </a:r>
            <a:r>
              <a:rPr lang="en-US" dirty="0" smtClean="0"/>
              <a:t>process</a:t>
            </a:r>
            <a:endParaRPr lang="en-US" b="1" dirty="0">
              <a:solidFill>
                <a:schemeClr val="accent1"/>
              </a:solidFill>
            </a:endParaRPr>
          </a:p>
        </p:txBody>
      </p:sp>
      <p:sp>
        <p:nvSpPr>
          <p:cNvPr id="6" name="Slide Number Placeholder 5"/>
          <p:cNvSpPr>
            <a:spLocks noGrp="1"/>
          </p:cNvSpPr>
          <p:nvPr>
            <p:ph type="sldNum" sz="quarter" idx="4"/>
          </p:nvPr>
        </p:nvSpPr>
        <p:spPr>
          <a:xfrm>
            <a:off x="10287000" y="6561139"/>
            <a:ext cx="228600" cy="212725"/>
          </a:xfrm>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sp>
        <p:nvSpPr>
          <p:cNvPr id="3" name="Content Placeholder 2"/>
          <p:cNvSpPr>
            <a:spLocks noGrp="1"/>
          </p:cNvSpPr>
          <p:nvPr>
            <p:ph idx="1"/>
          </p:nvPr>
        </p:nvSpPr>
        <p:spPr>
          <a:xfrm>
            <a:off x="1752600" y="1143000"/>
            <a:ext cx="8534400" cy="5181600"/>
          </a:xfrm>
        </p:spPr>
        <p:txBody>
          <a:bodyPr/>
          <a:lstStyle/>
          <a:p>
            <a:pPr marL="0" indent="0">
              <a:buNone/>
            </a:pPr>
            <a:r>
              <a:rPr lang="en-US" sz="1800" b="1" dirty="0">
                <a:latin typeface="Times New Roman" panose="02020603050405020304" pitchFamily="18" charset="0"/>
                <a:ea typeface="Times New Roman" panose="02020603050405020304" pitchFamily="18" charset="0"/>
              </a:rPr>
              <a:t>5.1</a:t>
            </a:r>
            <a:r>
              <a:rPr lang="en-US" sz="1800" b="1" dirty="0">
                <a:latin typeface="Times New Roman" panose="02020603050405020304" pitchFamily="18" charset="0"/>
                <a:ea typeface="Times New Roman" panose="02020603050405020304" pitchFamily="18" charset="0"/>
              </a:rPr>
              <a:t>	</a:t>
            </a:r>
            <a:r>
              <a:rPr lang="en-US" sz="1800" b="1" dirty="0">
                <a:latin typeface="Times New Roman" panose="02020603050405020304" pitchFamily="18" charset="0"/>
                <a:ea typeface="Times New Roman" panose="02020603050405020304" pitchFamily="18" charset="0"/>
              </a:rPr>
              <a:t>Introduction</a:t>
            </a:r>
          </a:p>
          <a:p>
            <a:pPr marL="0" indent="0">
              <a:buNone/>
            </a:pPr>
            <a:endParaRPr lang="en-US" sz="1800" b="1" dirty="0">
              <a:latin typeface="Times New Roman" panose="02020603050405020304" pitchFamily="18" charset="0"/>
              <a:ea typeface="Times New Roman" panose="02020603050405020304" pitchFamily="18" charset="0"/>
            </a:endParaRPr>
          </a:p>
          <a:p>
            <a:pPr marL="800100">
              <a:spcBef>
                <a:spcPts val="0"/>
              </a:spcBef>
              <a:spcAft>
                <a:spcPts val="1200"/>
              </a:spcAft>
              <a:buAutoNum type="alphaLcParenBoth" startAt="5"/>
            </a:pPr>
            <a:r>
              <a:rPr lang="en-US" sz="1800" dirty="0">
                <a:highlight>
                  <a:srgbClr val="FFFF00"/>
                </a:highlight>
                <a:latin typeface="Times New Roman" panose="02020603050405020304" pitchFamily="18" charset="0"/>
                <a:ea typeface="Times New Roman" panose="02020603050405020304" pitchFamily="18" charset="0"/>
              </a:rPr>
              <a:t>Provide </a:t>
            </a:r>
            <a:r>
              <a:rPr lang="en-US" sz="1800" dirty="0">
                <a:highlight>
                  <a:srgbClr val="FFFF00"/>
                </a:highlight>
                <a:latin typeface="Times New Roman" panose="02020603050405020304" pitchFamily="18" charset="0"/>
                <a:ea typeface="Times New Roman" panose="02020603050405020304" pitchFamily="18" charset="0"/>
              </a:rPr>
              <a:t>accurate initial</a:t>
            </a:r>
            <a:r>
              <a:rPr lang="en-US" sz="1050" dirty="0">
                <a:latin typeface="Times New Roman" panose="02020603050405020304" pitchFamily="18" charset="0"/>
                <a:ea typeface="Times New Roman" panose="02020603050405020304" pitchFamily="18" charset="0"/>
              </a:rPr>
              <a:t> </a:t>
            </a:r>
            <a:r>
              <a:rPr lang="en-US" sz="1800" dirty="0">
                <a:highlight>
                  <a:srgbClr val="FFFF00"/>
                </a:highlight>
                <a:latin typeface="Times New Roman" panose="02020603050405020304" pitchFamily="18" charset="0"/>
                <a:ea typeface="Times New Roman" panose="02020603050405020304" pitchFamily="18" charset="0"/>
              </a:rPr>
              <a:t> data about the proposed Generation Resource to ERCOT to ensure that ERCOT and stakeholders have the information necessary for planning purposes</a:t>
            </a:r>
            <a:r>
              <a:rPr lang="en-US" sz="1800" dirty="0">
                <a:highlight>
                  <a:srgbClr val="FFFF00"/>
                </a:highlight>
                <a:latin typeface="Times New Roman" panose="02020603050405020304" pitchFamily="18" charset="0"/>
                <a:ea typeface="Times New Roman" panose="02020603050405020304" pitchFamily="18" charset="0"/>
              </a:rPr>
              <a:t>.</a:t>
            </a:r>
          </a:p>
          <a:p>
            <a:pPr marL="0" indent="0">
              <a:spcBef>
                <a:spcPts val="1200"/>
              </a:spcBef>
              <a:spcAft>
                <a:spcPts val="1200"/>
              </a:spcAft>
              <a:buNone/>
              <a:tabLst>
                <a:tab pos="640080" algn="l"/>
                <a:tab pos="685800" algn="l"/>
              </a:tabLst>
            </a:pPr>
            <a:r>
              <a:rPr lang="en-US" sz="1800" b="1" i="1" dirty="0">
                <a:latin typeface="Times New Roman" panose="02020603050405020304" pitchFamily="18" charset="0"/>
                <a:ea typeface="Times New Roman" panose="02020603050405020304" pitchFamily="18" charset="0"/>
              </a:rPr>
              <a:t>5.3.1	Full Interconnection Study Submission </a:t>
            </a:r>
            <a:r>
              <a:rPr lang="en-US" sz="1800" b="1" i="1" dirty="0">
                <a:latin typeface="Times New Roman" panose="02020603050405020304" pitchFamily="18" charset="0"/>
                <a:ea typeface="Times New Roman" panose="02020603050405020304" pitchFamily="18" charset="0"/>
              </a:rPr>
              <a:t>Requirements</a:t>
            </a:r>
          </a:p>
          <a:p>
            <a:pPr marL="0" indent="0">
              <a:buNone/>
            </a:pPr>
            <a:r>
              <a:rPr lang="en-US" sz="1800" dirty="0"/>
              <a:t>	</a:t>
            </a:r>
            <a:r>
              <a:rPr lang="en-US" sz="1800" dirty="0">
                <a:latin typeface="Times New Roman" panose="02020603050405020304" pitchFamily="18" charset="0"/>
                <a:ea typeface="Times New Roman" panose="02020603050405020304" pitchFamily="18" charset="0"/>
              </a:rPr>
              <a:t>(7)	The planning submissions of the Resource Registration data  are considered planning data and </a:t>
            </a:r>
            <a:r>
              <a:rPr lang="en-US" sz="1800" dirty="0">
                <a:highlight>
                  <a:srgbClr val="FFFF00"/>
                </a:highlight>
                <a:latin typeface="Times New Roman" panose="02020603050405020304" pitchFamily="18" charset="0"/>
                <a:ea typeface="Times New Roman" panose="02020603050405020304" pitchFamily="18" charset="0"/>
              </a:rPr>
              <a:t>shall accurately  reflect the design of the facility</a:t>
            </a:r>
            <a:r>
              <a:rPr lang="en-US" sz="1800" dirty="0">
                <a:latin typeface="Times New Roman" panose="02020603050405020304" pitchFamily="18" charset="0"/>
                <a:ea typeface="Times New Roman" panose="02020603050405020304" pitchFamily="18" charset="0"/>
              </a:rPr>
              <a:t>.  Please note this process does not satisfy the Resource Registration submissions requirements contained in the Protocols, but the use of this format is intended to facilitate the preparation of the data required for that process and the continuity of data between the interconnection study process and the data submitted for Resource Registration.</a:t>
            </a:r>
            <a:r>
              <a:rPr lang="en-US" sz="1800" dirty="0"/>
              <a:t> </a:t>
            </a:r>
            <a:endParaRPr lang="en-US" sz="1800" dirty="0"/>
          </a:p>
          <a:p>
            <a:pPr marL="0" indent="0">
              <a:spcBef>
                <a:spcPts val="0"/>
              </a:spcBef>
              <a:spcAft>
                <a:spcPts val="1200"/>
              </a:spcAft>
              <a:buNone/>
            </a:pPr>
            <a:endParaRPr lang="en-US" sz="1800" dirty="0">
              <a:latin typeface="Times New Roman" panose="02020603050405020304" pitchFamily="18" charset="0"/>
              <a:ea typeface="Times New Roman" panose="02020603050405020304" pitchFamily="18" charset="0"/>
            </a:endParaRPr>
          </a:p>
          <a:p>
            <a:pPr marL="0" indent="0">
              <a:spcBef>
                <a:spcPts val="0"/>
              </a:spcBef>
              <a:buNone/>
            </a:pPr>
            <a:r>
              <a:rPr lang="en-US" sz="1050" dirty="0">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rPr>
              <a:t>Sync with NOG 5.1 and mention representative data is </a:t>
            </a:r>
            <a:r>
              <a:rPr lang="en-US" sz="1800" dirty="0">
                <a:latin typeface="Times New Roman" panose="02020603050405020304" pitchFamily="18" charset="0"/>
                <a:ea typeface="Times New Roman" panose="02020603050405020304" pitchFamily="18" charset="0"/>
              </a:rPr>
              <a:t>allowed</a:t>
            </a:r>
            <a:r>
              <a:rPr lang="en-US" sz="1800" dirty="0">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rPr>
              <a:t>(next slide)</a:t>
            </a:r>
          </a:p>
          <a:p>
            <a:pPr marL="0" indent="0">
              <a:spcBef>
                <a:spcPts val="0"/>
              </a:spcBef>
              <a:buNone/>
            </a:pPr>
            <a:endParaRPr lang="en-US" sz="1800" dirty="0">
              <a:latin typeface="Times New Roman" panose="02020603050405020304" pitchFamily="18" charset="0"/>
              <a:ea typeface="Times New Roman" panose="02020603050405020304" pitchFamily="18" charset="0"/>
            </a:endParaRPr>
          </a:p>
          <a:p>
            <a:pPr marL="0" indent="0">
              <a:spcBef>
                <a:spcPts val="0"/>
              </a:spcBef>
              <a:buNone/>
            </a:pPr>
            <a:endParaRPr lang="en-US" sz="1200" dirty="0">
              <a:latin typeface="Times New Roman" panose="02020603050405020304" pitchFamily="18" charset="0"/>
              <a:ea typeface="Times New Roman" panose="02020603050405020304" pitchFamily="18" charset="0"/>
            </a:endParaRPr>
          </a:p>
          <a:p>
            <a:pPr marL="0" indent="0">
              <a:buNone/>
            </a:pPr>
            <a:endParaRPr lang="en-US" sz="1800" b="1"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15494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1143000"/>
          </a:xfrm>
        </p:spPr>
        <p:txBody>
          <a:bodyPr/>
          <a:lstStyle/>
          <a:p>
            <a:r>
              <a:rPr lang="en-US" b="1" dirty="0" smtClean="0">
                <a:solidFill>
                  <a:schemeClr val="accent1"/>
                </a:solidFill>
              </a:rPr>
              <a:t>PG Section 5 Review and Discussion</a:t>
            </a:r>
            <a:br>
              <a:rPr lang="en-US" b="1" dirty="0" smtClean="0">
                <a:solidFill>
                  <a:schemeClr val="accent1"/>
                </a:solidFill>
              </a:rPr>
            </a:br>
            <a:r>
              <a:rPr lang="en-US" dirty="0"/>
              <a:t>Possible changes to interconnection </a:t>
            </a:r>
            <a:r>
              <a:rPr lang="en-US" dirty="0" smtClean="0"/>
              <a:t>process</a:t>
            </a:r>
            <a:endParaRPr lang="en-US" b="1" dirty="0">
              <a:solidFill>
                <a:schemeClr val="accent1"/>
              </a:solidFill>
            </a:endParaRPr>
          </a:p>
        </p:txBody>
      </p:sp>
      <p:sp>
        <p:nvSpPr>
          <p:cNvPr id="6" name="Slide Number Placeholder 5"/>
          <p:cNvSpPr>
            <a:spLocks noGrp="1"/>
          </p:cNvSpPr>
          <p:nvPr>
            <p:ph type="sldNum" sz="quarter" idx="4"/>
          </p:nvPr>
        </p:nvSpPr>
        <p:spPr>
          <a:xfrm>
            <a:off x="10287000" y="6561139"/>
            <a:ext cx="228600" cy="212725"/>
          </a:xfrm>
        </p:spPr>
        <p:txBody>
          <a:bodyPr/>
          <a:lstStyle/>
          <a:p>
            <a:fld id="{1D93BD3E-1E9A-4970-A6F7-E7AC52762E0C}" type="slidenum">
              <a:rPr lang="en-US" smtClean="0">
                <a:solidFill>
                  <a:prstClr val="black">
                    <a:tint val="75000"/>
                  </a:prstClr>
                </a:solidFill>
              </a:rPr>
              <a:pPr/>
              <a:t>6</a:t>
            </a:fld>
            <a:endParaRPr lang="en-US" dirty="0">
              <a:solidFill>
                <a:prstClr val="black">
                  <a:tint val="75000"/>
                </a:prstClr>
              </a:solidFill>
            </a:endParaRPr>
          </a:p>
        </p:txBody>
      </p:sp>
      <p:sp>
        <p:nvSpPr>
          <p:cNvPr id="3" name="Content Placeholder 2"/>
          <p:cNvSpPr>
            <a:spLocks noGrp="1"/>
          </p:cNvSpPr>
          <p:nvPr>
            <p:ph idx="1"/>
          </p:nvPr>
        </p:nvSpPr>
        <p:spPr>
          <a:xfrm>
            <a:off x="1752600" y="1143001"/>
            <a:ext cx="8534400" cy="4929433"/>
          </a:xfrm>
        </p:spPr>
        <p:txBody>
          <a:bodyPr/>
          <a:lstStyle/>
          <a:p>
            <a:pPr marL="0" indent="0">
              <a:spcBef>
                <a:spcPts val="0"/>
              </a:spcBef>
              <a:buNone/>
            </a:pPr>
            <a:r>
              <a:rPr lang="en-US" sz="1050" dirty="0">
                <a:latin typeface="Times New Roman" panose="02020603050405020304" pitchFamily="18" charset="0"/>
                <a:ea typeface="Times New Roman" panose="02020603050405020304" pitchFamily="18" charset="0"/>
              </a:rPr>
              <a:t> </a:t>
            </a:r>
            <a:r>
              <a:rPr lang="en-US" sz="1800" b="1" dirty="0">
                <a:latin typeface="Times New Roman" panose="02020603050405020304" pitchFamily="18" charset="0"/>
                <a:ea typeface="Times New Roman" panose="02020603050405020304" pitchFamily="18" charset="0"/>
              </a:rPr>
              <a:t>NOG </a:t>
            </a:r>
            <a:r>
              <a:rPr lang="en-US" sz="1800" b="1" dirty="0">
                <a:latin typeface="Times New Roman" panose="02020603050405020304" pitchFamily="18" charset="0"/>
                <a:ea typeface="Times New Roman" panose="02020603050405020304" pitchFamily="18" charset="0"/>
              </a:rPr>
              <a:t>5.1</a:t>
            </a:r>
            <a:endParaRPr lang="en-US" sz="1800" b="1" dirty="0">
              <a:latin typeface="Times New Roman" panose="02020603050405020304" pitchFamily="18" charset="0"/>
              <a:ea typeface="Times New Roman" panose="02020603050405020304" pitchFamily="18" charset="0"/>
            </a:endParaRPr>
          </a:p>
          <a:p>
            <a:pPr marL="0" indent="0">
              <a:spcBef>
                <a:spcPts val="0"/>
              </a:spcBef>
              <a:buNone/>
            </a:pPr>
            <a:endParaRPr lang="en-US" sz="1800" dirty="0">
              <a:latin typeface="Times New Roman" panose="02020603050405020304" pitchFamily="18" charset="0"/>
              <a:ea typeface="Times New Roman" panose="02020603050405020304" pitchFamily="18" charset="0"/>
            </a:endParaRPr>
          </a:p>
          <a:p>
            <a:pPr marL="0" indent="0">
              <a:spcBef>
                <a:spcPts val="0"/>
              </a:spcBef>
              <a:buNone/>
            </a:pPr>
            <a:r>
              <a:rPr lang="en-US" sz="1800" b="1" dirty="0"/>
              <a:t>5.1	System Modeling </a:t>
            </a:r>
            <a:r>
              <a:rPr lang="en-US" sz="1800" b="1" dirty="0"/>
              <a:t>Information</a:t>
            </a:r>
          </a:p>
          <a:p>
            <a:pPr marL="0" indent="0">
              <a:spcBef>
                <a:spcPts val="0"/>
              </a:spcBef>
              <a:buNone/>
            </a:pPr>
            <a:endParaRPr lang="en-US" sz="1800" dirty="0">
              <a:latin typeface="Times New Roman" panose="02020603050405020304" pitchFamily="18" charset="0"/>
              <a:ea typeface="Times New Roman" panose="02020603050405020304" pitchFamily="18" charset="0"/>
            </a:endParaRPr>
          </a:p>
          <a:p>
            <a:pPr marL="0" indent="0">
              <a:spcBef>
                <a:spcPts val="0"/>
              </a:spcBef>
              <a:buNone/>
            </a:pPr>
            <a:r>
              <a:rPr lang="en-US" sz="1800" dirty="0"/>
              <a:t>(d)	</a:t>
            </a:r>
            <a:r>
              <a:rPr lang="en-US" sz="1800" dirty="0">
                <a:highlight>
                  <a:srgbClr val="FFFF00"/>
                </a:highlight>
                <a:latin typeface="Times New Roman" panose="02020603050405020304" pitchFamily="18" charset="0"/>
                <a:ea typeface="Times New Roman" panose="02020603050405020304" pitchFamily="18" charset="0"/>
              </a:rPr>
              <a:t>Typical or representative information may be provided for planned facility additions or modifications for use in the SSWG, DWG, and SPWG base cases</a:t>
            </a:r>
            <a:r>
              <a:rPr lang="en-US" sz="1800" dirty="0"/>
              <a:t>, </a:t>
            </a:r>
            <a:r>
              <a:rPr lang="en-US" sz="1800" dirty="0">
                <a:latin typeface="Times New Roman" panose="02020603050405020304" pitchFamily="18" charset="0"/>
                <a:ea typeface="Times New Roman" panose="02020603050405020304" pitchFamily="18" charset="0"/>
              </a:rPr>
              <a:t>but such information shall be revised using actual design or construction information in accordance with the time line for Network Operations Model changes outlined in Protocol Section 3.10.1, Time Line for Network Operations Model Changes.</a:t>
            </a:r>
          </a:p>
          <a:p>
            <a:pPr marL="0" indent="0">
              <a:buNone/>
            </a:pPr>
            <a:endParaRPr lang="en-US" sz="1800" b="1"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08733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1143000"/>
          </a:xfrm>
        </p:spPr>
        <p:txBody>
          <a:bodyPr/>
          <a:lstStyle/>
          <a:p>
            <a:r>
              <a:rPr lang="en-US" b="1" dirty="0" smtClean="0">
                <a:solidFill>
                  <a:schemeClr val="accent1"/>
                </a:solidFill>
              </a:rPr>
              <a:t>PG Section 5 Review and Discussion</a:t>
            </a:r>
            <a:br>
              <a:rPr lang="en-US" b="1" dirty="0" smtClean="0">
                <a:solidFill>
                  <a:schemeClr val="accent1"/>
                </a:solidFill>
              </a:rPr>
            </a:br>
            <a:r>
              <a:rPr lang="en-US" dirty="0"/>
              <a:t>Possible changes to interconnection process</a:t>
            </a:r>
            <a:br>
              <a:rPr lang="en-US" dirty="0"/>
            </a:br>
            <a:endParaRPr lang="en-US" b="1" dirty="0">
              <a:solidFill>
                <a:schemeClr val="accent1"/>
              </a:solidFill>
            </a:endParaRPr>
          </a:p>
        </p:txBody>
      </p:sp>
      <p:sp>
        <p:nvSpPr>
          <p:cNvPr id="6" name="Slide Number Placeholder 5"/>
          <p:cNvSpPr>
            <a:spLocks noGrp="1"/>
          </p:cNvSpPr>
          <p:nvPr>
            <p:ph type="sldNum" sz="quarter" idx="4"/>
          </p:nvPr>
        </p:nvSpPr>
        <p:spPr>
          <a:xfrm>
            <a:off x="10287000" y="6561139"/>
            <a:ext cx="228600" cy="212725"/>
          </a:xfrm>
        </p:spPr>
        <p:txBody>
          <a:bodyPr/>
          <a:lstStyle/>
          <a:p>
            <a:fld id="{1D93BD3E-1E9A-4970-A6F7-E7AC52762E0C}" type="slidenum">
              <a:rPr lang="en-US" smtClean="0">
                <a:solidFill>
                  <a:prstClr val="black">
                    <a:tint val="75000"/>
                  </a:prstClr>
                </a:solidFill>
              </a:rPr>
              <a:pPr/>
              <a:t>7</a:t>
            </a:fld>
            <a:endParaRPr lang="en-US" dirty="0">
              <a:solidFill>
                <a:prstClr val="black">
                  <a:tint val="75000"/>
                </a:prstClr>
              </a:solidFill>
            </a:endParaRPr>
          </a:p>
        </p:txBody>
      </p:sp>
      <p:sp>
        <p:nvSpPr>
          <p:cNvPr id="3" name="Content Placeholder 2"/>
          <p:cNvSpPr>
            <a:spLocks noGrp="1"/>
          </p:cNvSpPr>
          <p:nvPr>
            <p:ph idx="1"/>
          </p:nvPr>
        </p:nvSpPr>
        <p:spPr>
          <a:xfrm>
            <a:off x="1752600" y="1386683"/>
            <a:ext cx="8534400" cy="4685751"/>
          </a:xfrm>
        </p:spPr>
        <p:txBody>
          <a:bodyPr/>
          <a:lstStyle/>
          <a:p>
            <a:pPr marL="0" indent="0">
              <a:spcBef>
                <a:spcPts val="1200"/>
              </a:spcBef>
              <a:spcAft>
                <a:spcPts val="1200"/>
              </a:spcAft>
              <a:buNone/>
              <a:tabLst>
                <a:tab pos="640080" algn="l"/>
                <a:tab pos="685800" algn="l"/>
              </a:tabLst>
            </a:pPr>
            <a:r>
              <a:rPr lang="en-US" sz="1800" b="1" i="1" dirty="0">
                <a:latin typeface="Times New Roman" panose="02020603050405020304" pitchFamily="18" charset="0"/>
                <a:ea typeface="Times New Roman" panose="02020603050405020304" pitchFamily="18" charset="0"/>
              </a:rPr>
              <a:t>5.3.2</a:t>
            </a:r>
            <a:r>
              <a:rPr lang="en-US" sz="1800" b="1" i="1" dirty="0">
                <a:latin typeface="Times New Roman" panose="02020603050405020304" pitchFamily="18" charset="0"/>
                <a:ea typeface="Times New Roman" panose="02020603050405020304" pitchFamily="18" charset="0"/>
              </a:rPr>
              <a:t>	Modifications to Request Declarations of Resource Data Accuracy</a:t>
            </a:r>
          </a:p>
          <a:p>
            <a:pPr marL="0" indent="0">
              <a:spcBef>
                <a:spcPts val="0"/>
              </a:spcBef>
              <a:spcAft>
                <a:spcPts val="1200"/>
              </a:spcAft>
              <a:buNone/>
            </a:pPr>
            <a:r>
              <a:rPr lang="en-US" sz="1800" dirty="0">
                <a:latin typeface="Times New Roman" panose="02020603050405020304" pitchFamily="18" charset="0"/>
                <a:ea typeface="Times New Roman" panose="02020603050405020304" pitchFamily="18" charset="0"/>
              </a:rPr>
              <a:t>(6)	</a:t>
            </a:r>
            <a:r>
              <a:rPr lang="en-US" sz="1800" dirty="0">
                <a:highlight>
                  <a:srgbClr val="FFFF00"/>
                </a:highlight>
                <a:latin typeface="Times New Roman" panose="02020603050405020304" pitchFamily="18" charset="0"/>
                <a:ea typeface="Times New Roman" panose="02020603050405020304" pitchFamily="18" charset="0"/>
              </a:rPr>
              <a:t>Within ten Business Days, the IE shall notify </a:t>
            </a:r>
            <a:r>
              <a:rPr lang="en-US" sz="1050" dirty="0">
                <a:latin typeface="Times New Roman" panose="02020603050405020304" pitchFamily="18" charset="0"/>
                <a:ea typeface="Times New Roman" panose="02020603050405020304" pitchFamily="18" charset="0"/>
              </a:rPr>
              <a:t> </a:t>
            </a:r>
            <a:r>
              <a:rPr lang="en-US" sz="1800" dirty="0">
                <a:highlight>
                  <a:srgbClr val="FFFF00"/>
                </a:highlight>
                <a:latin typeface="Times New Roman" panose="02020603050405020304" pitchFamily="18" charset="0"/>
                <a:ea typeface="Times New Roman" panose="02020603050405020304" pitchFamily="18" charset="0"/>
              </a:rPr>
              <a:t>ERCOT and the relevant TSP(s) of any change in ownership and shall provide conclusive documentary evidence of the ownership change (such as a purchase/sale agreement or a document executed by both parties confirming the transaction).</a:t>
            </a:r>
            <a:endParaRPr lang="en-US" sz="1800" dirty="0">
              <a:latin typeface="Times New Roman" panose="02020603050405020304" pitchFamily="18" charset="0"/>
              <a:ea typeface="Times New Roman" panose="02020603050405020304" pitchFamily="18" charset="0"/>
            </a:endParaRPr>
          </a:p>
          <a:p>
            <a:pPr marL="0" indent="0">
              <a:spcBef>
                <a:spcPts val="0"/>
              </a:spcBef>
              <a:buNone/>
            </a:pPr>
            <a:r>
              <a:rPr lang="en-US" sz="1050" dirty="0">
                <a:latin typeface="Times New Roman" panose="02020603050405020304" pitchFamily="18" charset="0"/>
                <a:ea typeface="Times New Roman" panose="02020603050405020304" pitchFamily="18" charset="0"/>
              </a:rPr>
              <a:t> </a:t>
            </a:r>
            <a:endParaRPr lang="en-US" sz="1050" dirty="0">
              <a:latin typeface="Times New Roman" panose="02020603050405020304" pitchFamily="18" charset="0"/>
              <a:ea typeface="Times New Roman" panose="02020603050405020304" pitchFamily="18" charset="0"/>
            </a:endParaRPr>
          </a:p>
          <a:p>
            <a:pPr marL="0" indent="0">
              <a:spcBef>
                <a:spcPts val="0"/>
              </a:spcBef>
              <a:buNone/>
            </a:pPr>
            <a:endParaRPr lang="en-US" sz="1050" dirty="0">
              <a:latin typeface="Times New Roman" panose="02020603050405020304" pitchFamily="18" charset="0"/>
              <a:ea typeface="Times New Roman" panose="02020603050405020304" pitchFamily="18" charset="0"/>
            </a:endParaRPr>
          </a:p>
          <a:p>
            <a:pPr marL="0" indent="0">
              <a:spcBef>
                <a:spcPts val="0"/>
              </a:spcBef>
              <a:buNone/>
            </a:pPr>
            <a:r>
              <a:rPr lang="en-US" sz="1800" dirty="0">
                <a:latin typeface="Times New Roman" panose="02020603050405020304" pitchFamily="18" charset="0"/>
                <a:ea typeface="Times New Roman" panose="02020603050405020304" pitchFamily="18" charset="0"/>
              </a:rPr>
              <a:t>Add </a:t>
            </a:r>
            <a:r>
              <a:rPr lang="en-US" sz="1800" dirty="0">
                <a:latin typeface="Times New Roman" panose="02020603050405020304" pitchFamily="18" charset="0"/>
                <a:ea typeface="Times New Roman" panose="02020603050405020304" pitchFamily="18" charset="0"/>
              </a:rPr>
              <a:t>failure to notify could delay project </a:t>
            </a:r>
            <a:r>
              <a:rPr lang="en-US" sz="1800" dirty="0" err="1">
                <a:latin typeface="Times New Roman" panose="02020603050405020304" pitchFamily="18" charset="0"/>
                <a:ea typeface="Times New Roman" panose="02020603050405020304" pitchFamily="18" charset="0"/>
              </a:rPr>
              <a:t>energization</a:t>
            </a:r>
            <a:r>
              <a:rPr lang="en-US" sz="1800" dirty="0">
                <a:latin typeface="Times New Roman" panose="02020603050405020304" pitchFamily="18" charset="0"/>
                <a:ea typeface="Times New Roman" panose="02020603050405020304" pitchFamily="18" charset="0"/>
              </a:rPr>
              <a:t>.</a:t>
            </a:r>
          </a:p>
          <a:p>
            <a:pPr marL="0" indent="0">
              <a:buNone/>
            </a:pPr>
            <a:endParaRPr lang="en-US" sz="1800" b="1"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84585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1143000"/>
          </a:xfrm>
        </p:spPr>
        <p:txBody>
          <a:bodyPr/>
          <a:lstStyle/>
          <a:p>
            <a:r>
              <a:rPr lang="en-US" dirty="0" smtClean="0"/>
              <a:t>NP Section 16.5 </a:t>
            </a:r>
            <a:r>
              <a:rPr lang="en-US" dirty="0"/>
              <a:t>Review and Discussion</a:t>
            </a:r>
            <a:br>
              <a:rPr lang="en-US" dirty="0"/>
            </a:br>
            <a:r>
              <a:rPr lang="en-US" dirty="0"/>
              <a:t>Possible changes to interconnection process</a:t>
            </a:r>
            <a:endParaRPr lang="en-US" b="1" dirty="0">
              <a:solidFill>
                <a:schemeClr val="accent1"/>
              </a:solidFill>
            </a:endParaRPr>
          </a:p>
        </p:txBody>
      </p:sp>
      <p:sp>
        <p:nvSpPr>
          <p:cNvPr id="6" name="Slide Number Placeholder 5"/>
          <p:cNvSpPr>
            <a:spLocks noGrp="1"/>
          </p:cNvSpPr>
          <p:nvPr>
            <p:ph type="sldNum" sz="quarter" idx="4"/>
          </p:nvPr>
        </p:nvSpPr>
        <p:spPr>
          <a:xfrm>
            <a:off x="10287000" y="6561139"/>
            <a:ext cx="228600" cy="212725"/>
          </a:xfrm>
        </p:spPr>
        <p:txBody>
          <a:bodyPr/>
          <a:lstStyle/>
          <a:p>
            <a:fld id="{1D93BD3E-1E9A-4970-A6F7-E7AC52762E0C}" type="slidenum">
              <a:rPr lang="en-US" smtClean="0">
                <a:solidFill>
                  <a:prstClr val="black">
                    <a:tint val="75000"/>
                  </a:prstClr>
                </a:solidFill>
              </a:rPr>
              <a:pPr/>
              <a:t>8</a:t>
            </a:fld>
            <a:endParaRPr lang="en-US" dirty="0">
              <a:solidFill>
                <a:prstClr val="black">
                  <a:tint val="75000"/>
                </a:prstClr>
              </a:solidFill>
            </a:endParaRPr>
          </a:p>
        </p:txBody>
      </p:sp>
      <p:sp>
        <p:nvSpPr>
          <p:cNvPr id="3" name="Content Placeholder 2"/>
          <p:cNvSpPr>
            <a:spLocks noGrp="1"/>
          </p:cNvSpPr>
          <p:nvPr>
            <p:ph idx="1"/>
          </p:nvPr>
        </p:nvSpPr>
        <p:spPr>
          <a:xfrm>
            <a:off x="1828800" y="1143000"/>
            <a:ext cx="8534400" cy="5265738"/>
          </a:xfrm>
        </p:spPr>
        <p:txBody>
          <a:bodyPr/>
          <a:lstStyle/>
          <a:p>
            <a:pPr marL="0" indent="0">
              <a:buNone/>
            </a:pPr>
            <a:r>
              <a:rPr lang="en-US" sz="1800" b="1" i="1" dirty="0">
                <a:latin typeface="Times New Roman" panose="02020603050405020304" pitchFamily="18" charset="0"/>
                <a:ea typeface="Times New Roman" panose="02020603050405020304" pitchFamily="18" charset="0"/>
              </a:rPr>
              <a:t>16.5	Registration of a Resource </a:t>
            </a:r>
            <a:r>
              <a:rPr lang="en-US" sz="1800" b="1" i="1" dirty="0">
                <a:latin typeface="Times New Roman" panose="02020603050405020304" pitchFamily="18" charset="0"/>
                <a:ea typeface="Times New Roman" panose="02020603050405020304" pitchFamily="18" charset="0"/>
              </a:rPr>
              <a:t>Entity</a:t>
            </a:r>
          </a:p>
          <a:p>
            <a:pPr marL="0" indent="0">
              <a:spcBef>
                <a:spcPts val="0"/>
              </a:spcBef>
              <a:buNone/>
            </a:pPr>
            <a:endParaRPr lang="en-US" sz="1800" b="1" i="1" dirty="0">
              <a:latin typeface="Times New Roman" panose="02020603050405020304" pitchFamily="18" charset="0"/>
              <a:ea typeface="Times New Roman" panose="02020603050405020304" pitchFamily="18" charset="0"/>
            </a:endParaRPr>
          </a:p>
          <a:p>
            <a:pPr marL="0" indent="0">
              <a:buNone/>
            </a:pPr>
            <a:r>
              <a:rPr lang="en-US" sz="1800" dirty="0">
                <a:latin typeface="Calibri" panose="020F0502020204030204" pitchFamily="34" charset="0"/>
                <a:ea typeface="Calibri" panose="020F0502020204030204" pitchFamily="34" charset="0"/>
                <a:cs typeface="Times New Roman" panose="02020603050405020304" pitchFamily="18" charset="0"/>
              </a:rPr>
              <a:t>(3) Following ERCOT’s receipt of a new or amended Standard Generation Interconnection Agreement (SGIA) or a letter from a duly authorized official from the Municipally Owned Utility (MOU) or Electric Cooperative (EC), </a:t>
            </a:r>
            <a:r>
              <a:rPr lang="en-US" sz="1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ERCOT shall review the description of the proposed All-Inclusive Generation Resource in Exhibit “C” (or similar exhibit) to the SGIA and the data submitted pursuant to Planning Guide Section 6.8.2, to assess whether the Resource, as proposed, would violate any operational standards established in the Protocols, Planning Guide, Nodal Operating Guides, and Other Binding Documents.</a:t>
            </a:r>
            <a:r>
              <a:rPr lang="en-US" sz="1800" dirty="0">
                <a:latin typeface="Calibri" panose="020F0502020204030204" pitchFamily="34" charset="0"/>
                <a:ea typeface="Calibri" panose="020F0502020204030204" pitchFamily="34" charset="0"/>
                <a:cs typeface="Times New Roman" panose="02020603050405020304" pitchFamily="18" charset="0"/>
              </a:rPr>
              <a:t>  ERCOT must provide its determination to the Transmission Service Provider (TSP) and the owner of the proposed Resource within 60 days of the date ERCOT receives the </a:t>
            </a:r>
            <a:r>
              <a:rPr lang="en-US" sz="1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new or amended SGIA</a:t>
            </a:r>
            <a:r>
              <a:rPr lang="en-US" sz="1800" dirty="0">
                <a:latin typeface="Calibri" panose="020F0502020204030204" pitchFamily="34" charset="0"/>
                <a:ea typeface="Calibri" panose="020F0502020204030204" pitchFamily="34" charset="0"/>
                <a:cs typeface="Times New Roman" panose="02020603050405020304" pitchFamily="18" charset="0"/>
              </a:rPr>
              <a:t> or letter from a duly authorized official from the MOU or EC.</a:t>
            </a:r>
            <a:endParaRPr lang="en-US" sz="1800" dirty="0">
              <a:latin typeface="Times New Roman" panose="02020603050405020304" pitchFamily="18" charset="0"/>
              <a:ea typeface="Times New Roman" panose="02020603050405020304" pitchFamily="18" charset="0"/>
            </a:endParaRPr>
          </a:p>
          <a:p>
            <a:pPr marL="0" indent="0">
              <a:spcBef>
                <a:spcPts val="0"/>
              </a:spcBef>
              <a:buNone/>
            </a:pPr>
            <a:endParaRPr lang="en-US" sz="1800" dirty="0">
              <a:latin typeface="Times New Roman" panose="02020603050405020304" pitchFamily="18" charset="0"/>
              <a:ea typeface="Times New Roman" panose="02020603050405020304" pitchFamily="18" charset="0"/>
            </a:endParaRPr>
          </a:p>
          <a:p>
            <a:pPr>
              <a:buFont typeface="+mj-lt"/>
              <a:buAutoNum type="arabicPeriod"/>
            </a:pPr>
            <a:r>
              <a:rPr lang="en-US" sz="1800" dirty="0">
                <a:latin typeface="Times New Roman" panose="02020603050405020304" pitchFamily="18" charset="0"/>
                <a:ea typeface="Times New Roman" panose="02020603050405020304" pitchFamily="18" charset="0"/>
              </a:rPr>
              <a:t>Issue: If FIS not complete before SGIA, this review triggered by SGIA</a:t>
            </a:r>
          </a:p>
          <a:p>
            <a:pPr>
              <a:buFont typeface="+mj-lt"/>
              <a:buAutoNum type="arabicPeriod"/>
            </a:pPr>
            <a:r>
              <a:rPr lang="en-US" sz="1800" dirty="0">
                <a:latin typeface="Times New Roman" panose="02020603050405020304" pitchFamily="18" charset="0"/>
                <a:ea typeface="Times New Roman" panose="02020603050405020304" pitchFamily="18" charset="0"/>
              </a:rPr>
              <a:t>Results in many </a:t>
            </a:r>
            <a:r>
              <a:rPr lang="en-US" sz="1800" dirty="0">
                <a:latin typeface="Times New Roman" panose="02020603050405020304" pitchFamily="18" charset="0"/>
                <a:ea typeface="Times New Roman" panose="02020603050405020304" pitchFamily="18" charset="0"/>
              </a:rPr>
              <a:t>reviews </a:t>
            </a:r>
            <a:r>
              <a:rPr lang="en-US" sz="1800" dirty="0">
                <a:latin typeface="Times New Roman" panose="02020603050405020304" pitchFamily="18" charset="0"/>
                <a:ea typeface="Times New Roman" panose="02020603050405020304" pitchFamily="18" charset="0"/>
              </a:rPr>
              <a:t>having </a:t>
            </a:r>
            <a:r>
              <a:rPr lang="en-US" sz="1800" dirty="0">
                <a:latin typeface="Times New Roman" panose="02020603050405020304" pitchFamily="18" charset="0"/>
                <a:ea typeface="Times New Roman" panose="02020603050405020304" pitchFamily="18" charset="0"/>
              </a:rPr>
              <a:t>“Pending”, “Almost”, “Fail”, “TBA”, “Incomplete”, “Missing</a:t>
            </a:r>
            <a:r>
              <a:rPr lang="en-US" sz="1800" dirty="0">
                <a:latin typeface="Times New Roman" panose="02020603050405020304" pitchFamily="18" charset="0"/>
                <a:ea typeface="Times New Roman" panose="02020603050405020304" pitchFamily="18" charset="0"/>
              </a:rPr>
              <a:t>” items in checklist</a:t>
            </a:r>
            <a:endParaRPr lang="en-US" sz="1800" dirty="0">
              <a:latin typeface="Times New Roman" panose="02020603050405020304" pitchFamily="18" charset="0"/>
              <a:ea typeface="Times New Roman" panose="02020603050405020304" pitchFamily="18" charset="0"/>
            </a:endParaRPr>
          </a:p>
          <a:p>
            <a:pPr>
              <a:buFont typeface="+mj-lt"/>
              <a:buAutoNum type="arabicPeriod"/>
            </a:pPr>
            <a:endParaRPr lang="en-US" sz="1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317376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dirty="0">
              <a:solidFill>
                <a:prstClr val="black">
                  <a:tint val="75000"/>
                </a:prstClr>
              </a:solidFill>
            </a:endParaRPr>
          </a:p>
        </p:txBody>
      </p:sp>
      <p:pic>
        <p:nvPicPr>
          <p:cNvPr id="5" name="Picture 2" descr="C:\Users\sborkar\AppData\Local\Microsoft\Windows\Temporary Internet Files\Content.IE5\DJO7K8IT\question_makrs_cutie_mark_by_rildraw-d4byewl[1].png"/>
          <p:cNvPicPr>
            <a:picLocks noGrp="1" noChangeAspect="1" noChangeArrowheads="1"/>
          </p:cNvPicPr>
          <p:nvPr>
            <p:ph idx="1"/>
          </p:nvPr>
        </p:nvPicPr>
        <p:blipFill>
          <a:blip r:embed="rId2" cstate="print">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3915859" y="1219200"/>
            <a:ext cx="4360283" cy="4319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2536805"/>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104</Words>
  <Application>Microsoft Office PowerPoint</Application>
  <PresentationFormat>Widescreen</PresentationFormat>
  <Paragraphs>70</Paragraphs>
  <Slides>9</Slides>
  <Notes>7</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9</vt:i4>
      </vt:variant>
    </vt:vector>
  </HeadingPairs>
  <TitlesOfParts>
    <vt:vector size="17" baseType="lpstr">
      <vt:lpstr>Arial</vt:lpstr>
      <vt:lpstr>Calibri</vt:lpstr>
      <vt:lpstr>Times New Roman</vt:lpstr>
      <vt:lpstr>Custom Design</vt:lpstr>
      <vt:lpstr>1_Office Theme</vt:lpstr>
      <vt:lpstr>Office Theme</vt:lpstr>
      <vt:lpstr>1_Custom Design</vt:lpstr>
      <vt:lpstr>2_Custom Design</vt:lpstr>
      <vt:lpstr>PowerPoint Presentation</vt:lpstr>
      <vt:lpstr>PowerPoint Presentation</vt:lpstr>
      <vt:lpstr>PG Section 5 Review and Discussion Possible changes to interconnection process </vt:lpstr>
      <vt:lpstr>PG Section 5 Review and Discussion Possible changes to interconnection process</vt:lpstr>
      <vt:lpstr>PG Section 5 Review and Discussion Possible changes to interconnection process</vt:lpstr>
      <vt:lpstr>PG Section 5 Review and Discussion Possible changes to interconnection process</vt:lpstr>
      <vt:lpstr>PG Section 5 Review and Discussion Possible changes to interconnection process </vt:lpstr>
      <vt:lpstr>NP Section 16.5 Review and Discussion Possible changes to interconnection process</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Teixeira, Jay</dc:creator>
  <cp:lastModifiedBy>Teixeira, Jay</cp:lastModifiedBy>
  <cp:revision>1</cp:revision>
  <dcterms:created xsi:type="dcterms:W3CDTF">2016-03-22T19:59:41Z</dcterms:created>
  <dcterms:modified xsi:type="dcterms:W3CDTF">2016-03-22T20:00:12Z</dcterms:modified>
</cp:coreProperties>
</file>