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4"/>
  </p:notesMasterIdLst>
  <p:handoutMasterIdLst>
    <p:handoutMasterId r:id="rId25"/>
  </p:handoutMasterIdLst>
  <p:sldIdLst>
    <p:sldId id="260" r:id="rId7"/>
    <p:sldId id="258" r:id="rId8"/>
    <p:sldId id="261" r:id="rId9"/>
    <p:sldId id="296" r:id="rId10"/>
    <p:sldId id="297" r:id="rId11"/>
    <p:sldId id="298" r:id="rId12"/>
    <p:sldId id="307" r:id="rId13"/>
    <p:sldId id="302" r:id="rId14"/>
    <p:sldId id="303" r:id="rId15"/>
    <p:sldId id="305" r:id="rId16"/>
    <p:sldId id="304" r:id="rId17"/>
    <p:sldId id="306" r:id="rId18"/>
    <p:sldId id="299" r:id="rId19"/>
    <p:sldId id="300" r:id="rId20"/>
    <p:sldId id="301" r:id="rId21"/>
    <p:sldId id="308" r:id="rId22"/>
    <p:sldId id="286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orkar, Sandeep" initials="SB" lastIdx="3" clrIdx="0"/>
  <p:cmAuthor id="1" name="Xiao, Hong" initials="XH" lastIdx="6" clrIdx="1">
    <p:extLst>
      <p:ext uri="{19B8F6BF-5375-455C-9EA6-DF929625EA0E}">
        <p15:presenceInfo xmlns:p15="http://schemas.microsoft.com/office/powerpoint/2012/main" userId="S-1-5-21-639947351-343809578-3807592339-43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720" autoAdjust="0"/>
  </p:normalViewPr>
  <p:slideViewPr>
    <p:cSldViewPr showGuides="1">
      <p:cViewPr varScale="1">
        <p:scale>
          <a:sx n="83" d="100"/>
          <a:sy n="83" d="100"/>
        </p:scale>
        <p:origin x="84" y="1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borkar\Documents\TPA\PLWG\ShadowPriceComparis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borkar\Documents\TPA\PLWG\ShadowPriceComparis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borkar\Documents\TPA\PLWG\ShadowPriceCompariso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borkar\Documents\TPA\PLWG\ShadowPriceComparison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borkar\Documents\TPA\PLWG\ShadowPriceComparison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Annual Shadow </a:t>
            </a:r>
            <a:r>
              <a:rPr lang="en-US" dirty="0"/>
              <a:t>Price Change ($/MW)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8364497861933368E-2"/>
          <c:y val="6.4402241164971799E-2"/>
          <c:w val="0.91555669781182092"/>
          <c:h val="0.80005653959801959"/>
        </c:manualLayout>
      </c:layout>
      <c:lineChart>
        <c:grouping val="standard"/>
        <c:varyColors val="0"/>
        <c:ser>
          <c:idx val="0"/>
          <c:order val="0"/>
          <c:tx>
            <c:strRef>
              <c:f>Sheet1!$T$2</c:f>
              <c:strCache>
                <c:ptCount val="1"/>
                <c:pt idx="0">
                  <c:v>STP Out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Sheet1!$A$3:$A$15</c:f>
              <c:strCache>
                <c:ptCount val="13"/>
                <c:pt idx="0">
                  <c:v>Glenrose-Meridian</c:v>
                </c:pt>
                <c:pt idx="1">
                  <c:v>Morris-Eagle Mountain</c:v>
                </c:pt>
                <c:pt idx="2">
                  <c:v>Beeville-Normanna</c:v>
                </c:pt>
                <c:pt idx="3">
                  <c:v>Wolfgang-Rotan</c:v>
                </c:pt>
                <c:pt idx="4">
                  <c:v>Goldwaite-San Saba Switch</c:v>
                </c:pt>
                <c:pt idx="5">
                  <c:v>Dupont Switch Ingleside</c:v>
                </c:pt>
                <c:pt idx="6">
                  <c:v>Singleton-Zenith</c:v>
                </c:pt>
                <c:pt idx="7">
                  <c:v>Jack Creek-Twin Oak </c:v>
                </c:pt>
                <c:pt idx="8">
                  <c:v>Spur-Aspermont</c:v>
                </c:pt>
                <c:pt idx="9">
                  <c:v>Loop 337-GPI Switch</c:v>
                </c:pt>
                <c:pt idx="10">
                  <c:v>Hamilton-Maverick</c:v>
                </c:pt>
                <c:pt idx="11">
                  <c:v>Goldwaithe Auto</c:v>
                </c:pt>
                <c:pt idx="12">
                  <c:v>Panhandle under Base Case</c:v>
                </c:pt>
              </c:strCache>
            </c:strRef>
          </c:cat>
          <c:val>
            <c:numRef>
              <c:f>Sheet1!$T$3:$T$15</c:f>
              <c:numCache>
                <c:formatCode>#,##0</c:formatCode>
                <c:ptCount val="13"/>
                <c:pt idx="0">
                  <c:v>-21873.139999999996</c:v>
                </c:pt>
                <c:pt idx="1">
                  <c:v>7478.1900000000023</c:v>
                </c:pt>
                <c:pt idx="2">
                  <c:v>-17365.749999999996</c:v>
                </c:pt>
                <c:pt idx="3">
                  <c:v>600.45999999999913</c:v>
                </c:pt>
                <c:pt idx="4">
                  <c:v>1857.7299999999996</c:v>
                </c:pt>
                <c:pt idx="5">
                  <c:v>8106.8099999999995</c:v>
                </c:pt>
                <c:pt idx="6">
                  <c:v>37304.839999999997</c:v>
                </c:pt>
                <c:pt idx="7">
                  <c:v>9097.3500000000022</c:v>
                </c:pt>
                <c:pt idx="8">
                  <c:v>47.909999999999854</c:v>
                </c:pt>
                <c:pt idx="9">
                  <c:v>8537.0499999999993</c:v>
                </c:pt>
                <c:pt idx="10">
                  <c:v>1975.4099999999999</c:v>
                </c:pt>
                <c:pt idx="11">
                  <c:v>5234.6499999999996</c:v>
                </c:pt>
                <c:pt idx="12">
                  <c:v>68.829999999999927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Sheet1!$U$2</c:f>
              <c:strCache>
                <c:ptCount val="1"/>
                <c:pt idx="0">
                  <c:v>CMPK Out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Sheet1!$A$3:$A$15</c:f>
              <c:strCache>
                <c:ptCount val="13"/>
                <c:pt idx="0">
                  <c:v>Glenrose-Meridian</c:v>
                </c:pt>
                <c:pt idx="1">
                  <c:v>Morris-Eagle Mountain</c:v>
                </c:pt>
                <c:pt idx="2">
                  <c:v>Beeville-Normanna</c:v>
                </c:pt>
                <c:pt idx="3">
                  <c:v>Wolfgang-Rotan</c:v>
                </c:pt>
                <c:pt idx="4">
                  <c:v>Goldwaite-San Saba Switch</c:v>
                </c:pt>
                <c:pt idx="5">
                  <c:v>Dupont Switch Ingleside</c:v>
                </c:pt>
                <c:pt idx="6">
                  <c:v>Singleton-Zenith</c:v>
                </c:pt>
                <c:pt idx="7">
                  <c:v>Jack Creek-Twin Oak </c:v>
                </c:pt>
                <c:pt idx="8">
                  <c:v>Spur-Aspermont</c:v>
                </c:pt>
                <c:pt idx="9">
                  <c:v>Loop 337-GPI Switch</c:v>
                </c:pt>
                <c:pt idx="10">
                  <c:v>Hamilton-Maverick</c:v>
                </c:pt>
                <c:pt idx="11">
                  <c:v>Goldwaithe Auto</c:v>
                </c:pt>
                <c:pt idx="12">
                  <c:v>Panhandle under Base Case</c:v>
                </c:pt>
              </c:strCache>
            </c:strRef>
          </c:cat>
          <c:val>
            <c:numRef>
              <c:f>Sheet1!$U$3:$U$15</c:f>
              <c:numCache>
                <c:formatCode>#,##0</c:formatCode>
                <c:ptCount val="13"/>
                <c:pt idx="0">
                  <c:v>111288.48000000001</c:v>
                </c:pt>
                <c:pt idx="1">
                  <c:v>1226.2099999999991</c:v>
                </c:pt>
                <c:pt idx="2">
                  <c:v>-20728.499999999996</c:v>
                </c:pt>
                <c:pt idx="3">
                  <c:v>-1170.75</c:v>
                </c:pt>
                <c:pt idx="4">
                  <c:v>-30477.84</c:v>
                </c:pt>
                <c:pt idx="5">
                  <c:v>3305.4800000000014</c:v>
                </c:pt>
                <c:pt idx="6">
                  <c:v>-8259.49</c:v>
                </c:pt>
                <c:pt idx="7">
                  <c:v>-6973.6699999999992</c:v>
                </c:pt>
                <c:pt idx="8">
                  <c:v>55.590000000000146</c:v>
                </c:pt>
                <c:pt idx="9">
                  <c:v>-4720.130000000001</c:v>
                </c:pt>
                <c:pt idx="10">
                  <c:v>-1974.9200000000005</c:v>
                </c:pt>
                <c:pt idx="11">
                  <c:v>-5400.66</c:v>
                </c:pt>
                <c:pt idx="12">
                  <c:v>157.06999999999971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Sheet1!$V$2</c:f>
              <c:strCache>
                <c:ptCount val="1"/>
                <c:pt idx="0">
                  <c:v>Maintainance Only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Sheet1!$A$3:$A$15</c:f>
              <c:strCache>
                <c:ptCount val="13"/>
                <c:pt idx="0">
                  <c:v>Glenrose-Meridian</c:v>
                </c:pt>
                <c:pt idx="1">
                  <c:v>Morris-Eagle Mountain</c:v>
                </c:pt>
                <c:pt idx="2">
                  <c:v>Beeville-Normanna</c:v>
                </c:pt>
                <c:pt idx="3">
                  <c:v>Wolfgang-Rotan</c:v>
                </c:pt>
                <c:pt idx="4">
                  <c:v>Goldwaite-San Saba Switch</c:v>
                </c:pt>
                <c:pt idx="5">
                  <c:v>Dupont Switch Ingleside</c:v>
                </c:pt>
                <c:pt idx="6">
                  <c:v>Singleton-Zenith</c:v>
                </c:pt>
                <c:pt idx="7">
                  <c:v>Jack Creek-Twin Oak </c:v>
                </c:pt>
                <c:pt idx="8">
                  <c:v>Spur-Aspermont</c:v>
                </c:pt>
                <c:pt idx="9">
                  <c:v>Loop 337-GPI Switch</c:v>
                </c:pt>
                <c:pt idx="10">
                  <c:v>Hamilton-Maverick</c:v>
                </c:pt>
                <c:pt idx="11">
                  <c:v>Goldwaithe Auto</c:v>
                </c:pt>
                <c:pt idx="12">
                  <c:v>Panhandle under Base Case</c:v>
                </c:pt>
              </c:strCache>
            </c:strRef>
          </c:cat>
          <c:val>
            <c:numRef>
              <c:f>Sheet1!$V$3:$V$15</c:f>
              <c:numCache>
                <c:formatCode>#,##0</c:formatCode>
                <c:ptCount val="13"/>
                <c:pt idx="0">
                  <c:v>-6.3499999999985448</c:v>
                </c:pt>
                <c:pt idx="1">
                  <c:v>341.45999999999913</c:v>
                </c:pt>
                <c:pt idx="2">
                  <c:v>-19554.169999999998</c:v>
                </c:pt>
                <c:pt idx="3">
                  <c:v>-500.36999999999534</c:v>
                </c:pt>
                <c:pt idx="4">
                  <c:v>-2474.9799999999996</c:v>
                </c:pt>
                <c:pt idx="5">
                  <c:v>405.55999999999949</c:v>
                </c:pt>
                <c:pt idx="6">
                  <c:v>599.14999999999964</c:v>
                </c:pt>
                <c:pt idx="7">
                  <c:v>-622.97999999999956</c:v>
                </c:pt>
                <c:pt idx="8">
                  <c:v>1.5199999999986176</c:v>
                </c:pt>
                <c:pt idx="9">
                  <c:v>-729.15000000000055</c:v>
                </c:pt>
                <c:pt idx="10">
                  <c:v>209.64999999999964</c:v>
                </c:pt>
                <c:pt idx="11">
                  <c:v>-2128.2999999999997</c:v>
                </c:pt>
                <c:pt idx="12">
                  <c:v>50.069999999999709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Sheet1!$W$2</c:f>
              <c:strCache>
                <c:ptCount val="1"/>
                <c:pt idx="0">
                  <c:v>Maintainance+Forced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Sheet1!$A$3:$A$15</c:f>
              <c:strCache>
                <c:ptCount val="13"/>
                <c:pt idx="0">
                  <c:v>Glenrose-Meridian</c:v>
                </c:pt>
                <c:pt idx="1">
                  <c:v>Morris-Eagle Mountain</c:v>
                </c:pt>
                <c:pt idx="2">
                  <c:v>Beeville-Normanna</c:v>
                </c:pt>
                <c:pt idx="3">
                  <c:v>Wolfgang-Rotan</c:v>
                </c:pt>
                <c:pt idx="4">
                  <c:v>Goldwaite-San Saba Switch</c:v>
                </c:pt>
                <c:pt idx="5">
                  <c:v>Dupont Switch Ingleside</c:v>
                </c:pt>
                <c:pt idx="6">
                  <c:v>Singleton-Zenith</c:v>
                </c:pt>
                <c:pt idx="7">
                  <c:v>Jack Creek-Twin Oak </c:v>
                </c:pt>
                <c:pt idx="8">
                  <c:v>Spur-Aspermont</c:v>
                </c:pt>
                <c:pt idx="9">
                  <c:v>Loop 337-GPI Switch</c:v>
                </c:pt>
                <c:pt idx="10">
                  <c:v>Hamilton-Maverick</c:v>
                </c:pt>
                <c:pt idx="11">
                  <c:v>Goldwaithe Auto</c:v>
                </c:pt>
                <c:pt idx="12">
                  <c:v>Panhandle under Base Case</c:v>
                </c:pt>
              </c:strCache>
            </c:strRef>
          </c:cat>
          <c:val>
            <c:numRef>
              <c:f>Sheet1!$W$3:$W$15</c:f>
              <c:numCache>
                <c:formatCode>#,##0</c:formatCode>
                <c:ptCount val="13"/>
                <c:pt idx="0">
                  <c:v>-18256.399999999998</c:v>
                </c:pt>
                <c:pt idx="1">
                  <c:v>17952.800000000003</c:v>
                </c:pt>
                <c:pt idx="2">
                  <c:v>-25193.339999999997</c:v>
                </c:pt>
                <c:pt idx="3">
                  <c:v>-48.930000000000291</c:v>
                </c:pt>
                <c:pt idx="4">
                  <c:v>-2755.91</c:v>
                </c:pt>
                <c:pt idx="5">
                  <c:v>7176.0599999999995</c:v>
                </c:pt>
                <c:pt idx="6">
                  <c:v>-717.14999999999964</c:v>
                </c:pt>
                <c:pt idx="7">
                  <c:v>-3752.079999999999</c:v>
                </c:pt>
                <c:pt idx="8">
                  <c:v>0.27999999999883585</c:v>
                </c:pt>
                <c:pt idx="9">
                  <c:v>3576.24</c:v>
                </c:pt>
                <c:pt idx="10">
                  <c:v>1344.6999999999998</c:v>
                </c:pt>
                <c:pt idx="11">
                  <c:v>-2342.0899999999997</c:v>
                </c:pt>
                <c:pt idx="12">
                  <c:v>43.710000000000036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Sheet1!$A$3:$A$15</c:f>
              <c:strCache>
                <c:ptCount val="13"/>
                <c:pt idx="0">
                  <c:v>Glenrose-Meridian</c:v>
                </c:pt>
                <c:pt idx="1">
                  <c:v>Morris-Eagle Mountain</c:v>
                </c:pt>
                <c:pt idx="2">
                  <c:v>Beeville-Normanna</c:v>
                </c:pt>
                <c:pt idx="3">
                  <c:v>Wolfgang-Rotan</c:v>
                </c:pt>
                <c:pt idx="4">
                  <c:v>Goldwaite-San Saba Switch</c:v>
                </c:pt>
                <c:pt idx="5">
                  <c:v>Dupont Switch Ingleside</c:v>
                </c:pt>
                <c:pt idx="6">
                  <c:v>Singleton-Zenith</c:v>
                </c:pt>
                <c:pt idx="7">
                  <c:v>Jack Creek-Twin Oak </c:v>
                </c:pt>
                <c:pt idx="8">
                  <c:v>Spur-Aspermont</c:v>
                </c:pt>
                <c:pt idx="9">
                  <c:v>Loop 337-GPI Switch</c:v>
                </c:pt>
                <c:pt idx="10">
                  <c:v>Hamilton-Maverick</c:v>
                </c:pt>
                <c:pt idx="11">
                  <c:v>Goldwaithe Auto</c:v>
                </c:pt>
                <c:pt idx="12">
                  <c:v>Panhandle under Base Case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Sheet1!$X$2</c:f>
              <c:strCache>
                <c:ptCount val="1"/>
                <c:pt idx="0">
                  <c:v>2011 Outages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Sheet1!$A$3:$A$15</c:f>
              <c:strCache>
                <c:ptCount val="13"/>
                <c:pt idx="0">
                  <c:v>Glenrose-Meridian</c:v>
                </c:pt>
                <c:pt idx="1">
                  <c:v>Morris-Eagle Mountain</c:v>
                </c:pt>
                <c:pt idx="2">
                  <c:v>Beeville-Normanna</c:v>
                </c:pt>
                <c:pt idx="3">
                  <c:v>Wolfgang-Rotan</c:v>
                </c:pt>
                <c:pt idx="4">
                  <c:v>Goldwaite-San Saba Switch</c:v>
                </c:pt>
                <c:pt idx="5">
                  <c:v>Dupont Switch Ingleside</c:v>
                </c:pt>
                <c:pt idx="6">
                  <c:v>Singleton-Zenith</c:v>
                </c:pt>
                <c:pt idx="7">
                  <c:v>Jack Creek-Twin Oak </c:v>
                </c:pt>
                <c:pt idx="8">
                  <c:v>Spur-Aspermont</c:v>
                </c:pt>
                <c:pt idx="9">
                  <c:v>Loop 337-GPI Switch</c:v>
                </c:pt>
                <c:pt idx="10">
                  <c:v>Hamilton-Maverick</c:v>
                </c:pt>
                <c:pt idx="11">
                  <c:v>Goldwaithe Auto</c:v>
                </c:pt>
                <c:pt idx="12">
                  <c:v>Panhandle under Base Case</c:v>
                </c:pt>
              </c:strCache>
            </c:strRef>
          </c:cat>
          <c:val>
            <c:numRef>
              <c:f>Sheet1!$X$3:$X$15</c:f>
              <c:numCache>
                <c:formatCode>#,##0</c:formatCode>
                <c:ptCount val="13"/>
                <c:pt idx="0">
                  <c:v>30342.68</c:v>
                </c:pt>
                <c:pt idx="1">
                  <c:v>32051.699999999997</c:v>
                </c:pt>
                <c:pt idx="2">
                  <c:v>21675.699999999997</c:v>
                </c:pt>
                <c:pt idx="3">
                  <c:v>-815.86000000000058</c:v>
                </c:pt>
                <c:pt idx="4">
                  <c:v>-5400.9599999999991</c:v>
                </c:pt>
                <c:pt idx="5">
                  <c:v>7959.1400000000012</c:v>
                </c:pt>
                <c:pt idx="6">
                  <c:v>11545.77</c:v>
                </c:pt>
                <c:pt idx="7">
                  <c:v>2035.4100000000017</c:v>
                </c:pt>
                <c:pt idx="8">
                  <c:v>-31.980000000001382</c:v>
                </c:pt>
                <c:pt idx="9">
                  <c:v>21036.44</c:v>
                </c:pt>
                <c:pt idx="10">
                  <c:v>1476.8999999999996</c:v>
                </c:pt>
                <c:pt idx="11">
                  <c:v>-1673.8899999999999</c:v>
                </c:pt>
                <c:pt idx="12">
                  <c:v>-9.430000000000291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Sheet1!$Y$2</c:f>
              <c:strCache>
                <c:ptCount val="1"/>
                <c:pt idx="0">
                  <c:v>2012 Outages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strRef>
              <c:f>Sheet1!$A$3:$A$15</c:f>
              <c:strCache>
                <c:ptCount val="13"/>
                <c:pt idx="0">
                  <c:v>Glenrose-Meridian</c:v>
                </c:pt>
                <c:pt idx="1">
                  <c:v>Morris-Eagle Mountain</c:v>
                </c:pt>
                <c:pt idx="2">
                  <c:v>Beeville-Normanna</c:v>
                </c:pt>
                <c:pt idx="3">
                  <c:v>Wolfgang-Rotan</c:v>
                </c:pt>
                <c:pt idx="4">
                  <c:v>Goldwaite-San Saba Switch</c:v>
                </c:pt>
                <c:pt idx="5">
                  <c:v>Dupont Switch Ingleside</c:v>
                </c:pt>
                <c:pt idx="6">
                  <c:v>Singleton-Zenith</c:v>
                </c:pt>
                <c:pt idx="7">
                  <c:v>Jack Creek-Twin Oak </c:v>
                </c:pt>
                <c:pt idx="8">
                  <c:v>Spur-Aspermont</c:v>
                </c:pt>
                <c:pt idx="9">
                  <c:v>Loop 337-GPI Switch</c:v>
                </c:pt>
                <c:pt idx="10">
                  <c:v>Hamilton-Maverick</c:v>
                </c:pt>
                <c:pt idx="11">
                  <c:v>Goldwaithe Auto</c:v>
                </c:pt>
                <c:pt idx="12">
                  <c:v>Panhandle under Base Case</c:v>
                </c:pt>
              </c:strCache>
            </c:strRef>
          </c:cat>
          <c:val>
            <c:numRef>
              <c:f>Sheet1!$Y$3:$Y$15</c:f>
              <c:numCache>
                <c:formatCode>#,##0</c:formatCode>
                <c:ptCount val="13"/>
                <c:pt idx="0">
                  <c:v>-10669.879999999997</c:v>
                </c:pt>
                <c:pt idx="1">
                  <c:v>4686.1600000000035</c:v>
                </c:pt>
                <c:pt idx="2">
                  <c:v>24155.919999999998</c:v>
                </c:pt>
                <c:pt idx="3">
                  <c:v>-3058.5699999999997</c:v>
                </c:pt>
                <c:pt idx="4">
                  <c:v>-5335.5499999999993</c:v>
                </c:pt>
                <c:pt idx="5">
                  <c:v>7117.3099999999995</c:v>
                </c:pt>
                <c:pt idx="6">
                  <c:v>4878.380000000001</c:v>
                </c:pt>
                <c:pt idx="7">
                  <c:v>1644.67</c:v>
                </c:pt>
                <c:pt idx="8">
                  <c:v>221.42999999999847</c:v>
                </c:pt>
                <c:pt idx="9">
                  <c:v>4281.6899999999987</c:v>
                </c:pt>
                <c:pt idx="10">
                  <c:v>1773.5299999999997</c:v>
                </c:pt>
                <c:pt idx="11">
                  <c:v>1742.9300000000003</c:v>
                </c:pt>
                <c:pt idx="12">
                  <c:v>155.63999999999942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Sheet1!$Z$2</c:f>
              <c:strCache>
                <c:ptCount val="1"/>
                <c:pt idx="0">
                  <c:v>2013 Outages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strRef>
              <c:f>Sheet1!$A$3:$A$15</c:f>
              <c:strCache>
                <c:ptCount val="13"/>
                <c:pt idx="0">
                  <c:v>Glenrose-Meridian</c:v>
                </c:pt>
                <c:pt idx="1">
                  <c:v>Morris-Eagle Mountain</c:v>
                </c:pt>
                <c:pt idx="2">
                  <c:v>Beeville-Normanna</c:v>
                </c:pt>
                <c:pt idx="3">
                  <c:v>Wolfgang-Rotan</c:v>
                </c:pt>
                <c:pt idx="4">
                  <c:v>Goldwaite-San Saba Switch</c:v>
                </c:pt>
                <c:pt idx="5">
                  <c:v>Dupont Switch Ingleside</c:v>
                </c:pt>
                <c:pt idx="6">
                  <c:v>Singleton-Zenith</c:v>
                </c:pt>
                <c:pt idx="7">
                  <c:v>Jack Creek-Twin Oak </c:v>
                </c:pt>
                <c:pt idx="8">
                  <c:v>Spur-Aspermont</c:v>
                </c:pt>
                <c:pt idx="9">
                  <c:v>Loop 337-GPI Switch</c:v>
                </c:pt>
                <c:pt idx="10">
                  <c:v>Hamilton-Maverick</c:v>
                </c:pt>
                <c:pt idx="11">
                  <c:v>Goldwaithe Auto</c:v>
                </c:pt>
                <c:pt idx="12">
                  <c:v>Panhandle under Base Case</c:v>
                </c:pt>
              </c:strCache>
            </c:strRef>
          </c:cat>
          <c:val>
            <c:numRef>
              <c:f>Sheet1!$Z$3:$Z$15</c:f>
              <c:numCache>
                <c:formatCode>#,##0</c:formatCode>
                <c:ptCount val="13"/>
                <c:pt idx="0">
                  <c:v>-27997.479999999996</c:v>
                </c:pt>
                <c:pt idx="1">
                  <c:v>33425.61</c:v>
                </c:pt>
                <c:pt idx="2">
                  <c:v>136016.18</c:v>
                </c:pt>
                <c:pt idx="3">
                  <c:v>-631.11000000000058</c:v>
                </c:pt>
                <c:pt idx="4">
                  <c:v>8268.369999999999</c:v>
                </c:pt>
                <c:pt idx="5">
                  <c:v>13557.51</c:v>
                </c:pt>
                <c:pt idx="6">
                  <c:v>19294.68</c:v>
                </c:pt>
                <c:pt idx="7">
                  <c:v>3753.67</c:v>
                </c:pt>
                <c:pt idx="8">
                  <c:v>-668.43000000000029</c:v>
                </c:pt>
                <c:pt idx="9">
                  <c:v>46786.490000000005</c:v>
                </c:pt>
                <c:pt idx="10">
                  <c:v>3252.9599999999991</c:v>
                </c:pt>
                <c:pt idx="11">
                  <c:v>-2614.0699999999997</c:v>
                </c:pt>
                <c:pt idx="12">
                  <c:v>131.28999999999996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Sheet1!$AA$2</c:f>
              <c:strCache>
                <c:ptCount val="1"/>
                <c:pt idx="0">
                  <c:v>2014 Outages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cat>
            <c:strRef>
              <c:f>Sheet1!$A$3:$A$15</c:f>
              <c:strCache>
                <c:ptCount val="13"/>
                <c:pt idx="0">
                  <c:v>Glenrose-Meridian</c:v>
                </c:pt>
                <c:pt idx="1">
                  <c:v>Morris-Eagle Mountain</c:v>
                </c:pt>
                <c:pt idx="2">
                  <c:v>Beeville-Normanna</c:v>
                </c:pt>
                <c:pt idx="3">
                  <c:v>Wolfgang-Rotan</c:v>
                </c:pt>
                <c:pt idx="4">
                  <c:v>Goldwaite-San Saba Switch</c:v>
                </c:pt>
                <c:pt idx="5">
                  <c:v>Dupont Switch Ingleside</c:v>
                </c:pt>
                <c:pt idx="6">
                  <c:v>Singleton-Zenith</c:v>
                </c:pt>
                <c:pt idx="7">
                  <c:v>Jack Creek-Twin Oak </c:v>
                </c:pt>
                <c:pt idx="8">
                  <c:v>Spur-Aspermont</c:v>
                </c:pt>
                <c:pt idx="9">
                  <c:v>Loop 337-GPI Switch</c:v>
                </c:pt>
                <c:pt idx="10">
                  <c:v>Hamilton-Maverick</c:v>
                </c:pt>
                <c:pt idx="11">
                  <c:v>Goldwaithe Auto</c:v>
                </c:pt>
                <c:pt idx="12">
                  <c:v>Panhandle under Base Case</c:v>
                </c:pt>
              </c:strCache>
            </c:strRef>
          </c:cat>
          <c:val>
            <c:numRef>
              <c:f>Sheet1!$AA$3:$AA$15</c:f>
              <c:numCache>
                <c:formatCode>#,##0</c:formatCode>
                <c:ptCount val="13"/>
                <c:pt idx="0">
                  <c:v>-17095.089999999997</c:v>
                </c:pt>
                <c:pt idx="1">
                  <c:v>18800.089999999997</c:v>
                </c:pt>
                <c:pt idx="2">
                  <c:v>48202.820000000007</c:v>
                </c:pt>
                <c:pt idx="3">
                  <c:v>-526.05999999999767</c:v>
                </c:pt>
                <c:pt idx="4">
                  <c:v>22361.55</c:v>
                </c:pt>
                <c:pt idx="5">
                  <c:v>16381.390000000001</c:v>
                </c:pt>
                <c:pt idx="6">
                  <c:v>-38.340000000000146</c:v>
                </c:pt>
                <c:pt idx="7">
                  <c:v>8270.68</c:v>
                </c:pt>
                <c:pt idx="8">
                  <c:v>438.7599999999984</c:v>
                </c:pt>
                <c:pt idx="9">
                  <c:v>10375.209999999999</c:v>
                </c:pt>
                <c:pt idx="10">
                  <c:v>1727.25</c:v>
                </c:pt>
                <c:pt idx="11">
                  <c:v>-1597.4899999999998</c:v>
                </c:pt>
                <c:pt idx="12">
                  <c:v>-2764.3900000000003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6037632"/>
        <c:axId val="186039200"/>
      </c:lineChart>
      <c:catAx>
        <c:axId val="186037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039200"/>
        <c:crosses val="autoZero"/>
        <c:auto val="1"/>
        <c:lblAlgn val="ctr"/>
        <c:lblOffset val="100"/>
        <c:noMultiLvlLbl val="0"/>
      </c:catAx>
      <c:valAx>
        <c:axId val="186039200"/>
        <c:scaling>
          <c:orientation val="minMax"/>
          <c:max val="140000"/>
          <c:min val="-5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037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4"/>
        <c:delete val="1"/>
      </c:legendEntry>
      <c:layout>
        <c:manualLayout>
          <c:xMode val="edge"/>
          <c:yMode val="edge"/>
          <c:x val="0.33438008613036818"/>
          <c:y val="0.1652940876191927"/>
          <c:w val="0.63944311400746978"/>
          <c:h val="0.165340249269542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Annual Shadow </a:t>
            </a:r>
            <a:r>
              <a:rPr lang="en-US" dirty="0"/>
              <a:t>Price Change ($/MW)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8364497861933368E-2"/>
          <c:y val="6.4402241164971799E-2"/>
          <c:w val="0.91555669781182092"/>
          <c:h val="0.80005653959801959"/>
        </c:manualLayout>
      </c:layout>
      <c:lineChart>
        <c:grouping val="standard"/>
        <c:varyColors val="0"/>
        <c:ser>
          <c:idx val="2"/>
          <c:order val="2"/>
          <c:tx>
            <c:strRef>
              <c:f>Sheet1!$V$2</c:f>
              <c:strCache>
                <c:ptCount val="1"/>
                <c:pt idx="0">
                  <c:v>Maintenance Only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Sheet1!$A$3:$A$15</c:f>
              <c:strCache>
                <c:ptCount val="13"/>
                <c:pt idx="0">
                  <c:v>Glenrose-Meridian</c:v>
                </c:pt>
                <c:pt idx="1">
                  <c:v>Morris-Eagle Mountain</c:v>
                </c:pt>
                <c:pt idx="2">
                  <c:v>Beeville-Normanna</c:v>
                </c:pt>
                <c:pt idx="3">
                  <c:v>Wolfgang-Rotan</c:v>
                </c:pt>
                <c:pt idx="4">
                  <c:v>Goldwaite-San Saba Switch</c:v>
                </c:pt>
                <c:pt idx="5">
                  <c:v>Dupont Switch Ingleside</c:v>
                </c:pt>
                <c:pt idx="6">
                  <c:v>Singleton-Zenith</c:v>
                </c:pt>
                <c:pt idx="7">
                  <c:v>Jack Creek-Twin Oak </c:v>
                </c:pt>
                <c:pt idx="8">
                  <c:v>Spur-Aspermont</c:v>
                </c:pt>
                <c:pt idx="9">
                  <c:v>Loop 337-GPI Switch</c:v>
                </c:pt>
                <c:pt idx="10">
                  <c:v>Hamilton-Maverick</c:v>
                </c:pt>
                <c:pt idx="11">
                  <c:v>Goldwaithe Auto</c:v>
                </c:pt>
                <c:pt idx="12">
                  <c:v>Panhandle under Base Case</c:v>
                </c:pt>
              </c:strCache>
            </c:strRef>
          </c:cat>
          <c:val>
            <c:numRef>
              <c:f>Sheet1!$V$3:$V$15</c:f>
              <c:numCache>
                <c:formatCode>#,##0</c:formatCode>
                <c:ptCount val="13"/>
                <c:pt idx="0">
                  <c:v>-6.3499999999985448</c:v>
                </c:pt>
                <c:pt idx="1">
                  <c:v>341.45999999999913</c:v>
                </c:pt>
                <c:pt idx="2">
                  <c:v>-19554.169999999998</c:v>
                </c:pt>
                <c:pt idx="3">
                  <c:v>-500.36999999999534</c:v>
                </c:pt>
                <c:pt idx="4">
                  <c:v>-2474.9799999999996</c:v>
                </c:pt>
                <c:pt idx="5">
                  <c:v>405.55999999999949</c:v>
                </c:pt>
                <c:pt idx="6">
                  <c:v>599.14999999999964</c:v>
                </c:pt>
                <c:pt idx="7">
                  <c:v>-622.97999999999956</c:v>
                </c:pt>
                <c:pt idx="8">
                  <c:v>1.5199999999986176</c:v>
                </c:pt>
                <c:pt idx="9">
                  <c:v>-729.15000000000055</c:v>
                </c:pt>
                <c:pt idx="10">
                  <c:v>209.64999999999964</c:v>
                </c:pt>
                <c:pt idx="11">
                  <c:v>-2128.2999999999997</c:v>
                </c:pt>
                <c:pt idx="12">
                  <c:v>50.069999999999709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Sheet1!$W$2</c:f>
              <c:strCache>
                <c:ptCount val="1"/>
                <c:pt idx="0">
                  <c:v>Maintenance+Forced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Sheet1!$A$3:$A$15</c:f>
              <c:strCache>
                <c:ptCount val="13"/>
                <c:pt idx="0">
                  <c:v>Glenrose-Meridian</c:v>
                </c:pt>
                <c:pt idx="1">
                  <c:v>Morris-Eagle Mountain</c:v>
                </c:pt>
                <c:pt idx="2">
                  <c:v>Beeville-Normanna</c:v>
                </c:pt>
                <c:pt idx="3">
                  <c:v>Wolfgang-Rotan</c:v>
                </c:pt>
                <c:pt idx="4">
                  <c:v>Goldwaite-San Saba Switch</c:v>
                </c:pt>
                <c:pt idx="5">
                  <c:v>Dupont Switch Ingleside</c:v>
                </c:pt>
                <c:pt idx="6">
                  <c:v>Singleton-Zenith</c:v>
                </c:pt>
                <c:pt idx="7">
                  <c:v>Jack Creek-Twin Oak </c:v>
                </c:pt>
                <c:pt idx="8">
                  <c:v>Spur-Aspermont</c:v>
                </c:pt>
                <c:pt idx="9">
                  <c:v>Loop 337-GPI Switch</c:v>
                </c:pt>
                <c:pt idx="10">
                  <c:v>Hamilton-Maverick</c:v>
                </c:pt>
                <c:pt idx="11">
                  <c:v>Goldwaithe Auto</c:v>
                </c:pt>
                <c:pt idx="12">
                  <c:v>Panhandle under Base Case</c:v>
                </c:pt>
              </c:strCache>
            </c:strRef>
          </c:cat>
          <c:val>
            <c:numRef>
              <c:f>Sheet1!$W$3:$W$15</c:f>
              <c:numCache>
                <c:formatCode>#,##0</c:formatCode>
                <c:ptCount val="13"/>
                <c:pt idx="0">
                  <c:v>-18256.399999999998</c:v>
                </c:pt>
                <c:pt idx="1">
                  <c:v>17952.800000000003</c:v>
                </c:pt>
                <c:pt idx="2">
                  <c:v>-25193.339999999997</c:v>
                </c:pt>
                <c:pt idx="3">
                  <c:v>-48.930000000000291</c:v>
                </c:pt>
                <c:pt idx="4">
                  <c:v>-2755.91</c:v>
                </c:pt>
                <c:pt idx="5">
                  <c:v>7176.0599999999995</c:v>
                </c:pt>
                <c:pt idx="6">
                  <c:v>-717.14999999999964</c:v>
                </c:pt>
                <c:pt idx="7">
                  <c:v>-3752.079999999999</c:v>
                </c:pt>
                <c:pt idx="8">
                  <c:v>0.27999999999883585</c:v>
                </c:pt>
                <c:pt idx="9">
                  <c:v>3576.24</c:v>
                </c:pt>
                <c:pt idx="10">
                  <c:v>1344.6999999999998</c:v>
                </c:pt>
                <c:pt idx="11">
                  <c:v>-2342.0899999999997</c:v>
                </c:pt>
                <c:pt idx="12">
                  <c:v>43.710000000000036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7100872"/>
        <c:axId val="187095384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Sheet1!$T$2</c15:sqref>
                        </c15:formulaRef>
                      </c:ext>
                    </c:extLst>
                    <c:strCache>
                      <c:ptCount val="1"/>
                      <c:pt idx="0">
                        <c:v>STP Out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cat>
                  <c:strRef>
                    <c:extLst>
                      <c:ext uri="{02D57815-91ED-43cb-92C2-25804820EDAC}">
                        <c15:formulaRef>
                          <c15:sqref>Sheet1!$A$3:$A$15</c15:sqref>
                        </c15:formulaRef>
                      </c:ext>
                    </c:extLst>
                    <c:strCache>
                      <c:ptCount val="13"/>
                      <c:pt idx="0">
                        <c:v>Glenrose-Meridian</c:v>
                      </c:pt>
                      <c:pt idx="1">
                        <c:v>Morris-Eagle Mountain</c:v>
                      </c:pt>
                      <c:pt idx="2">
                        <c:v>Beeville-Normanna</c:v>
                      </c:pt>
                      <c:pt idx="3">
                        <c:v>Wolfgang-Rotan</c:v>
                      </c:pt>
                      <c:pt idx="4">
                        <c:v>Goldwaite-San Saba Switch</c:v>
                      </c:pt>
                      <c:pt idx="5">
                        <c:v>Dupont Switch Ingleside</c:v>
                      </c:pt>
                      <c:pt idx="6">
                        <c:v>Singleton-Zenith</c:v>
                      </c:pt>
                      <c:pt idx="7">
                        <c:v>Jack Creek-Twin Oak </c:v>
                      </c:pt>
                      <c:pt idx="8">
                        <c:v>Spur-Aspermont</c:v>
                      </c:pt>
                      <c:pt idx="9">
                        <c:v>Loop 337-GPI Switch</c:v>
                      </c:pt>
                      <c:pt idx="10">
                        <c:v>Hamilton-Maverick</c:v>
                      </c:pt>
                      <c:pt idx="11">
                        <c:v>Goldwaithe Auto</c:v>
                      </c:pt>
                      <c:pt idx="12">
                        <c:v>Panhandle under Base Case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Sheet1!$T$3:$T$15</c15:sqref>
                        </c15:formulaRef>
                      </c:ext>
                    </c:extLst>
                    <c:numCache>
                      <c:formatCode>#,##0</c:formatCode>
                      <c:ptCount val="13"/>
                      <c:pt idx="0">
                        <c:v>-21873.139999999996</c:v>
                      </c:pt>
                      <c:pt idx="1">
                        <c:v>7478.1900000000023</c:v>
                      </c:pt>
                      <c:pt idx="2">
                        <c:v>-17365.749999999996</c:v>
                      </c:pt>
                      <c:pt idx="3">
                        <c:v>600.45999999999913</c:v>
                      </c:pt>
                      <c:pt idx="4">
                        <c:v>1857.7299999999996</c:v>
                      </c:pt>
                      <c:pt idx="5">
                        <c:v>8106.8099999999995</c:v>
                      </c:pt>
                      <c:pt idx="6">
                        <c:v>37304.839999999997</c:v>
                      </c:pt>
                      <c:pt idx="7">
                        <c:v>9097.3500000000022</c:v>
                      </c:pt>
                      <c:pt idx="8">
                        <c:v>47.909999999999854</c:v>
                      </c:pt>
                      <c:pt idx="9">
                        <c:v>8537.0499999999993</c:v>
                      </c:pt>
                      <c:pt idx="10">
                        <c:v>1975.4099999999999</c:v>
                      </c:pt>
                      <c:pt idx="11">
                        <c:v>5234.6499999999996</c:v>
                      </c:pt>
                      <c:pt idx="12">
                        <c:v>68.829999999999927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Sheet1!$U$2</c15:sqref>
                        </c15:formulaRef>
                      </c:ext>
                    </c:extLst>
                    <c:strCache>
                      <c:ptCount val="1"/>
                      <c:pt idx="0">
                        <c:v>CMPK Out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Sheet1!$A$3:$A$15</c15:sqref>
                        </c15:formulaRef>
                      </c:ext>
                    </c:extLst>
                    <c:strCache>
                      <c:ptCount val="13"/>
                      <c:pt idx="0">
                        <c:v>Glenrose-Meridian</c:v>
                      </c:pt>
                      <c:pt idx="1">
                        <c:v>Morris-Eagle Mountain</c:v>
                      </c:pt>
                      <c:pt idx="2">
                        <c:v>Beeville-Normanna</c:v>
                      </c:pt>
                      <c:pt idx="3">
                        <c:v>Wolfgang-Rotan</c:v>
                      </c:pt>
                      <c:pt idx="4">
                        <c:v>Goldwaite-San Saba Switch</c:v>
                      </c:pt>
                      <c:pt idx="5">
                        <c:v>Dupont Switch Ingleside</c:v>
                      </c:pt>
                      <c:pt idx="6">
                        <c:v>Singleton-Zenith</c:v>
                      </c:pt>
                      <c:pt idx="7">
                        <c:v>Jack Creek-Twin Oak </c:v>
                      </c:pt>
                      <c:pt idx="8">
                        <c:v>Spur-Aspermont</c:v>
                      </c:pt>
                      <c:pt idx="9">
                        <c:v>Loop 337-GPI Switch</c:v>
                      </c:pt>
                      <c:pt idx="10">
                        <c:v>Hamilton-Maverick</c:v>
                      </c:pt>
                      <c:pt idx="11">
                        <c:v>Goldwaithe Auto</c:v>
                      </c:pt>
                      <c:pt idx="12">
                        <c:v>Panhandle under Base Case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Sheet1!$U$3:$U$15</c15:sqref>
                        </c15:formulaRef>
                      </c:ext>
                    </c:extLst>
                    <c:numCache>
                      <c:formatCode>#,##0</c:formatCode>
                      <c:ptCount val="13"/>
                      <c:pt idx="0">
                        <c:v>111288.48000000001</c:v>
                      </c:pt>
                      <c:pt idx="1">
                        <c:v>1226.2099999999991</c:v>
                      </c:pt>
                      <c:pt idx="2">
                        <c:v>-20728.499999999996</c:v>
                      </c:pt>
                      <c:pt idx="3">
                        <c:v>-1170.75</c:v>
                      </c:pt>
                      <c:pt idx="4">
                        <c:v>-30477.84</c:v>
                      </c:pt>
                      <c:pt idx="5">
                        <c:v>3305.4800000000014</c:v>
                      </c:pt>
                      <c:pt idx="6">
                        <c:v>-8259.49</c:v>
                      </c:pt>
                      <c:pt idx="7">
                        <c:v>-6973.6699999999992</c:v>
                      </c:pt>
                      <c:pt idx="8">
                        <c:v>55.590000000000146</c:v>
                      </c:pt>
                      <c:pt idx="9">
                        <c:v>-4720.130000000001</c:v>
                      </c:pt>
                      <c:pt idx="10">
                        <c:v>-1974.9200000000005</c:v>
                      </c:pt>
                      <c:pt idx="11">
                        <c:v>-5400.66</c:v>
                      </c:pt>
                      <c:pt idx="12">
                        <c:v>157.06999999999971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Sheet1!$X$2</c15:sqref>
                        </c15:formulaRef>
                      </c:ext>
                    </c:extLst>
                    <c:strCache>
                      <c:ptCount val="1"/>
                      <c:pt idx="0">
                        <c:v>2011 Outages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Sheet1!$A$3:$A$15</c15:sqref>
                        </c15:formulaRef>
                      </c:ext>
                    </c:extLst>
                    <c:strCache>
                      <c:ptCount val="13"/>
                      <c:pt idx="0">
                        <c:v>Glenrose-Meridian</c:v>
                      </c:pt>
                      <c:pt idx="1">
                        <c:v>Morris-Eagle Mountain</c:v>
                      </c:pt>
                      <c:pt idx="2">
                        <c:v>Beeville-Normanna</c:v>
                      </c:pt>
                      <c:pt idx="3">
                        <c:v>Wolfgang-Rotan</c:v>
                      </c:pt>
                      <c:pt idx="4">
                        <c:v>Goldwaite-San Saba Switch</c:v>
                      </c:pt>
                      <c:pt idx="5">
                        <c:v>Dupont Switch Ingleside</c:v>
                      </c:pt>
                      <c:pt idx="6">
                        <c:v>Singleton-Zenith</c:v>
                      </c:pt>
                      <c:pt idx="7">
                        <c:v>Jack Creek-Twin Oak </c:v>
                      </c:pt>
                      <c:pt idx="8">
                        <c:v>Spur-Aspermont</c:v>
                      </c:pt>
                      <c:pt idx="9">
                        <c:v>Loop 337-GPI Switch</c:v>
                      </c:pt>
                      <c:pt idx="10">
                        <c:v>Hamilton-Maverick</c:v>
                      </c:pt>
                      <c:pt idx="11">
                        <c:v>Goldwaithe Auto</c:v>
                      </c:pt>
                      <c:pt idx="12">
                        <c:v>Panhandle under Base Case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Sheet1!$X$3:$X$15</c15:sqref>
                        </c15:formulaRef>
                      </c:ext>
                    </c:extLst>
                    <c:numCache>
                      <c:formatCode>#,##0</c:formatCode>
                      <c:ptCount val="13"/>
                      <c:pt idx="0">
                        <c:v>30342.68</c:v>
                      </c:pt>
                      <c:pt idx="1">
                        <c:v>32051.699999999997</c:v>
                      </c:pt>
                      <c:pt idx="2">
                        <c:v>21675.699999999997</c:v>
                      </c:pt>
                      <c:pt idx="3">
                        <c:v>-815.86000000000058</c:v>
                      </c:pt>
                      <c:pt idx="4">
                        <c:v>-5400.9599999999991</c:v>
                      </c:pt>
                      <c:pt idx="5">
                        <c:v>7959.1400000000012</c:v>
                      </c:pt>
                      <c:pt idx="6">
                        <c:v>11545.77</c:v>
                      </c:pt>
                      <c:pt idx="7">
                        <c:v>2035.4100000000017</c:v>
                      </c:pt>
                      <c:pt idx="8">
                        <c:v>-31.980000000001382</c:v>
                      </c:pt>
                      <c:pt idx="9">
                        <c:v>21036.44</c:v>
                      </c:pt>
                      <c:pt idx="10">
                        <c:v>1476.8999999999996</c:v>
                      </c:pt>
                      <c:pt idx="11">
                        <c:v>-1673.8899999999999</c:v>
                      </c:pt>
                      <c:pt idx="12">
                        <c:v>-9.430000000000291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Sheet1!$Y$2</c15:sqref>
                        </c15:formulaRef>
                      </c:ext>
                    </c:extLst>
                    <c:strCache>
                      <c:ptCount val="1"/>
                      <c:pt idx="0">
                        <c:v>2012 Outages</c:v>
                      </c:pt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6"/>
                    </a:solidFill>
                    <a:ln w="9525">
                      <a:solidFill>
                        <a:schemeClr val="accent6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Sheet1!$A$3:$A$15</c15:sqref>
                        </c15:formulaRef>
                      </c:ext>
                    </c:extLst>
                    <c:strCache>
                      <c:ptCount val="13"/>
                      <c:pt idx="0">
                        <c:v>Glenrose-Meridian</c:v>
                      </c:pt>
                      <c:pt idx="1">
                        <c:v>Morris-Eagle Mountain</c:v>
                      </c:pt>
                      <c:pt idx="2">
                        <c:v>Beeville-Normanna</c:v>
                      </c:pt>
                      <c:pt idx="3">
                        <c:v>Wolfgang-Rotan</c:v>
                      </c:pt>
                      <c:pt idx="4">
                        <c:v>Goldwaite-San Saba Switch</c:v>
                      </c:pt>
                      <c:pt idx="5">
                        <c:v>Dupont Switch Ingleside</c:v>
                      </c:pt>
                      <c:pt idx="6">
                        <c:v>Singleton-Zenith</c:v>
                      </c:pt>
                      <c:pt idx="7">
                        <c:v>Jack Creek-Twin Oak </c:v>
                      </c:pt>
                      <c:pt idx="8">
                        <c:v>Spur-Aspermont</c:v>
                      </c:pt>
                      <c:pt idx="9">
                        <c:v>Loop 337-GPI Switch</c:v>
                      </c:pt>
                      <c:pt idx="10">
                        <c:v>Hamilton-Maverick</c:v>
                      </c:pt>
                      <c:pt idx="11">
                        <c:v>Goldwaithe Auto</c:v>
                      </c:pt>
                      <c:pt idx="12">
                        <c:v>Panhandle under Base Case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Sheet1!$Y$3:$Y$15</c15:sqref>
                        </c15:formulaRef>
                      </c:ext>
                    </c:extLst>
                    <c:numCache>
                      <c:formatCode>#,##0</c:formatCode>
                      <c:ptCount val="13"/>
                      <c:pt idx="0">
                        <c:v>-10669.879999999997</c:v>
                      </c:pt>
                      <c:pt idx="1">
                        <c:v>4686.1600000000035</c:v>
                      </c:pt>
                      <c:pt idx="2">
                        <c:v>24155.919999999998</c:v>
                      </c:pt>
                      <c:pt idx="3">
                        <c:v>-3058.5699999999997</c:v>
                      </c:pt>
                      <c:pt idx="4">
                        <c:v>-5335.5499999999993</c:v>
                      </c:pt>
                      <c:pt idx="5">
                        <c:v>7117.3099999999995</c:v>
                      </c:pt>
                      <c:pt idx="6">
                        <c:v>4878.380000000001</c:v>
                      </c:pt>
                      <c:pt idx="7">
                        <c:v>1644.67</c:v>
                      </c:pt>
                      <c:pt idx="8">
                        <c:v>221.42999999999847</c:v>
                      </c:pt>
                      <c:pt idx="9">
                        <c:v>4281.6899999999987</c:v>
                      </c:pt>
                      <c:pt idx="10">
                        <c:v>1773.5299999999997</c:v>
                      </c:pt>
                      <c:pt idx="11">
                        <c:v>1742.9300000000003</c:v>
                      </c:pt>
                      <c:pt idx="12">
                        <c:v>155.63999999999942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Sheet1!$Z$2</c15:sqref>
                        </c15:formulaRef>
                      </c:ext>
                    </c:extLst>
                    <c:strCache>
                      <c:ptCount val="1"/>
                      <c:pt idx="0">
                        <c:v>2013 Outages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>
                        <a:lumMod val="60000"/>
                      </a:schemeClr>
                    </a:solidFill>
                    <a:ln w="9525">
                      <a:solidFill>
                        <a:schemeClr val="accent1">
                          <a:lumMod val="60000"/>
                        </a:schemeClr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Sheet1!$A$3:$A$15</c15:sqref>
                        </c15:formulaRef>
                      </c:ext>
                    </c:extLst>
                    <c:strCache>
                      <c:ptCount val="13"/>
                      <c:pt idx="0">
                        <c:v>Glenrose-Meridian</c:v>
                      </c:pt>
                      <c:pt idx="1">
                        <c:v>Morris-Eagle Mountain</c:v>
                      </c:pt>
                      <c:pt idx="2">
                        <c:v>Beeville-Normanna</c:v>
                      </c:pt>
                      <c:pt idx="3">
                        <c:v>Wolfgang-Rotan</c:v>
                      </c:pt>
                      <c:pt idx="4">
                        <c:v>Goldwaite-San Saba Switch</c:v>
                      </c:pt>
                      <c:pt idx="5">
                        <c:v>Dupont Switch Ingleside</c:v>
                      </c:pt>
                      <c:pt idx="6">
                        <c:v>Singleton-Zenith</c:v>
                      </c:pt>
                      <c:pt idx="7">
                        <c:v>Jack Creek-Twin Oak </c:v>
                      </c:pt>
                      <c:pt idx="8">
                        <c:v>Spur-Aspermont</c:v>
                      </c:pt>
                      <c:pt idx="9">
                        <c:v>Loop 337-GPI Switch</c:v>
                      </c:pt>
                      <c:pt idx="10">
                        <c:v>Hamilton-Maverick</c:v>
                      </c:pt>
                      <c:pt idx="11">
                        <c:v>Goldwaithe Auto</c:v>
                      </c:pt>
                      <c:pt idx="12">
                        <c:v>Panhandle under Base Case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Sheet1!$Z$3:$Z$15</c15:sqref>
                        </c15:formulaRef>
                      </c:ext>
                    </c:extLst>
                    <c:numCache>
                      <c:formatCode>#,##0</c:formatCode>
                      <c:ptCount val="13"/>
                      <c:pt idx="0">
                        <c:v>-27997.479999999996</c:v>
                      </c:pt>
                      <c:pt idx="1">
                        <c:v>33425.61</c:v>
                      </c:pt>
                      <c:pt idx="2">
                        <c:v>136016.18</c:v>
                      </c:pt>
                      <c:pt idx="3">
                        <c:v>-631.11000000000058</c:v>
                      </c:pt>
                      <c:pt idx="4">
                        <c:v>8268.369999999999</c:v>
                      </c:pt>
                      <c:pt idx="5">
                        <c:v>13557.51</c:v>
                      </c:pt>
                      <c:pt idx="6">
                        <c:v>19294.68</c:v>
                      </c:pt>
                      <c:pt idx="7">
                        <c:v>3753.67</c:v>
                      </c:pt>
                      <c:pt idx="8">
                        <c:v>-668.43000000000029</c:v>
                      </c:pt>
                      <c:pt idx="9">
                        <c:v>46786.490000000005</c:v>
                      </c:pt>
                      <c:pt idx="10">
                        <c:v>3252.9599999999991</c:v>
                      </c:pt>
                      <c:pt idx="11">
                        <c:v>-2614.0699999999997</c:v>
                      </c:pt>
                      <c:pt idx="12">
                        <c:v>131.28999999999996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Sheet1!$AA$2</c15:sqref>
                        </c15:formulaRef>
                      </c:ext>
                    </c:extLst>
                    <c:strCache>
                      <c:ptCount val="1"/>
                      <c:pt idx="0">
                        <c:v>2014 Outages</c:v>
                      </c:pt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>
                        <a:lumMod val="60000"/>
                      </a:schemeClr>
                    </a:solidFill>
                    <a:ln w="9525">
                      <a:solidFill>
                        <a:schemeClr val="accent2">
                          <a:lumMod val="60000"/>
                        </a:schemeClr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Sheet1!$A$3:$A$15</c15:sqref>
                        </c15:formulaRef>
                      </c:ext>
                    </c:extLst>
                    <c:strCache>
                      <c:ptCount val="13"/>
                      <c:pt idx="0">
                        <c:v>Glenrose-Meridian</c:v>
                      </c:pt>
                      <c:pt idx="1">
                        <c:v>Morris-Eagle Mountain</c:v>
                      </c:pt>
                      <c:pt idx="2">
                        <c:v>Beeville-Normanna</c:v>
                      </c:pt>
                      <c:pt idx="3">
                        <c:v>Wolfgang-Rotan</c:v>
                      </c:pt>
                      <c:pt idx="4">
                        <c:v>Goldwaite-San Saba Switch</c:v>
                      </c:pt>
                      <c:pt idx="5">
                        <c:v>Dupont Switch Ingleside</c:v>
                      </c:pt>
                      <c:pt idx="6">
                        <c:v>Singleton-Zenith</c:v>
                      </c:pt>
                      <c:pt idx="7">
                        <c:v>Jack Creek-Twin Oak </c:v>
                      </c:pt>
                      <c:pt idx="8">
                        <c:v>Spur-Aspermont</c:v>
                      </c:pt>
                      <c:pt idx="9">
                        <c:v>Loop 337-GPI Switch</c:v>
                      </c:pt>
                      <c:pt idx="10">
                        <c:v>Hamilton-Maverick</c:v>
                      </c:pt>
                      <c:pt idx="11">
                        <c:v>Goldwaithe Auto</c:v>
                      </c:pt>
                      <c:pt idx="12">
                        <c:v>Panhandle under Base Case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Sheet1!$AA$3:$AA$15</c15:sqref>
                        </c15:formulaRef>
                      </c:ext>
                    </c:extLst>
                    <c:numCache>
                      <c:formatCode>#,##0</c:formatCode>
                      <c:ptCount val="13"/>
                      <c:pt idx="0">
                        <c:v>-17095.089999999997</c:v>
                      </c:pt>
                      <c:pt idx="1">
                        <c:v>18800.089999999997</c:v>
                      </c:pt>
                      <c:pt idx="2">
                        <c:v>48202.820000000007</c:v>
                      </c:pt>
                      <c:pt idx="3">
                        <c:v>-526.05999999999767</c:v>
                      </c:pt>
                      <c:pt idx="4">
                        <c:v>22361.55</c:v>
                      </c:pt>
                      <c:pt idx="5">
                        <c:v>16381.390000000001</c:v>
                      </c:pt>
                      <c:pt idx="6">
                        <c:v>-38.340000000000146</c:v>
                      </c:pt>
                      <c:pt idx="7">
                        <c:v>8270.68</c:v>
                      </c:pt>
                      <c:pt idx="8">
                        <c:v>438.7599999999984</c:v>
                      </c:pt>
                      <c:pt idx="9">
                        <c:v>10375.209999999999</c:v>
                      </c:pt>
                      <c:pt idx="10">
                        <c:v>1727.25</c:v>
                      </c:pt>
                      <c:pt idx="11">
                        <c:v>-1597.4899999999998</c:v>
                      </c:pt>
                      <c:pt idx="12">
                        <c:v>-2764.3900000000003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187100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095384"/>
        <c:crosses val="autoZero"/>
        <c:auto val="1"/>
        <c:lblAlgn val="ctr"/>
        <c:lblOffset val="100"/>
        <c:noMultiLvlLbl val="0"/>
      </c:catAx>
      <c:valAx>
        <c:axId val="187095384"/>
        <c:scaling>
          <c:orientation val="minMax"/>
          <c:max val="140000"/>
          <c:min val="-5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100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438008613036818"/>
          <c:y val="0.1652940876191927"/>
          <c:w val="0.63944311400746978"/>
          <c:h val="0.165340249269542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Annual Shadow </a:t>
            </a:r>
            <a:r>
              <a:rPr lang="en-US" dirty="0"/>
              <a:t>Price Change ($/MW)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8364497861933368E-2"/>
          <c:y val="6.4402241164971799E-2"/>
          <c:w val="0.91555669781182092"/>
          <c:h val="0.80005653959801959"/>
        </c:manualLayout>
      </c:layout>
      <c:lineChart>
        <c:grouping val="standard"/>
        <c:varyColors val="0"/>
        <c:ser>
          <c:idx val="5"/>
          <c:order val="5"/>
          <c:tx>
            <c:strRef>
              <c:f>Sheet1!$Y$2</c:f>
              <c:strCache>
                <c:ptCount val="1"/>
                <c:pt idx="0">
                  <c:v>2011 Outages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Sheet1!$A$3:$A$15</c:f>
              <c:strCache>
                <c:ptCount val="13"/>
                <c:pt idx="0">
                  <c:v>Glenrose-Meridian</c:v>
                </c:pt>
                <c:pt idx="1">
                  <c:v>Morris-Eagle Mountain</c:v>
                </c:pt>
                <c:pt idx="2">
                  <c:v>Beeville-Normanna</c:v>
                </c:pt>
                <c:pt idx="3">
                  <c:v>Wolfgang-Rotan</c:v>
                </c:pt>
                <c:pt idx="4">
                  <c:v>Goldwaite-San Saba Switch</c:v>
                </c:pt>
                <c:pt idx="5">
                  <c:v>Dupont Switch Ingleside</c:v>
                </c:pt>
                <c:pt idx="6">
                  <c:v>Singleton-Zenith</c:v>
                </c:pt>
                <c:pt idx="7">
                  <c:v>Jack Creek-Twin Oak </c:v>
                </c:pt>
                <c:pt idx="8">
                  <c:v>Spur-Aspermont</c:v>
                </c:pt>
                <c:pt idx="9">
                  <c:v>Loop 337-GPI Switch</c:v>
                </c:pt>
                <c:pt idx="10">
                  <c:v>Hamilton-Maverick</c:v>
                </c:pt>
                <c:pt idx="11">
                  <c:v>Goldwaithe Auto</c:v>
                </c:pt>
                <c:pt idx="12">
                  <c:v>Panhandle under Base Case</c:v>
                </c:pt>
              </c:strCache>
            </c:strRef>
          </c:cat>
          <c:val>
            <c:numRef>
              <c:f>Sheet1!$Y$3:$Y$15</c:f>
              <c:numCache>
                <c:formatCode>#,##0</c:formatCode>
                <c:ptCount val="13"/>
                <c:pt idx="0">
                  <c:v>30342.68</c:v>
                </c:pt>
                <c:pt idx="1">
                  <c:v>32051.699999999997</c:v>
                </c:pt>
                <c:pt idx="2">
                  <c:v>21675.699999999997</c:v>
                </c:pt>
                <c:pt idx="3">
                  <c:v>-815.86000000000058</c:v>
                </c:pt>
                <c:pt idx="4">
                  <c:v>-5400.9599999999991</c:v>
                </c:pt>
                <c:pt idx="5">
                  <c:v>7959.1400000000012</c:v>
                </c:pt>
                <c:pt idx="6">
                  <c:v>11545.77</c:v>
                </c:pt>
                <c:pt idx="7">
                  <c:v>2035.4100000000017</c:v>
                </c:pt>
                <c:pt idx="8">
                  <c:v>-31.980000000001382</c:v>
                </c:pt>
                <c:pt idx="9">
                  <c:v>21036.44</c:v>
                </c:pt>
                <c:pt idx="10">
                  <c:v>1476.8999999999996</c:v>
                </c:pt>
                <c:pt idx="11">
                  <c:v>-1673.8899999999999</c:v>
                </c:pt>
                <c:pt idx="12">
                  <c:v>-9.430000000000291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Sheet1!$Z$2</c:f>
              <c:strCache>
                <c:ptCount val="1"/>
                <c:pt idx="0">
                  <c:v>2012 Outages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strRef>
              <c:f>Sheet1!$A$3:$A$15</c:f>
              <c:strCache>
                <c:ptCount val="13"/>
                <c:pt idx="0">
                  <c:v>Glenrose-Meridian</c:v>
                </c:pt>
                <c:pt idx="1">
                  <c:v>Morris-Eagle Mountain</c:v>
                </c:pt>
                <c:pt idx="2">
                  <c:v>Beeville-Normanna</c:v>
                </c:pt>
                <c:pt idx="3">
                  <c:v>Wolfgang-Rotan</c:v>
                </c:pt>
                <c:pt idx="4">
                  <c:v>Goldwaite-San Saba Switch</c:v>
                </c:pt>
                <c:pt idx="5">
                  <c:v>Dupont Switch Ingleside</c:v>
                </c:pt>
                <c:pt idx="6">
                  <c:v>Singleton-Zenith</c:v>
                </c:pt>
                <c:pt idx="7">
                  <c:v>Jack Creek-Twin Oak </c:v>
                </c:pt>
                <c:pt idx="8">
                  <c:v>Spur-Aspermont</c:v>
                </c:pt>
                <c:pt idx="9">
                  <c:v>Loop 337-GPI Switch</c:v>
                </c:pt>
                <c:pt idx="10">
                  <c:v>Hamilton-Maverick</c:v>
                </c:pt>
                <c:pt idx="11">
                  <c:v>Goldwaithe Auto</c:v>
                </c:pt>
                <c:pt idx="12">
                  <c:v>Panhandle under Base Case</c:v>
                </c:pt>
              </c:strCache>
            </c:strRef>
          </c:cat>
          <c:val>
            <c:numRef>
              <c:f>Sheet1!$Z$3:$Z$15</c:f>
              <c:numCache>
                <c:formatCode>#,##0</c:formatCode>
                <c:ptCount val="13"/>
                <c:pt idx="0">
                  <c:v>-10669.879999999997</c:v>
                </c:pt>
                <c:pt idx="1">
                  <c:v>4686.1600000000035</c:v>
                </c:pt>
                <c:pt idx="2">
                  <c:v>24155.919999999998</c:v>
                </c:pt>
                <c:pt idx="3">
                  <c:v>-3058.5699999999997</c:v>
                </c:pt>
                <c:pt idx="4">
                  <c:v>-5335.5499999999993</c:v>
                </c:pt>
                <c:pt idx="5">
                  <c:v>7117.3099999999995</c:v>
                </c:pt>
                <c:pt idx="6">
                  <c:v>4878.380000000001</c:v>
                </c:pt>
                <c:pt idx="7">
                  <c:v>1644.67</c:v>
                </c:pt>
                <c:pt idx="8">
                  <c:v>221.42999999999847</c:v>
                </c:pt>
                <c:pt idx="9">
                  <c:v>4281.6899999999987</c:v>
                </c:pt>
                <c:pt idx="10">
                  <c:v>1773.5299999999997</c:v>
                </c:pt>
                <c:pt idx="11">
                  <c:v>1742.9300000000003</c:v>
                </c:pt>
                <c:pt idx="12">
                  <c:v>155.63999999999942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Sheet1!$AA$2</c:f>
              <c:strCache>
                <c:ptCount val="1"/>
                <c:pt idx="0">
                  <c:v>2013 Outages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strRef>
              <c:f>Sheet1!$A$3:$A$15</c:f>
              <c:strCache>
                <c:ptCount val="13"/>
                <c:pt idx="0">
                  <c:v>Glenrose-Meridian</c:v>
                </c:pt>
                <c:pt idx="1">
                  <c:v>Morris-Eagle Mountain</c:v>
                </c:pt>
                <c:pt idx="2">
                  <c:v>Beeville-Normanna</c:v>
                </c:pt>
                <c:pt idx="3">
                  <c:v>Wolfgang-Rotan</c:v>
                </c:pt>
                <c:pt idx="4">
                  <c:v>Goldwaite-San Saba Switch</c:v>
                </c:pt>
                <c:pt idx="5">
                  <c:v>Dupont Switch Ingleside</c:v>
                </c:pt>
                <c:pt idx="6">
                  <c:v>Singleton-Zenith</c:v>
                </c:pt>
                <c:pt idx="7">
                  <c:v>Jack Creek-Twin Oak </c:v>
                </c:pt>
                <c:pt idx="8">
                  <c:v>Spur-Aspermont</c:v>
                </c:pt>
                <c:pt idx="9">
                  <c:v>Loop 337-GPI Switch</c:v>
                </c:pt>
                <c:pt idx="10">
                  <c:v>Hamilton-Maverick</c:v>
                </c:pt>
                <c:pt idx="11">
                  <c:v>Goldwaithe Auto</c:v>
                </c:pt>
                <c:pt idx="12">
                  <c:v>Panhandle under Base Case</c:v>
                </c:pt>
              </c:strCache>
            </c:strRef>
          </c:cat>
          <c:val>
            <c:numRef>
              <c:f>Sheet1!$AA$3:$AA$15</c:f>
              <c:numCache>
                <c:formatCode>#,##0</c:formatCode>
                <c:ptCount val="13"/>
                <c:pt idx="0">
                  <c:v>-27997.479999999996</c:v>
                </c:pt>
                <c:pt idx="1">
                  <c:v>33425.61</c:v>
                </c:pt>
                <c:pt idx="2">
                  <c:v>136016.18</c:v>
                </c:pt>
                <c:pt idx="3">
                  <c:v>-631.11000000000058</c:v>
                </c:pt>
                <c:pt idx="4">
                  <c:v>8268.369999999999</c:v>
                </c:pt>
                <c:pt idx="5">
                  <c:v>13557.51</c:v>
                </c:pt>
                <c:pt idx="6">
                  <c:v>19294.68</c:v>
                </c:pt>
                <c:pt idx="7">
                  <c:v>3753.67</c:v>
                </c:pt>
                <c:pt idx="8">
                  <c:v>-668.43000000000029</c:v>
                </c:pt>
                <c:pt idx="9">
                  <c:v>46786.490000000005</c:v>
                </c:pt>
                <c:pt idx="10">
                  <c:v>3252.9599999999991</c:v>
                </c:pt>
                <c:pt idx="11">
                  <c:v>-2614.0699999999997</c:v>
                </c:pt>
                <c:pt idx="12">
                  <c:v>131.28999999999996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Sheet1!$AB$2</c:f>
              <c:strCache>
                <c:ptCount val="1"/>
                <c:pt idx="0">
                  <c:v>2014 Outages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cat>
            <c:strRef>
              <c:f>Sheet1!$A$3:$A$15</c:f>
              <c:strCache>
                <c:ptCount val="13"/>
                <c:pt idx="0">
                  <c:v>Glenrose-Meridian</c:v>
                </c:pt>
                <c:pt idx="1">
                  <c:v>Morris-Eagle Mountain</c:v>
                </c:pt>
                <c:pt idx="2">
                  <c:v>Beeville-Normanna</c:v>
                </c:pt>
                <c:pt idx="3">
                  <c:v>Wolfgang-Rotan</c:v>
                </c:pt>
                <c:pt idx="4">
                  <c:v>Goldwaite-San Saba Switch</c:v>
                </c:pt>
                <c:pt idx="5">
                  <c:v>Dupont Switch Ingleside</c:v>
                </c:pt>
                <c:pt idx="6">
                  <c:v>Singleton-Zenith</c:v>
                </c:pt>
                <c:pt idx="7">
                  <c:v>Jack Creek-Twin Oak </c:v>
                </c:pt>
                <c:pt idx="8">
                  <c:v>Spur-Aspermont</c:v>
                </c:pt>
                <c:pt idx="9">
                  <c:v>Loop 337-GPI Switch</c:v>
                </c:pt>
                <c:pt idx="10">
                  <c:v>Hamilton-Maverick</c:v>
                </c:pt>
                <c:pt idx="11">
                  <c:v>Goldwaithe Auto</c:v>
                </c:pt>
                <c:pt idx="12">
                  <c:v>Panhandle under Base Case</c:v>
                </c:pt>
              </c:strCache>
            </c:strRef>
          </c:cat>
          <c:val>
            <c:numRef>
              <c:f>Sheet1!$AB$3:$AB$15</c:f>
              <c:numCache>
                <c:formatCode>#,##0</c:formatCode>
                <c:ptCount val="13"/>
                <c:pt idx="0">
                  <c:v>-17095.089999999997</c:v>
                </c:pt>
                <c:pt idx="1">
                  <c:v>18800.089999999997</c:v>
                </c:pt>
                <c:pt idx="2">
                  <c:v>48202.820000000007</c:v>
                </c:pt>
                <c:pt idx="3">
                  <c:v>-526.05999999999767</c:v>
                </c:pt>
                <c:pt idx="4">
                  <c:v>22361.55</c:v>
                </c:pt>
                <c:pt idx="5">
                  <c:v>16381.390000000001</c:v>
                </c:pt>
                <c:pt idx="6">
                  <c:v>-38.340000000000146</c:v>
                </c:pt>
                <c:pt idx="7">
                  <c:v>8270.68</c:v>
                </c:pt>
                <c:pt idx="8">
                  <c:v>438.7599999999984</c:v>
                </c:pt>
                <c:pt idx="9">
                  <c:v>10375.209999999999</c:v>
                </c:pt>
                <c:pt idx="10">
                  <c:v>1727.25</c:v>
                </c:pt>
                <c:pt idx="11">
                  <c:v>-1597.4899999999998</c:v>
                </c:pt>
                <c:pt idx="12">
                  <c:v>-2764.3900000000003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7096168"/>
        <c:axId val="187095776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Sheet1!$T$2</c15:sqref>
                        </c15:formulaRef>
                      </c:ext>
                    </c:extLst>
                    <c:strCache>
                      <c:ptCount val="1"/>
                      <c:pt idx="0">
                        <c:v>STP Out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cat>
                  <c:strRef>
                    <c:extLst>
                      <c:ext uri="{02D57815-91ED-43cb-92C2-25804820EDAC}">
                        <c15:formulaRef>
                          <c15:sqref>Sheet1!$A$3:$A$15</c15:sqref>
                        </c15:formulaRef>
                      </c:ext>
                    </c:extLst>
                    <c:strCache>
                      <c:ptCount val="13"/>
                      <c:pt idx="0">
                        <c:v>Glenrose-Meridian</c:v>
                      </c:pt>
                      <c:pt idx="1">
                        <c:v>Morris-Eagle Mountain</c:v>
                      </c:pt>
                      <c:pt idx="2">
                        <c:v>Beeville-Normanna</c:v>
                      </c:pt>
                      <c:pt idx="3">
                        <c:v>Wolfgang-Rotan</c:v>
                      </c:pt>
                      <c:pt idx="4">
                        <c:v>Goldwaite-San Saba Switch</c:v>
                      </c:pt>
                      <c:pt idx="5">
                        <c:v>Dupont Switch Ingleside</c:v>
                      </c:pt>
                      <c:pt idx="6">
                        <c:v>Singleton-Zenith</c:v>
                      </c:pt>
                      <c:pt idx="7">
                        <c:v>Jack Creek-Twin Oak </c:v>
                      </c:pt>
                      <c:pt idx="8">
                        <c:v>Spur-Aspermont</c:v>
                      </c:pt>
                      <c:pt idx="9">
                        <c:v>Loop 337-GPI Switch</c:v>
                      </c:pt>
                      <c:pt idx="10">
                        <c:v>Hamilton-Maverick</c:v>
                      </c:pt>
                      <c:pt idx="11">
                        <c:v>Goldwaithe Auto</c:v>
                      </c:pt>
                      <c:pt idx="12">
                        <c:v>Panhandle under Base Case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Sheet1!$T$3:$T$15</c15:sqref>
                        </c15:formulaRef>
                      </c:ext>
                    </c:extLst>
                    <c:numCache>
                      <c:formatCode>#,##0</c:formatCode>
                      <c:ptCount val="13"/>
                      <c:pt idx="0">
                        <c:v>-21873.139999999996</c:v>
                      </c:pt>
                      <c:pt idx="1">
                        <c:v>7478.1900000000023</c:v>
                      </c:pt>
                      <c:pt idx="2">
                        <c:v>-17365.749999999996</c:v>
                      </c:pt>
                      <c:pt idx="3">
                        <c:v>600.45999999999913</c:v>
                      </c:pt>
                      <c:pt idx="4">
                        <c:v>1857.7299999999996</c:v>
                      </c:pt>
                      <c:pt idx="5">
                        <c:v>8106.8099999999995</c:v>
                      </c:pt>
                      <c:pt idx="6">
                        <c:v>37304.839999999997</c:v>
                      </c:pt>
                      <c:pt idx="7">
                        <c:v>9097.3500000000022</c:v>
                      </c:pt>
                      <c:pt idx="8">
                        <c:v>47.909999999999854</c:v>
                      </c:pt>
                      <c:pt idx="9">
                        <c:v>8537.0499999999993</c:v>
                      </c:pt>
                      <c:pt idx="10">
                        <c:v>1975.4099999999999</c:v>
                      </c:pt>
                      <c:pt idx="11">
                        <c:v>5234.6499999999996</c:v>
                      </c:pt>
                      <c:pt idx="12">
                        <c:v>68.829999999999927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Sheet1!$U$2</c15:sqref>
                        </c15:formulaRef>
                      </c:ext>
                    </c:extLst>
                    <c:strCache>
                      <c:ptCount val="1"/>
                      <c:pt idx="0">
                        <c:v>CMPK Out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Sheet1!$A$3:$A$15</c15:sqref>
                        </c15:formulaRef>
                      </c:ext>
                    </c:extLst>
                    <c:strCache>
                      <c:ptCount val="13"/>
                      <c:pt idx="0">
                        <c:v>Glenrose-Meridian</c:v>
                      </c:pt>
                      <c:pt idx="1">
                        <c:v>Morris-Eagle Mountain</c:v>
                      </c:pt>
                      <c:pt idx="2">
                        <c:v>Beeville-Normanna</c:v>
                      </c:pt>
                      <c:pt idx="3">
                        <c:v>Wolfgang-Rotan</c:v>
                      </c:pt>
                      <c:pt idx="4">
                        <c:v>Goldwaite-San Saba Switch</c:v>
                      </c:pt>
                      <c:pt idx="5">
                        <c:v>Dupont Switch Ingleside</c:v>
                      </c:pt>
                      <c:pt idx="6">
                        <c:v>Singleton-Zenith</c:v>
                      </c:pt>
                      <c:pt idx="7">
                        <c:v>Jack Creek-Twin Oak </c:v>
                      </c:pt>
                      <c:pt idx="8">
                        <c:v>Spur-Aspermont</c:v>
                      </c:pt>
                      <c:pt idx="9">
                        <c:v>Loop 337-GPI Switch</c:v>
                      </c:pt>
                      <c:pt idx="10">
                        <c:v>Hamilton-Maverick</c:v>
                      </c:pt>
                      <c:pt idx="11">
                        <c:v>Goldwaithe Auto</c:v>
                      </c:pt>
                      <c:pt idx="12">
                        <c:v>Panhandle under Base Case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Sheet1!$U$3:$U$15</c15:sqref>
                        </c15:formulaRef>
                      </c:ext>
                    </c:extLst>
                    <c:numCache>
                      <c:formatCode>#,##0</c:formatCode>
                      <c:ptCount val="13"/>
                      <c:pt idx="0">
                        <c:v>111288.48000000001</c:v>
                      </c:pt>
                      <c:pt idx="1">
                        <c:v>1226.2099999999991</c:v>
                      </c:pt>
                      <c:pt idx="2">
                        <c:v>-20728.499999999996</c:v>
                      </c:pt>
                      <c:pt idx="3">
                        <c:v>-1170.75</c:v>
                      </c:pt>
                      <c:pt idx="4">
                        <c:v>-30477.84</c:v>
                      </c:pt>
                      <c:pt idx="5">
                        <c:v>3305.4800000000014</c:v>
                      </c:pt>
                      <c:pt idx="6">
                        <c:v>-8259.49</c:v>
                      </c:pt>
                      <c:pt idx="7">
                        <c:v>-6973.6699999999992</c:v>
                      </c:pt>
                      <c:pt idx="8">
                        <c:v>55.590000000000146</c:v>
                      </c:pt>
                      <c:pt idx="9">
                        <c:v>-4720.130000000001</c:v>
                      </c:pt>
                      <c:pt idx="10">
                        <c:v>-1974.9200000000005</c:v>
                      </c:pt>
                      <c:pt idx="11">
                        <c:v>-5400.66</c:v>
                      </c:pt>
                      <c:pt idx="12">
                        <c:v>157.06999999999971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Sheet1!$V$2</c15:sqref>
                        </c15:formulaRef>
                      </c:ext>
                    </c:extLst>
                    <c:strCache>
                      <c:ptCount val="1"/>
                      <c:pt idx="0">
                        <c:v>Maintainance Only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Sheet1!$A$3:$A$15</c15:sqref>
                        </c15:formulaRef>
                      </c:ext>
                    </c:extLst>
                    <c:strCache>
                      <c:ptCount val="13"/>
                      <c:pt idx="0">
                        <c:v>Glenrose-Meridian</c:v>
                      </c:pt>
                      <c:pt idx="1">
                        <c:v>Morris-Eagle Mountain</c:v>
                      </c:pt>
                      <c:pt idx="2">
                        <c:v>Beeville-Normanna</c:v>
                      </c:pt>
                      <c:pt idx="3">
                        <c:v>Wolfgang-Rotan</c:v>
                      </c:pt>
                      <c:pt idx="4">
                        <c:v>Goldwaite-San Saba Switch</c:v>
                      </c:pt>
                      <c:pt idx="5">
                        <c:v>Dupont Switch Ingleside</c:v>
                      </c:pt>
                      <c:pt idx="6">
                        <c:v>Singleton-Zenith</c:v>
                      </c:pt>
                      <c:pt idx="7">
                        <c:v>Jack Creek-Twin Oak </c:v>
                      </c:pt>
                      <c:pt idx="8">
                        <c:v>Spur-Aspermont</c:v>
                      </c:pt>
                      <c:pt idx="9">
                        <c:v>Loop 337-GPI Switch</c:v>
                      </c:pt>
                      <c:pt idx="10">
                        <c:v>Hamilton-Maverick</c:v>
                      </c:pt>
                      <c:pt idx="11">
                        <c:v>Goldwaithe Auto</c:v>
                      </c:pt>
                      <c:pt idx="12">
                        <c:v>Panhandle under Base Case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Sheet1!$V$3:$V$15</c15:sqref>
                        </c15:formulaRef>
                      </c:ext>
                    </c:extLst>
                    <c:numCache>
                      <c:formatCode>#,##0</c:formatCode>
                      <c:ptCount val="13"/>
                      <c:pt idx="0">
                        <c:v>-6.3499999999985448</c:v>
                      </c:pt>
                      <c:pt idx="1">
                        <c:v>341.45999999999913</c:v>
                      </c:pt>
                      <c:pt idx="2">
                        <c:v>-19554.169999999998</c:v>
                      </c:pt>
                      <c:pt idx="3">
                        <c:v>-500.36999999999534</c:v>
                      </c:pt>
                      <c:pt idx="4">
                        <c:v>-2474.9799999999996</c:v>
                      </c:pt>
                      <c:pt idx="5">
                        <c:v>405.55999999999949</c:v>
                      </c:pt>
                      <c:pt idx="6">
                        <c:v>599.14999999999964</c:v>
                      </c:pt>
                      <c:pt idx="7">
                        <c:v>-622.97999999999956</c:v>
                      </c:pt>
                      <c:pt idx="8">
                        <c:v>1.5199999999986176</c:v>
                      </c:pt>
                      <c:pt idx="9">
                        <c:v>-729.15000000000055</c:v>
                      </c:pt>
                      <c:pt idx="10">
                        <c:v>209.64999999999964</c:v>
                      </c:pt>
                      <c:pt idx="11">
                        <c:v>-2128.2999999999997</c:v>
                      </c:pt>
                      <c:pt idx="12">
                        <c:v>50.069999999999709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Sheet1!$W$2</c15:sqref>
                        </c15:formulaRef>
                      </c:ext>
                    </c:extLst>
                    <c:strCache>
                      <c:ptCount val="1"/>
                      <c:pt idx="0">
                        <c:v>Maintainance+Forced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/>
                    </a:solidFill>
                    <a:ln w="9525">
                      <a:solidFill>
                        <a:schemeClr val="accent4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Sheet1!$A$3:$A$15</c15:sqref>
                        </c15:formulaRef>
                      </c:ext>
                    </c:extLst>
                    <c:strCache>
                      <c:ptCount val="13"/>
                      <c:pt idx="0">
                        <c:v>Glenrose-Meridian</c:v>
                      </c:pt>
                      <c:pt idx="1">
                        <c:v>Morris-Eagle Mountain</c:v>
                      </c:pt>
                      <c:pt idx="2">
                        <c:v>Beeville-Normanna</c:v>
                      </c:pt>
                      <c:pt idx="3">
                        <c:v>Wolfgang-Rotan</c:v>
                      </c:pt>
                      <c:pt idx="4">
                        <c:v>Goldwaite-San Saba Switch</c:v>
                      </c:pt>
                      <c:pt idx="5">
                        <c:v>Dupont Switch Ingleside</c:v>
                      </c:pt>
                      <c:pt idx="6">
                        <c:v>Singleton-Zenith</c:v>
                      </c:pt>
                      <c:pt idx="7">
                        <c:v>Jack Creek-Twin Oak </c:v>
                      </c:pt>
                      <c:pt idx="8">
                        <c:v>Spur-Aspermont</c:v>
                      </c:pt>
                      <c:pt idx="9">
                        <c:v>Loop 337-GPI Switch</c:v>
                      </c:pt>
                      <c:pt idx="10">
                        <c:v>Hamilton-Maverick</c:v>
                      </c:pt>
                      <c:pt idx="11">
                        <c:v>Goldwaithe Auto</c:v>
                      </c:pt>
                      <c:pt idx="12">
                        <c:v>Panhandle under Base Case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Sheet1!$W$3:$W$15</c15:sqref>
                        </c15:formulaRef>
                      </c:ext>
                    </c:extLst>
                    <c:numCache>
                      <c:formatCode>#,##0</c:formatCode>
                      <c:ptCount val="13"/>
                      <c:pt idx="0">
                        <c:v>-18256.399999999998</c:v>
                      </c:pt>
                      <c:pt idx="1">
                        <c:v>17952.800000000003</c:v>
                      </c:pt>
                      <c:pt idx="2">
                        <c:v>-25193.339999999997</c:v>
                      </c:pt>
                      <c:pt idx="3">
                        <c:v>-48.930000000000291</c:v>
                      </c:pt>
                      <c:pt idx="4">
                        <c:v>-2755.91</c:v>
                      </c:pt>
                      <c:pt idx="5">
                        <c:v>7176.0599999999995</c:v>
                      </c:pt>
                      <c:pt idx="6">
                        <c:v>-717.14999999999964</c:v>
                      </c:pt>
                      <c:pt idx="7">
                        <c:v>-3752.079999999999</c:v>
                      </c:pt>
                      <c:pt idx="8">
                        <c:v>0.27999999999883585</c:v>
                      </c:pt>
                      <c:pt idx="9">
                        <c:v>3576.24</c:v>
                      </c:pt>
                      <c:pt idx="10">
                        <c:v>1344.6999999999998</c:v>
                      </c:pt>
                      <c:pt idx="11">
                        <c:v>-2342.0899999999997</c:v>
                      </c:pt>
                      <c:pt idx="12">
                        <c:v>43.710000000000036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Sheet1!$X$2</c15:sqref>
                        </c15:formulaRef>
                      </c:ext>
                    </c:extLst>
                    <c:strCache>
                      <c:ptCount val="1"/>
                      <c:pt idx="0">
                        <c:v>Maintainance+Forced (Historical)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Sheet1!$A$3:$A$15</c15:sqref>
                        </c15:formulaRef>
                      </c:ext>
                    </c:extLst>
                    <c:strCache>
                      <c:ptCount val="13"/>
                      <c:pt idx="0">
                        <c:v>Glenrose-Meridian</c:v>
                      </c:pt>
                      <c:pt idx="1">
                        <c:v>Morris-Eagle Mountain</c:v>
                      </c:pt>
                      <c:pt idx="2">
                        <c:v>Beeville-Normanna</c:v>
                      </c:pt>
                      <c:pt idx="3">
                        <c:v>Wolfgang-Rotan</c:v>
                      </c:pt>
                      <c:pt idx="4">
                        <c:v>Goldwaite-San Saba Switch</c:v>
                      </c:pt>
                      <c:pt idx="5">
                        <c:v>Dupont Switch Ingleside</c:v>
                      </c:pt>
                      <c:pt idx="6">
                        <c:v>Singleton-Zenith</c:v>
                      </c:pt>
                      <c:pt idx="7">
                        <c:v>Jack Creek-Twin Oak </c:v>
                      </c:pt>
                      <c:pt idx="8">
                        <c:v>Spur-Aspermont</c:v>
                      </c:pt>
                      <c:pt idx="9">
                        <c:v>Loop 337-GPI Switch</c:v>
                      </c:pt>
                      <c:pt idx="10">
                        <c:v>Hamilton-Maverick</c:v>
                      </c:pt>
                      <c:pt idx="11">
                        <c:v>Goldwaithe Auto</c:v>
                      </c:pt>
                      <c:pt idx="12">
                        <c:v>Panhandle under Base Case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Sheet1!$X$3:$X$15</c15:sqref>
                        </c15:formulaRef>
                      </c:ext>
                    </c:extLst>
                    <c:numCache>
                      <c:formatCode>#,##0</c:formatCode>
                      <c:ptCount val="13"/>
                      <c:pt idx="0">
                        <c:v>-40407.789999999994</c:v>
                      </c:pt>
                      <c:pt idx="1">
                        <c:v>14899.18</c:v>
                      </c:pt>
                      <c:pt idx="2">
                        <c:v>-25828.309999999998</c:v>
                      </c:pt>
                      <c:pt idx="3">
                        <c:v>289.13000000000466</c:v>
                      </c:pt>
                      <c:pt idx="4">
                        <c:v>-2261.4700000000012</c:v>
                      </c:pt>
                      <c:pt idx="5">
                        <c:v>8731.51</c:v>
                      </c:pt>
                      <c:pt idx="6">
                        <c:v>14837.259999999998</c:v>
                      </c:pt>
                      <c:pt idx="7">
                        <c:v>-2888.4199999999992</c:v>
                      </c:pt>
                      <c:pt idx="8">
                        <c:v>-253.82000000000153</c:v>
                      </c:pt>
                      <c:pt idx="9">
                        <c:v>3536.5200000000004</c:v>
                      </c:pt>
                      <c:pt idx="10">
                        <c:v>592.09999999999945</c:v>
                      </c:pt>
                      <c:pt idx="11">
                        <c:v>-2335.7399999999998</c:v>
                      </c:pt>
                      <c:pt idx="12">
                        <c:v>186.80000000000018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187096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095776"/>
        <c:crosses val="autoZero"/>
        <c:auto val="1"/>
        <c:lblAlgn val="ctr"/>
        <c:lblOffset val="100"/>
        <c:noMultiLvlLbl val="0"/>
      </c:catAx>
      <c:valAx>
        <c:axId val="187095776"/>
        <c:scaling>
          <c:orientation val="minMax"/>
          <c:max val="140000"/>
          <c:min val="-5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096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438008613036818"/>
          <c:y val="0.1652940876191927"/>
          <c:w val="0.63944311400746978"/>
          <c:h val="0.165340249269542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Annual Shadow </a:t>
            </a:r>
            <a:r>
              <a:rPr lang="en-US" dirty="0"/>
              <a:t>Price Change ($/MW)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8364497861933368E-2"/>
          <c:y val="6.4402241164971799E-2"/>
          <c:w val="0.91555669781182092"/>
          <c:h val="0.80005653959801959"/>
        </c:manualLayout>
      </c:layout>
      <c:lineChart>
        <c:grouping val="standard"/>
        <c:varyColors val="0"/>
        <c:ser>
          <c:idx val="0"/>
          <c:order val="0"/>
          <c:tx>
            <c:strRef>
              <c:f>Sheet1!$T$2</c:f>
              <c:strCache>
                <c:ptCount val="1"/>
                <c:pt idx="0">
                  <c:v>STP Out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Sheet1!$A$3:$A$15</c:f>
              <c:strCache>
                <c:ptCount val="13"/>
                <c:pt idx="0">
                  <c:v>Glenrose-Meridian</c:v>
                </c:pt>
                <c:pt idx="1">
                  <c:v>Morris-Eagle Mountain</c:v>
                </c:pt>
                <c:pt idx="2">
                  <c:v>Beeville-Normanna</c:v>
                </c:pt>
                <c:pt idx="3">
                  <c:v>Wolfgang-Rotan</c:v>
                </c:pt>
                <c:pt idx="4">
                  <c:v>Goldwaite-San Saba Switch</c:v>
                </c:pt>
                <c:pt idx="5">
                  <c:v>Dupont Switch Ingleside</c:v>
                </c:pt>
                <c:pt idx="6">
                  <c:v>Singleton-Zenith</c:v>
                </c:pt>
                <c:pt idx="7">
                  <c:v>Jack Creek-Twin Oak </c:v>
                </c:pt>
                <c:pt idx="8">
                  <c:v>Spur-Aspermont</c:v>
                </c:pt>
                <c:pt idx="9">
                  <c:v>Loop 337-GPI Switch</c:v>
                </c:pt>
                <c:pt idx="10">
                  <c:v>Hamilton-Maverick</c:v>
                </c:pt>
                <c:pt idx="11">
                  <c:v>Goldwaithe Auto</c:v>
                </c:pt>
                <c:pt idx="12">
                  <c:v>Panhandle under Base Case</c:v>
                </c:pt>
              </c:strCache>
            </c:strRef>
          </c:cat>
          <c:val>
            <c:numRef>
              <c:f>Sheet1!$T$3:$T$15</c:f>
              <c:numCache>
                <c:formatCode>#,##0</c:formatCode>
                <c:ptCount val="13"/>
                <c:pt idx="0">
                  <c:v>-21873.139999999996</c:v>
                </c:pt>
                <c:pt idx="1">
                  <c:v>7478.1900000000023</c:v>
                </c:pt>
                <c:pt idx="2">
                  <c:v>-17365.749999999996</c:v>
                </c:pt>
                <c:pt idx="3">
                  <c:v>600.45999999999913</c:v>
                </c:pt>
                <c:pt idx="4">
                  <c:v>1857.7299999999996</c:v>
                </c:pt>
                <c:pt idx="5">
                  <c:v>8106.8099999999995</c:v>
                </c:pt>
                <c:pt idx="6">
                  <c:v>37304.839999999997</c:v>
                </c:pt>
                <c:pt idx="7">
                  <c:v>9097.3500000000022</c:v>
                </c:pt>
                <c:pt idx="8">
                  <c:v>47.909999999999854</c:v>
                </c:pt>
                <c:pt idx="9">
                  <c:v>8537.0499999999993</c:v>
                </c:pt>
                <c:pt idx="10">
                  <c:v>1975.4099999999999</c:v>
                </c:pt>
                <c:pt idx="11">
                  <c:v>5234.6499999999996</c:v>
                </c:pt>
                <c:pt idx="12">
                  <c:v>68.829999999999927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Sheet1!$U$2</c:f>
              <c:strCache>
                <c:ptCount val="1"/>
                <c:pt idx="0">
                  <c:v>CMPK Out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Sheet1!$A$3:$A$15</c:f>
              <c:strCache>
                <c:ptCount val="13"/>
                <c:pt idx="0">
                  <c:v>Glenrose-Meridian</c:v>
                </c:pt>
                <c:pt idx="1">
                  <c:v>Morris-Eagle Mountain</c:v>
                </c:pt>
                <c:pt idx="2">
                  <c:v>Beeville-Normanna</c:v>
                </c:pt>
                <c:pt idx="3">
                  <c:v>Wolfgang-Rotan</c:v>
                </c:pt>
                <c:pt idx="4">
                  <c:v>Goldwaite-San Saba Switch</c:v>
                </c:pt>
                <c:pt idx="5">
                  <c:v>Dupont Switch Ingleside</c:v>
                </c:pt>
                <c:pt idx="6">
                  <c:v>Singleton-Zenith</c:v>
                </c:pt>
                <c:pt idx="7">
                  <c:v>Jack Creek-Twin Oak </c:v>
                </c:pt>
                <c:pt idx="8">
                  <c:v>Spur-Aspermont</c:v>
                </c:pt>
                <c:pt idx="9">
                  <c:v>Loop 337-GPI Switch</c:v>
                </c:pt>
                <c:pt idx="10">
                  <c:v>Hamilton-Maverick</c:v>
                </c:pt>
                <c:pt idx="11">
                  <c:v>Goldwaithe Auto</c:v>
                </c:pt>
                <c:pt idx="12">
                  <c:v>Panhandle under Base Case</c:v>
                </c:pt>
              </c:strCache>
            </c:strRef>
          </c:cat>
          <c:val>
            <c:numRef>
              <c:f>Sheet1!$U$3:$U$15</c:f>
              <c:numCache>
                <c:formatCode>#,##0</c:formatCode>
                <c:ptCount val="13"/>
                <c:pt idx="0">
                  <c:v>111288.48000000001</c:v>
                </c:pt>
                <c:pt idx="1">
                  <c:v>1226.2099999999991</c:v>
                </c:pt>
                <c:pt idx="2">
                  <c:v>-20728.499999999996</c:v>
                </c:pt>
                <c:pt idx="3">
                  <c:v>-1170.75</c:v>
                </c:pt>
                <c:pt idx="4">
                  <c:v>-30477.84</c:v>
                </c:pt>
                <c:pt idx="5">
                  <c:v>3305.4800000000014</c:v>
                </c:pt>
                <c:pt idx="6">
                  <c:v>-8259.49</c:v>
                </c:pt>
                <c:pt idx="7">
                  <c:v>-6973.6699999999992</c:v>
                </c:pt>
                <c:pt idx="8">
                  <c:v>55.590000000000146</c:v>
                </c:pt>
                <c:pt idx="9">
                  <c:v>-4720.130000000001</c:v>
                </c:pt>
                <c:pt idx="10">
                  <c:v>-1974.9200000000005</c:v>
                </c:pt>
                <c:pt idx="11">
                  <c:v>-5400.66</c:v>
                </c:pt>
                <c:pt idx="12">
                  <c:v>157.06999999999971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7101656"/>
        <c:axId val="187102048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Sheet1!$V$2</c15:sqref>
                        </c15:formulaRef>
                      </c:ext>
                    </c:extLst>
                    <c:strCache>
                      <c:ptCount val="1"/>
                      <c:pt idx="0">
                        <c:v>Maintainance Only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cat>
                  <c:strRef>
                    <c:extLst>
                      <c:ext uri="{02D57815-91ED-43cb-92C2-25804820EDAC}">
                        <c15:formulaRef>
                          <c15:sqref>Sheet1!$A$3:$A$15</c15:sqref>
                        </c15:formulaRef>
                      </c:ext>
                    </c:extLst>
                    <c:strCache>
                      <c:ptCount val="13"/>
                      <c:pt idx="0">
                        <c:v>Glenrose-Meridian</c:v>
                      </c:pt>
                      <c:pt idx="1">
                        <c:v>Morris-Eagle Mountain</c:v>
                      </c:pt>
                      <c:pt idx="2">
                        <c:v>Beeville-Normanna</c:v>
                      </c:pt>
                      <c:pt idx="3">
                        <c:v>Wolfgang-Rotan</c:v>
                      </c:pt>
                      <c:pt idx="4">
                        <c:v>Goldwaite-San Saba Switch</c:v>
                      </c:pt>
                      <c:pt idx="5">
                        <c:v>Dupont Switch Ingleside</c:v>
                      </c:pt>
                      <c:pt idx="6">
                        <c:v>Singleton-Zenith</c:v>
                      </c:pt>
                      <c:pt idx="7">
                        <c:v>Jack Creek-Twin Oak </c:v>
                      </c:pt>
                      <c:pt idx="8">
                        <c:v>Spur-Aspermont</c:v>
                      </c:pt>
                      <c:pt idx="9">
                        <c:v>Loop 337-GPI Switch</c:v>
                      </c:pt>
                      <c:pt idx="10">
                        <c:v>Hamilton-Maverick</c:v>
                      </c:pt>
                      <c:pt idx="11">
                        <c:v>Goldwaithe Auto</c:v>
                      </c:pt>
                      <c:pt idx="12">
                        <c:v>Panhandle under Base Case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Sheet1!$V$3:$V$15</c15:sqref>
                        </c15:formulaRef>
                      </c:ext>
                    </c:extLst>
                    <c:numCache>
                      <c:formatCode>#,##0</c:formatCode>
                      <c:ptCount val="13"/>
                      <c:pt idx="0">
                        <c:v>-6.3499999999985448</c:v>
                      </c:pt>
                      <c:pt idx="1">
                        <c:v>341.45999999999913</c:v>
                      </c:pt>
                      <c:pt idx="2">
                        <c:v>-19554.169999999998</c:v>
                      </c:pt>
                      <c:pt idx="3">
                        <c:v>-500.36999999999534</c:v>
                      </c:pt>
                      <c:pt idx="4">
                        <c:v>-2474.9799999999996</c:v>
                      </c:pt>
                      <c:pt idx="5">
                        <c:v>405.55999999999949</c:v>
                      </c:pt>
                      <c:pt idx="6">
                        <c:v>599.14999999999964</c:v>
                      </c:pt>
                      <c:pt idx="7">
                        <c:v>-622.97999999999956</c:v>
                      </c:pt>
                      <c:pt idx="8">
                        <c:v>1.5199999999986176</c:v>
                      </c:pt>
                      <c:pt idx="9">
                        <c:v>-729.15000000000055</c:v>
                      </c:pt>
                      <c:pt idx="10">
                        <c:v>209.64999999999964</c:v>
                      </c:pt>
                      <c:pt idx="11">
                        <c:v>-2128.2999999999997</c:v>
                      </c:pt>
                      <c:pt idx="12">
                        <c:v>50.069999999999709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Sheet1!$W$2</c15:sqref>
                        </c15:formulaRef>
                      </c:ext>
                    </c:extLst>
                    <c:strCache>
                      <c:ptCount val="1"/>
                      <c:pt idx="0">
                        <c:v>Maintainance+Forced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/>
                    </a:solidFill>
                    <a:ln w="9525">
                      <a:solidFill>
                        <a:schemeClr val="accent4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Sheet1!$A$3:$A$15</c15:sqref>
                        </c15:formulaRef>
                      </c:ext>
                    </c:extLst>
                    <c:strCache>
                      <c:ptCount val="13"/>
                      <c:pt idx="0">
                        <c:v>Glenrose-Meridian</c:v>
                      </c:pt>
                      <c:pt idx="1">
                        <c:v>Morris-Eagle Mountain</c:v>
                      </c:pt>
                      <c:pt idx="2">
                        <c:v>Beeville-Normanna</c:v>
                      </c:pt>
                      <c:pt idx="3">
                        <c:v>Wolfgang-Rotan</c:v>
                      </c:pt>
                      <c:pt idx="4">
                        <c:v>Goldwaite-San Saba Switch</c:v>
                      </c:pt>
                      <c:pt idx="5">
                        <c:v>Dupont Switch Ingleside</c:v>
                      </c:pt>
                      <c:pt idx="6">
                        <c:v>Singleton-Zenith</c:v>
                      </c:pt>
                      <c:pt idx="7">
                        <c:v>Jack Creek-Twin Oak </c:v>
                      </c:pt>
                      <c:pt idx="8">
                        <c:v>Spur-Aspermont</c:v>
                      </c:pt>
                      <c:pt idx="9">
                        <c:v>Loop 337-GPI Switch</c:v>
                      </c:pt>
                      <c:pt idx="10">
                        <c:v>Hamilton-Maverick</c:v>
                      </c:pt>
                      <c:pt idx="11">
                        <c:v>Goldwaithe Auto</c:v>
                      </c:pt>
                      <c:pt idx="12">
                        <c:v>Panhandle under Base Case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Sheet1!$W$3:$W$15</c15:sqref>
                        </c15:formulaRef>
                      </c:ext>
                    </c:extLst>
                    <c:numCache>
                      <c:formatCode>#,##0</c:formatCode>
                      <c:ptCount val="13"/>
                      <c:pt idx="0">
                        <c:v>-18256.399999999998</c:v>
                      </c:pt>
                      <c:pt idx="1">
                        <c:v>17952.800000000003</c:v>
                      </c:pt>
                      <c:pt idx="2">
                        <c:v>-25193.339999999997</c:v>
                      </c:pt>
                      <c:pt idx="3">
                        <c:v>-48.930000000000291</c:v>
                      </c:pt>
                      <c:pt idx="4">
                        <c:v>-2755.91</c:v>
                      </c:pt>
                      <c:pt idx="5">
                        <c:v>7176.0599999999995</c:v>
                      </c:pt>
                      <c:pt idx="6">
                        <c:v>-717.14999999999964</c:v>
                      </c:pt>
                      <c:pt idx="7">
                        <c:v>-3752.079999999999</c:v>
                      </c:pt>
                      <c:pt idx="8">
                        <c:v>0.27999999999883585</c:v>
                      </c:pt>
                      <c:pt idx="9">
                        <c:v>3576.24</c:v>
                      </c:pt>
                      <c:pt idx="10">
                        <c:v>1344.6999999999998</c:v>
                      </c:pt>
                      <c:pt idx="11">
                        <c:v>-2342.0899999999997</c:v>
                      </c:pt>
                      <c:pt idx="12">
                        <c:v>43.710000000000036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Sheet1!$X$2</c15:sqref>
                        </c15:formulaRef>
                      </c:ext>
                    </c:extLst>
                    <c:strCache>
                      <c:ptCount val="1"/>
                      <c:pt idx="0">
                        <c:v>Maintainance+Forced (Historical)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Sheet1!$A$3:$A$15</c15:sqref>
                        </c15:formulaRef>
                      </c:ext>
                    </c:extLst>
                    <c:strCache>
                      <c:ptCount val="13"/>
                      <c:pt idx="0">
                        <c:v>Glenrose-Meridian</c:v>
                      </c:pt>
                      <c:pt idx="1">
                        <c:v>Morris-Eagle Mountain</c:v>
                      </c:pt>
                      <c:pt idx="2">
                        <c:v>Beeville-Normanna</c:v>
                      </c:pt>
                      <c:pt idx="3">
                        <c:v>Wolfgang-Rotan</c:v>
                      </c:pt>
                      <c:pt idx="4">
                        <c:v>Goldwaite-San Saba Switch</c:v>
                      </c:pt>
                      <c:pt idx="5">
                        <c:v>Dupont Switch Ingleside</c:v>
                      </c:pt>
                      <c:pt idx="6">
                        <c:v>Singleton-Zenith</c:v>
                      </c:pt>
                      <c:pt idx="7">
                        <c:v>Jack Creek-Twin Oak </c:v>
                      </c:pt>
                      <c:pt idx="8">
                        <c:v>Spur-Aspermont</c:v>
                      </c:pt>
                      <c:pt idx="9">
                        <c:v>Loop 337-GPI Switch</c:v>
                      </c:pt>
                      <c:pt idx="10">
                        <c:v>Hamilton-Maverick</c:v>
                      </c:pt>
                      <c:pt idx="11">
                        <c:v>Goldwaithe Auto</c:v>
                      </c:pt>
                      <c:pt idx="12">
                        <c:v>Panhandle under Base Case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Sheet1!$X$3:$X$15</c15:sqref>
                        </c15:formulaRef>
                      </c:ext>
                    </c:extLst>
                    <c:numCache>
                      <c:formatCode>#,##0</c:formatCode>
                      <c:ptCount val="13"/>
                      <c:pt idx="0">
                        <c:v>-40407.789999999994</c:v>
                      </c:pt>
                      <c:pt idx="1">
                        <c:v>14899.18</c:v>
                      </c:pt>
                      <c:pt idx="2">
                        <c:v>-25828.309999999998</c:v>
                      </c:pt>
                      <c:pt idx="3">
                        <c:v>289.13000000000466</c:v>
                      </c:pt>
                      <c:pt idx="4">
                        <c:v>-2261.4700000000012</c:v>
                      </c:pt>
                      <c:pt idx="5">
                        <c:v>8731.51</c:v>
                      </c:pt>
                      <c:pt idx="6">
                        <c:v>14837.259999999998</c:v>
                      </c:pt>
                      <c:pt idx="7">
                        <c:v>-2888.4199999999992</c:v>
                      </c:pt>
                      <c:pt idx="8">
                        <c:v>-253.82000000000153</c:v>
                      </c:pt>
                      <c:pt idx="9">
                        <c:v>3536.5200000000004</c:v>
                      </c:pt>
                      <c:pt idx="10">
                        <c:v>592.09999999999945</c:v>
                      </c:pt>
                      <c:pt idx="11">
                        <c:v>-2335.7399999999998</c:v>
                      </c:pt>
                      <c:pt idx="12">
                        <c:v>186.80000000000018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Sheet1!$Y$2</c15:sqref>
                        </c15:formulaRef>
                      </c:ext>
                    </c:extLst>
                    <c:strCache>
                      <c:ptCount val="1"/>
                      <c:pt idx="0">
                        <c:v>2011 Outages</c:v>
                      </c:pt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6"/>
                    </a:solidFill>
                    <a:ln w="9525">
                      <a:solidFill>
                        <a:schemeClr val="accent6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Sheet1!$A$3:$A$15</c15:sqref>
                        </c15:formulaRef>
                      </c:ext>
                    </c:extLst>
                    <c:strCache>
                      <c:ptCount val="13"/>
                      <c:pt idx="0">
                        <c:v>Glenrose-Meridian</c:v>
                      </c:pt>
                      <c:pt idx="1">
                        <c:v>Morris-Eagle Mountain</c:v>
                      </c:pt>
                      <c:pt idx="2">
                        <c:v>Beeville-Normanna</c:v>
                      </c:pt>
                      <c:pt idx="3">
                        <c:v>Wolfgang-Rotan</c:v>
                      </c:pt>
                      <c:pt idx="4">
                        <c:v>Goldwaite-San Saba Switch</c:v>
                      </c:pt>
                      <c:pt idx="5">
                        <c:v>Dupont Switch Ingleside</c:v>
                      </c:pt>
                      <c:pt idx="6">
                        <c:v>Singleton-Zenith</c:v>
                      </c:pt>
                      <c:pt idx="7">
                        <c:v>Jack Creek-Twin Oak </c:v>
                      </c:pt>
                      <c:pt idx="8">
                        <c:v>Spur-Aspermont</c:v>
                      </c:pt>
                      <c:pt idx="9">
                        <c:v>Loop 337-GPI Switch</c:v>
                      </c:pt>
                      <c:pt idx="10">
                        <c:v>Hamilton-Maverick</c:v>
                      </c:pt>
                      <c:pt idx="11">
                        <c:v>Goldwaithe Auto</c:v>
                      </c:pt>
                      <c:pt idx="12">
                        <c:v>Panhandle under Base Case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Sheet1!$Y$3:$Y$15</c15:sqref>
                        </c15:formulaRef>
                      </c:ext>
                    </c:extLst>
                    <c:numCache>
                      <c:formatCode>#,##0</c:formatCode>
                      <c:ptCount val="13"/>
                      <c:pt idx="0">
                        <c:v>30342.68</c:v>
                      </c:pt>
                      <c:pt idx="1">
                        <c:v>32051.699999999997</c:v>
                      </c:pt>
                      <c:pt idx="2">
                        <c:v>21675.699999999997</c:v>
                      </c:pt>
                      <c:pt idx="3">
                        <c:v>-815.86000000000058</c:v>
                      </c:pt>
                      <c:pt idx="4">
                        <c:v>-5400.9599999999991</c:v>
                      </c:pt>
                      <c:pt idx="5">
                        <c:v>7959.1400000000012</c:v>
                      </c:pt>
                      <c:pt idx="6">
                        <c:v>11545.77</c:v>
                      </c:pt>
                      <c:pt idx="7">
                        <c:v>2035.4100000000017</c:v>
                      </c:pt>
                      <c:pt idx="8">
                        <c:v>-31.980000000001382</c:v>
                      </c:pt>
                      <c:pt idx="9">
                        <c:v>21036.44</c:v>
                      </c:pt>
                      <c:pt idx="10">
                        <c:v>1476.8999999999996</c:v>
                      </c:pt>
                      <c:pt idx="11">
                        <c:v>-1673.8899999999999</c:v>
                      </c:pt>
                      <c:pt idx="12">
                        <c:v>-9.430000000000291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Sheet1!$Z$2</c15:sqref>
                        </c15:formulaRef>
                      </c:ext>
                    </c:extLst>
                    <c:strCache>
                      <c:ptCount val="1"/>
                      <c:pt idx="0">
                        <c:v>2012 Outages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>
                        <a:lumMod val="60000"/>
                      </a:schemeClr>
                    </a:solidFill>
                    <a:ln w="9525">
                      <a:solidFill>
                        <a:schemeClr val="accent1">
                          <a:lumMod val="60000"/>
                        </a:schemeClr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Sheet1!$A$3:$A$15</c15:sqref>
                        </c15:formulaRef>
                      </c:ext>
                    </c:extLst>
                    <c:strCache>
                      <c:ptCount val="13"/>
                      <c:pt idx="0">
                        <c:v>Glenrose-Meridian</c:v>
                      </c:pt>
                      <c:pt idx="1">
                        <c:v>Morris-Eagle Mountain</c:v>
                      </c:pt>
                      <c:pt idx="2">
                        <c:v>Beeville-Normanna</c:v>
                      </c:pt>
                      <c:pt idx="3">
                        <c:v>Wolfgang-Rotan</c:v>
                      </c:pt>
                      <c:pt idx="4">
                        <c:v>Goldwaite-San Saba Switch</c:v>
                      </c:pt>
                      <c:pt idx="5">
                        <c:v>Dupont Switch Ingleside</c:v>
                      </c:pt>
                      <c:pt idx="6">
                        <c:v>Singleton-Zenith</c:v>
                      </c:pt>
                      <c:pt idx="7">
                        <c:v>Jack Creek-Twin Oak </c:v>
                      </c:pt>
                      <c:pt idx="8">
                        <c:v>Spur-Aspermont</c:v>
                      </c:pt>
                      <c:pt idx="9">
                        <c:v>Loop 337-GPI Switch</c:v>
                      </c:pt>
                      <c:pt idx="10">
                        <c:v>Hamilton-Maverick</c:v>
                      </c:pt>
                      <c:pt idx="11">
                        <c:v>Goldwaithe Auto</c:v>
                      </c:pt>
                      <c:pt idx="12">
                        <c:v>Panhandle under Base Case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Sheet1!$Z$3:$Z$15</c15:sqref>
                        </c15:formulaRef>
                      </c:ext>
                    </c:extLst>
                    <c:numCache>
                      <c:formatCode>#,##0</c:formatCode>
                      <c:ptCount val="13"/>
                      <c:pt idx="0">
                        <c:v>-10669.879999999997</c:v>
                      </c:pt>
                      <c:pt idx="1">
                        <c:v>4686.1600000000035</c:v>
                      </c:pt>
                      <c:pt idx="2">
                        <c:v>24155.919999999998</c:v>
                      </c:pt>
                      <c:pt idx="3">
                        <c:v>-3058.5699999999997</c:v>
                      </c:pt>
                      <c:pt idx="4">
                        <c:v>-5335.5499999999993</c:v>
                      </c:pt>
                      <c:pt idx="5">
                        <c:v>7117.3099999999995</c:v>
                      </c:pt>
                      <c:pt idx="6">
                        <c:v>4878.380000000001</c:v>
                      </c:pt>
                      <c:pt idx="7">
                        <c:v>1644.67</c:v>
                      </c:pt>
                      <c:pt idx="8">
                        <c:v>221.42999999999847</c:v>
                      </c:pt>
                      <c:pt idx="9">
                        <c:v>4281.6899999999987</c:v>
                      </c:pt>
                      <c:pt idx="10">
                        <c:v>1773.5299999999997</c:v>
                      </c:pt>
                      <c:pt idx="11">
                        <c:v>1742.9300000000003</c:v>
                      </c:pt>
                      <c:pt idx="12">
                        <c:v>155.63999999999942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Sheet1!$AA$2</c15:sqref>
                        </c15:formulaRef>
                      </c:ext>
                    </c:extLst>
                    <c:strCache>
                      <c:ptCount val="1"/>
                      <c:pt idx="0">
                        <c:v>2013 Outages</c:v>
                      </c:pt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>
                        <a:lumMod val="60000"/>
                      </a:schemeClr>
                    </a:solidFill>
                    <a:ln w="9525">
                      <a:solidFill>
                        <a:schemeClr val="accent2">
                          <a:lumMod val="60000"/>
                        </a:schemeClr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Sheet1!$A$3:$A$15</c15:sqref>
                        </c15:formulaRef>
                      </c:ext>
                    </c:extLst>
                    <c:strCache>
                      <c:ptCount val="13"/>
                      <c:pt idx="0">
                        <c:v>Glenrose-Meridian</c:v>
                      </c:pt>
                      <c:pt idx="1">
                        <c:v>Morris-Eagle Mountain</c:v>
                      </c:pt>
                      <c:pt idx="2">
                        <c:v>Beeville-Normanna</c:v>
                      </c:pt>
                      <c:pt idx="3">
                        <c:v>Wolfgang-Rotan</c:v>
                      </c:pt>
                      <c:pt idx="4">
                        <c:v>Goldwaite-San Saba Switch</c:v>
                      </c:pt>
                      <c:pt idx="5">
                        <c:v>Dupont Switch Ingleside</c:v>
                      </c:pt>
                      <c:pt idx="6">
                        <c:v>Singleton-Zenith</c:v>
                      </c:pt>
                      <c:pt idx="7">
                        <c:v>Jack Creek-Twin Oak </c:v>
                      </c:pt>
                      <c:pt idx="8">
                        <c:v>Spur-Aspermont</c:v>
                      </c:pt>
                      <c:pt idx="9">
                        <c:v>Loop 337-GPI Switch</c:v>
                      </c:pt>
                      <c:pt idx="10">
                        <c:v>Hamilton-Maverick</c:v>
                      </c:pt>
                      <c:pt idx="11">
                        <c:v>Goldwaithe Auto</c:v>
                      </c:pt>
                      <c:pt idx="12">
                        <c:v>Panhandle under Base Case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Sheet1!$AA$3:$AA$15</c15:sqref>
                        </c15:formulaRef>
                      </c:ext>
                    </c:extLst>
                    <c:numCache>
                      <c:formatCode>#,##0</c:formatCode>
                      <c:ptCount val="13"/>
                      <c:pt idx="0">
                        <c:v>-27997.479999999996</c:v>
                      </c:pt>
                      <c:pt idx="1">
                        <c:v>33425.61</c:v>
                      </c:pt>
                      <c:pt idx="2">
                        <c:v>136016.18</c:v>
                      </c:pt>
                      <c:pt idx="3">
                        <c:v>-631.11000000000058</c:v>
                      </c:pt>
                      <c:pt idx="4">
                        <c:v>8268.369999999999</c:v>
                      </c:pt>
                      <c:pt idx="5">
                        <c:v>13557.51</c:v>
                      </c:pt>
                      <c:pt idx="6">
                        <c:v>19294.68</c:v>
                      </c:pt>
                      <c:pt idx="7">
                        <c:v>3753.67</c:v>
                      </c:pt>
                      <c:pt idx="8">
                        <c:v>-668.43000000000029</c:v>
                      </c:pt>
                      <c:pt idx="9">
                        <c:v>46786.490000000005</c:v>
                      </c:pt>
                      <c:pt idx="10">
                        <c:v>3252.9599999999991</c:v>
                      </c:pt>
                      <c:pt idx="11">
                        <c:v>-2614.0699999999997</c:v>
                      </c:pt>
                      <c:pt idx="12">
                        <c:v>131.28999999999996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Sheet1!$AB$2</c15:sqref>
                        </c15:formulaRef>
                      </c:ext>
                    </c:extLst>
                    <c:strCache>
                      <c:ptCount val="1"/>
                      <c:pt idx="0">
                        <c:v>2014 Outages</c:v>
                      </c:pt>
                    </c:strCache>
                  </c:strRef>
                </c:tx>
                <c:spPr>
                  <a:ln w="28575" cap="rnd">
                    <a:solidFill>
                      <a:schemeClr val="accent3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>
                        <a:lumMod val="60000"/>
                      </a:schemeClr>
                    </a:solidFill>
                    <a:ln w="9525">
                      <a:solidFill>
                        <a:schemeClr val="accent3">
                          <a:lumMod val="60000"/>
                        </a:schemeClr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Sheet1!$A$3:$A$15</c15:sqref>
                        </c15:formulaRef>
                      </c:ext>
                    </c:extLst>
                    <c:strCache>
                      <c:ptCount val="13"/>
                      <c:pt idx="0">
                        <c:v>Glenrose-Meridian</c:v>
                      </c:pt>
                      <c:pt idx="1">
                        <c:v>Morris-Eagle Mountain</c:v>
                      </c:pt>
                      <c:pt idx="2">
                        <c:v>Beeville-Normanna</c:v>
                      </c:pt>
                      <c:pt idx="3">
                        <c:v>Wolfgang-Rotan</c:v>
                      </c:pt>
                      <c:pt idx="4">
                        <c:v>Goldwaite-San Saba Switch</c:v>
                      </c:pt>
                      <c:pt idx="5">
                        <c:v>Dupont Switch Ingleside</c:v>
                      </c:pt>
                      <c:pt idx="6">
                        <c:v>Singleton-Zenith</c:v>
                      </c:pt>
                      <c:pt idx="7">
                        <c:v>Jack Creek-Twin Oak </c:v>
                      </c:pt>
                      <c:pt idx="8">
                        <c:v>Spur-Aspermont</c:v>
                      </c:pt>
                      <c:pt idx="9">
                        <c:v>Loop 337-GPI Switch</c:v>
                      </c:pt>
                      <c:pt idx="10">
                        <c:v>Hamilton-Maverick</c:v>
                      </c:pt>
                      <c:pt idx="11">
                        <c:v>Goldwaithe Auto</c:v>
                      </c:pt>
                      <c:pt idx="12">
                        <c:v>Panhandle under Base Case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Sheet1!$AB$3:$AB$15</c15:sqref>
                        </c15:formulaRef>
                      </c:ext>
                    </c:extLst>
                    <c:numCache>
                      <c:formatCode>#,##0</c:formatCode>
                      <c:ptCount val="13"/>
                      <c:pt idx="0">
                        <c:v>-17095.089999999997</c:v>
                      </c:pt>
                      <c:pt idx="1">
                        <c:v>18800.089999999997</c:v>
                      </c:pt>
                      <c:pt idx="2">
                        <c:v>48202.820000000007</c:v>
                      </c:pt>
                      <c:pt idx="3">
                        <c:v>-526.05999999999767</c:v>
                      </c:pt>
                      <c:pt idx="4">
                        <c:v>22361.55</c:v>
                      </c:pt>
                      <c:pt idx="5">
                        <c:v>16381.390000000001</c:v>
                      </c:pt>
                      <c:pt idx="6">
                        <c:v>-38.340000000000146</c:v>
                      </c:pt>
                      <c:pt idx="7">
                        <c:v>8270.68</c:v>
                      </c:pt>
                      <c:pt idx="8">
                        <c:v>438.7599999999984</c:v>
                      </c:pt>
                      <c:pt idx="9">
                        <c:v>10375.209999999999</c:v>
                      </c:pt>
                      <c:pt idx="10">
                        <c:v>1727.25</c:v>
                      </c:pt>
                      <c:pt idx="11">
                        <c:v>-1597.4899999999998</c:v>
                      </c:pt>
                      <c:pt idx="12">
                        <c:v>-2764.3900000000003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187101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102048"/>
        <c:crosses val="autoZero"/>
        <c:auto val="1"/>
        <c:lblAlgn val="ctr"/>
        <c:lblOffset val="100"/>
        <c:noMultiLvlLbl val="0"/>
      </c:catAx>
      <c:valAx>
        <c:axId val="187102048"/>
        <c:scaling>
          <c:orientation val="minMax"/>
          <c:max val="140000"/>
          <c:min val="-5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101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438008613036818"/>
          <c:y val="0.1652940876191927"/>
          <c:w val="0.63944311400746978"/>
          <c:h val="0.165340249269542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Annual Shadow </a:t>
            </a:r>
            <a:r>
              <a:rPr lang="en-US" dirty="0"/>
              <a:t>Price Change ($/MW)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8364497861933368E-2"/>
          <c:y val="6.4402241164971799E-2"/>
          <c:w val="0.91555669781182092"/>
          <c:h val="0.80005653959801959"/>
        </c:manualLayout>
      </c:layout>
      <c:lineChart>
        <c:grouping val="standard"/>
        <c:varyColors val="0"/>
        <c:ser>
          <c:idx val="0"/>
          <c:order val="0"/>
          <c:tx>
            <c:strRef>
              <c:f>Sheet1!$T$2</c:f>
              <c:strCache>
                <c:ptCount val="1"/>
                <c:pt idx="0">
                  <c:v>STP Out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Sheet1!$A$3:$A$15</c:f>
              <c:strCache>
                <c:ptCount val="13"/>
                <c:pt idx="0">
                  <c:v>Glenrose-Meridian</c:v>
                </c:pt>
                <c:pt idx="1">
                  <c:v>Morris-Eagle Mountain</c:v>
                </c:pt>
                <c:pt idx="2">
                  <c:v>Beeville-Normanna</c:v>
                </c:pt>
                <c:pt idx="3">
                  <c:v>Wolfgang-Rotan</c:v>
                </c:pt>
                <c:pt idx="4">
                  <c:v>Goldwaite-San Saba Switch</c:v>
                </c:pt>
                <c:pt idx="5">
                  <c:v>Dupont Switch Ingleside</c:v>
                </c:pt>
                <c:pt idx="6">
                  <c:v>Singleton-Zenith</c:v>
                </c:pt>
                <c:pt idx="7">
                  <c:v>Jack Creek-Twin Oak </c:v>
                </c:pt>
                <c:pt idx="8">
                  <c:v>Spur-Aspermont</c:v>
                </c:pt>
                <c:pt idx="9">
                  <c:v>Loop 337-GPI Switch</c:v>
                </c:pt>
                <c:pt idx="10">
                  <c:v>Hamilton-Maverick</c:v>
                </c:pt>
                <c:pt idx="11">
                  <c:v>Goldwaithe Auto</c:v>
                </c:pt>
                <c:pt idx="12">
                  <c:v>Panhandle under Base Case</c:v>
                </c:pt>
              </c:strCache>
            </c:strRef>
          </c:cat>
          <c:val>
            <c:numRef>
              <c:f>Sheet1!$T$3:$T$15</c:f>
              <c:numCache>
                <c:formatCode>#,##0</c:formatCode>
                <c:ptCount val="13"/>
                <c:pt idx="0">
                  <c:v>-21873.139999999996</c:v>
                </c:pt>
                <c:pt idx="1">
                  <c:v>7478.1900000000023</c:v>
                </c:pt>
                <c:pt idx="2">
                  <c:v>-17365.749999999996</c:v>
                </c:pt>
                <c:pt idx="3">
                  <c:v>600.45999999999913</c:v>
                </c:pt>
                <c:pt idx="4">
                  <c:v>1857.7299999999996</c:v>
                </c:pt>
                <c:pt idx="5">
                  <c:v>8106.8099999999995</c:v>
                </c:pt>
                <c:pt idx="6">
                  <c:v>37304.839999999997</c:v>
                </c:pt>
                <c:pt idx="7">
                  <c:v>9097.3500000000022</c:v>
                </c:pt>
                <c:pt idx="8">
                  <c:v>47.909999999999854</c:v>
                </c:pt>
                <c:pt idx="9">
                  <c:v>8537.0499999999993</c:v>
                </c:pt>
                <c:pt idx="10">
                  <c:v>1975.4099999999999</c:v>
                </c:pt>
                <c:pt idx="11">
                  <c:v>5234.6499999999996</c:v>
                </c:pt>
                <c:pt idx="12">
                  <c:v>68.829999999999927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Sheet1!$U$2</c:f>
              <c:strCache>
                <c:ptCount val="1"/>
                <c:pt idx="0">
                  <c:v>CMPK Out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Sheet1!$A$3:$A$15</c:f>
              <c:strCache>
                <c:ptCount val="13"/>
                <c:pt idx="0">
                  <c:v>Glenrose-Meridian</c:v>
                </c:pt>
                <c:pt idx="1">
                  <c:v>Morris-Eagle Mountain</c:v>
                </c:pt>
                <c:pt idx="2">
                  <c:v>Beeville-Normanna</c:v>
                </c:pt>
                <c:pt idx="3">
                  <c:v>Wolfgang-Rotan</c:v>
                </c:pt>
                <c:pt idx="4">
                  <c:v>Goldwaite-San Saba Switch</c:v>
                </c:pt>
                <c:pt idx="5">
                  <c:v>Dupont Switch Ingleside</c:v>
                </c:pt>
                <c:pt idx="6">
                  <c:v>Singleton-Zenith</c:v>
                </c:pt>
                <c:pt idx="7">
                  <c:v>Jack Creek-Twin Oak </c:v>
                </c:pt>
                <c:pt idx="8">
                  <c:v>Spur-Aspermont</c:v>
                </c:pt>
                <c:pt idx="9">
                  <c:v>Loop 337-GPI Switch</c:v>
                </c:pt>
                <c:pt idx="10">
                  <c:v>Hamilton-Maverick</c:v>
                </c:pt>
                <c:pt idx="11">
                  <c:v>Goldwaithe Auto</c:v>
                </c:pt>
                <c:pt idx="12">
                  <c:v>Panhandle under Base Case</c:v>
                </c:pt>
              </c:strCache>
            </c:strRef>
          </c:cat>
          <c:val>
            <c:numRef>
              <c:f>Sheet1!$U$3:$U$15</c:f>
              <c:numCache>
                <c:formatCode>#,##0</c:formatCode>
                <c:ptCount val="13"/>
                <c:pt idx="0">
                  <c:v>111288.48000000001</c:v>
                </c:pt>
                <c:pt idx="1">
                  <c:v>1226.2099999999991</c:v>
                </c:pt>
                <c:pt idx="2">
                  <c:v>-20728.499999999996</c:v>
                </c:pt>
                <c:pt idx="3">
                  <c:v>-1170.75</c:v>
                </c:pt>
                <c:pt idx="4">
                  <c:v>-30477.84</c:v>
                </c:pt>
                <c:pt idx="5">
                  <c:v>3305.4800000000014</c:v>
                </c:pt>
                <c:pt idx="6">
                  <c:v>-8259.49</c:v>
                </c:pt>
                <c:pt idx="7">
                  <c:v>-6973.6699999999992</c:v>
                </c:pt>
                <c:pt idx="8">
                  <c:v>55.590000000000146</c:v>
                </c:pt>
                <c:pt idx="9">
                  <c:v>-4720.130000000001</c:v>
                </c:pt>
                <c:pt idx="10">
                  <c:v>-1974.9200000000005</c:v>
                </c:pt>
                <c:pt idx="11">
                  <c:v>-5400.66</c:v>
                </c:pt>
                <c:pt idx="12">
                  <c:v>157.06999999999971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Sheet1!$V$2</c:f>
              <c:strCache>
                <c:ptCount val="1"/>
                <c:pt idx="0">
                  <c:v>Maintainance Only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Sheet1!$A$3:$A$15</c:f>
              <c:strCache>
                <c:ptCount val="13"/>
                <c:pt idx="0">
                  <c:v>Glenrose-Meridian</c:v>
                </c:pt>
                <c:pt idx="1">
                  <c:v>Morris-Eagle Mountain</c:v>
                </c:pt>
                <c:pt idx="2">
                  <c:v>Beeville-Normanna</c:v>
                </c:pt>
                <c:pt idx="3">
                  <c:v>Wolfgang-Rotan</c:v>
                </c:pt>
                <c:pt idx="4">
                  <c:v>Goldwaite-San Saba Switch</c:v>
                </c:pt>
                <c:pt idx="5">
                  <c:v>Dupont Switch Ingleside</c:v>
                </c:pt>
                <c:pt idx="6">
                  <c:v>Singleton-Zenith</c:v>
                </c:pt>
                <c:pt idx="7">
                  <c:v>Jack Creek-Twin Oak </c:v>
                </c:pt>
                <c:pt idx="8">
                  <c:v>Spur-Aspermont</c:v>
                </c:pt>
                <c:pt idx="9">
                  <c:v>Loop 337-GPI Switch</c:v>
                </c:pt>
                <c:pt idx="10">
                  <c:v>Hamilton-Maverick</c:v>
                </c:pt>
                <c:pt idx="11">
                  <c:v>Goldwaithe Auto</c:v>
                </c:pt>
                <c:pt idx="12">
                  <c:v>Panhandle under Base Case</c:v>
                </c:pt>
              </c:strCache>
            </c:strRef>
          </c:cat>
          <c:val>
            <c:numRef>
              <c:f>Sheet1!$V$3:$V$15</c:f>
              <c:numCache>
                <c:formatCode>#,##0</c:formatCode>
                <c:ptCount val="13"/>
                <c:pt idx="0">
                  <c:v>-6.3499999999985448</c:v>
                </c:pt>
                <c:pt idx="1">
                  <c:v>341.45999999999913</c:v>
                </c:pt>
                <c:pt idx="2">
                  <c:v>-19554.169999999998</c:v>
                </c:pt>
                <c:pt idx="3">
                  <c:v>-500.36999999999534</c:v>
                </c:pt>
                <c:pt idx="4">
                  <c:v>-2474.9799999999996</c:v>
                </c:pt>
                <c:pt idx="5">
                  <c:v>405.55999999999949</c:v>
                </c:pt>
                <c:pt idx="6">
                  <c:v>599.14999999999964</c:v>
                </c:pt>
                <c:pt idx="7">
                  <c:v>-622.97999999999956</c:v>
                </c:pt>
                <c:pt idx="8">
                  <c:v>1.5199999999986176</c:v>
                </c:pt>
                <c:pt idx="9">
                  <c:v>-729.15000000000055</c:v>
                </c:pt>
                <c:pt idx="10">
                  <c:v>209.64999999999964</c:v>
                </c:pt>
                <c:pt idx="11">
                  <c:v>-2128.2999999999997</c:v>
                </c:pt>
                <c:pt idx="12">
                  <c:v>50.069999999999709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Sheet1!$W$2</c:f>
              <c:strCache>
                <c:ptCount val="1"/>
                <c:pt idx="0">
                  <c:v>Maintainance+Forced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Sheet1!$A$3:$A$15</c:f>
              <c:strCache>
                <c:ptCount val="13"/>
                <c:pt idx="0">
                  <c:v>Glenrose-Meridian</c:v>
                </c:pt>
                <c:pt idx="1">
                  <c:v>Morris-Eagle Mountain</c:v>
                </c:pt>
                <c:pt idx="2">
                  <c:v>Beeville-Normanna</c:v>
                </c:pt>
                <c:pt idx="3">
                  <c:v>Wolfgang-Rotan</c:v>
                </c:pt>
                <c:pt idx="4">
                  <c:v>Goldwaite-San Saba Switch</c:v>
                </c:pt>
                <c:pt idx="5">
                  <c:v>Dupont Switch Ingleside</c:v>
                </c:pt>
                <c:pt idx="6">
                  <c:v>Singleton-Zenith</c:v>
                </c:pt>
                <c:pt idx="7">
                  <c:v>Jack Creek-Twin Oak </c:v>
                </c:pt>
                <c:pt idx="8">
                  <c:v>Spur-Aspermont</c:v>
                </c:pt>
                <c:pt idx="9">
                  <c:v>Loop 337-GPI Switch</c:v>
                </c:pt>
                <c:pt idx="10">
                  <c:v>Hamilton-Maverick</c:v>
                </c:pt>
                <c:pt idx="11">
                  <c:v>Goldwaithe Auto</c:v>
                </c:pt>
                <c:pt idx="12">
                  <c:v>Panhandle under Base Case</c:v>
                </c:pt>
              </c:strCache>
            </c:strRef>
          </c:cat>
          <c:val>
            <c:numRef>
              <c:f>Sheet1!$W$3:$W$15</c:f>
              <c:numCache>
                <c:formatCode>#,##0</c:formatCode>
                <c:ptCount val="13"/>
                <c:pt idx="0">
                  <c:v>-18256.399999999998</c:v>
                </c:pt>
                <c:pt idx="1">
                  <c:v>17952.800000000003</c:v>
                </c:pt>
                <c:pt idx="2">
                  <c:v>-25193.339999999997</c:v>
                </c:pt>
                <c:pt idx="3">
                  <c:v>-48.930000000000291</c:v>
                </c:pt>
                <c:pt idx="4">
                  <c:v>-2755.91</c:v>
                </c:pt>
                <c:pt idx="5">
                  <c:v>7176.0599999999995</c:v>
                </c:pt>
                <c:pt idx="6">
                  <c:v>-717.14999999999964</c:v>
                </c:pt>
                <c:pt idx="7">
                  <c:v>-3752.079999999999</c:v>
                </c:pt>
                <c:pt idx="8">
                  <c:v>0.27999999999883585</c:v>
                </c:pt>
                <c:pt idx="9">
                  <c:v>3576.24</c:v>
                </c:pt>
                <c:pt idx="10">
                  <c:v>1344.6999999999998</c:v>
                </c:pt>
                <c:pt idx="11">
                  <c:v>-2342.0899999999997</c:v>
                </c:pt>
                <c:pt idx="12">
                  <c:v>43.710000000000036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Sheet1!$A$3:$A$15</c:f>
              <c:strCache>
                <c:ptCount val="13"/>
                <c:pt idx="0">
                  <c:v>Glenrose-Meridian</c:v>
                </c:pt>
                <c:pt idx="1">
                  <c:v>Morris-Eagle Mountain</c:v>
                </c:pt>
                <c:pt idx="2">
                  <c:v>Beeville-Normanna</c:v>
                </c:pt>
                <c:pt idx="3">
                  <c:v>Wolfgang-Rotan</c:v>
                </c:pt>
                <c:pt idx="4">
                  <c:v>Goldwaite-San Saba Switch</c:v>
                </c:pt>
                <c:pt idx="5">
                  <c:v>Dupont Switch Ingleside</c:v>
                </c:pt>
                <c:pt idx="6">
                  <c:v>Singleton-Zenith</c:v>
                </c:pt>
                <c:pt idx="7">
                  <c:v>Jack Creek-Twin Oak </c:v>
                </c:pt>
                <c:pt idx="8">
                  <c:v>Spur-Aspermont</c:v>
                </c:pt>
                <c:pt idx="9">
                  <c:v>Loop 337-GPI Switch</c:v>
                </c:pt>
                <c:pt idx="10">
                  <c:v>Hamilton-Maverick</c:v>
                </c:pt>
                <c:pt idx="11">
                  <c:v>Goldwaithe Auto</c:v>
                </c:pt>
                <c:pt idx="12">
                  <c:v>Panhandle under Base Case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Sheet1!$X$2</c:f>
              <c:strCache>
                <c:ptCount val="1"/>
                <c:pt idx="0">
                  <c:v>2011 Outages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Sheet1!$A$3:$A$15</c:f>
              <c:strCache>
                <c:ptCount val="13"/>
                <c:pt idx="0">
                  <c:v>Glenrose-Meridian</c:v>
                </c:pt>
                <c:pt idx="1">
                  <c:v>Morris-Eagle Mountain</c:v>
                </c:pt>
                <c:pt idx="2">
                  <c:v>Beeville-Normanna</c:v>
                </c:pt>
                <c:pt idx="3">
                  <c:v>Wolfgang-Rotan</c:v>
                </c:pt>
                <c:pt idx="4">
                  <c:v>Goldwaite-San Saba Switch</c:v>
                </c:pt>
                <c:pt idx="5">
                  <c:v>Dupont Switch Ingleside</c:v>
                </c:pt>
                <c:pt idx="6">
                  <c:v>Singleton-Zenith</c:v>
                </c:pt>
                <c:pt idx="7">
                  <c:v>Jack Creek-Twin Oak </c:v>
                </c:pt>
                <c:pt idx="8">
                  <c:v>Spur-Aspermont</c:v>
                </c:pt>
                <c:pt idx="9">
                  <c:v>Loop 337-GPI Switch</c:v>
                </c:pt>
                <c:pt idx="10">
                  <c:v>Hamilton-Maverick</c:v>
                </c:pt>
                <c:pt idx="11">
                  <c:v>Goldwaithe Auto</c:v>
                </c:pt>
                <c:pt idx="12">
                  <c:v>Panhandle under Base Case</c:v>
                </c:pt>
              </c:strCache>
            </c:strRef>
          </c:cat>
          <c:val>
            <c:numRef>
              <c:f>Sheet1!$X$3:$X$15</c:f>
              <c:numCache>
                <c:formatCode>#,##0</c:formatCode>
                <c:ptCount val="13"/>
                <c:pt idx="0">
                  <c:v>30342.68</c:v>
                </c:pt>
                <c:pt idx="1">
                  <c:v>32051.699999999997</c:v>
                </c:pt>
                <c:pt idx="2">
                  <c:v>21675.699999999997</c:v>
                </c:pt>
                <c:pt idx="3">
                  <c:v>-815.86000000000058</c:v>
                </c:pt>
                <c:pt idx="4">
                  <c:v>-5400.9599999999991</c:v>
                </c:pt>
                <c:pt idx="5">
                  <c:v>7959.1400000000012</c:v>
                </c:pt>
                <c:pt idx="6">
                  <c:v>11545.77</c:v>
                </c:pt>
                <c:pt idx="7">
                  <c:v>2035.4100000000017</c:v>
                </c:pt>
                <c:pt idx="8">
                  <c:v>-31.980000000001382</c:v>
                </c:pt>
                <c:pt idx="9">
                  <c:v>21036.44</c:v>
                </c:pt>
                <c:pt idx="10">
                  <c:v>1476.8999999999996</c:v>
                </c:pt>
                <c:pt idx="11">
                  <c:v>-1673.8899999999999</c:v>
                </c:pt>
                <c:pt idx="12">
                  <c:v>-9.430000000000291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Sheet1!$Y$2</c:f>
              <c:strCache>
                <c:ptCount val="1"/>
                <c:pt idx="0">
                  <c:v>2012 Outages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strRef>
              <c:f>Sheet1!$A$3:$A$15</c:f>
              <c:strCache>
                <c:ptCount val="13"/>
                <c:pt idx="0">
                  <c:v>Glenrose-Meridian</c:v>
                </c:pt>
                <c:pt idx="1">
                  <c:v>Morris-Eagle Mountain</c:v>
                </c:pt>
                <c:pt idx="2">
                  <c:v>Beeville-Normanna</c:v>
                </c:pt>
                <c:pt idx="3">
                  <c:v>Wolfgang-Rotan</c:v>
                </c:pt>
                <c:pt idx="4">
                  <c:v>Goldwaite-San Saba Switch</c:v>
                </c:pt>
                <c:pt idx="5">
                  <c:v>Dupont Switch Ingleside</c:v>
                </c:pt>
                <c:pt idx="6">
                  <c:v>Singleton-Zenith</c:v>
                </c:pt>
                <c:pt idx="7">
                  <c:v>Jack Creek-Twin Oak </c:v>
                </c:pt>
                <c:pt idx="8">
                  <c:v>Spur-Aspermont</c:v>
                </c:pt>
                <c:pt idx="9">
                  <c:v>Loop 337-GPI Switch</c:v>
                </c:pt>
                <c:pt idx="10">
                  <c:v>Hamilton-Maverick</c:v>
                </c:pt>
                <c:pt idx="11">
                  <c:v>Goldwaithe Auto</c:v>
                </c:pt>
                <c:pt idx="12">
                  <c:v>Panhandle under Base Case</c:v>
                </c:pt>
              </c:strCache>
            </c:strRef>
          </c:cat>
          <c:val>
            <c:numRef>
              <c:f>Sheet1!$Y$3:$Y$15</c:f>
              <c:numCache>
                <c:formatCode>#,##0</c:formatCode>
                <c:ptCount val="13"/>
                <c:pt idx="0">
                  <c:v>-10669.879999999997</c:v>
                </c:pt>
                <c:pt idx="1">
                  <c:v>4686.1600000000035</c:v>
                </c:pt>
                <c:pt idx="2">
                  <c:v>24155.919999999998</c:v>
                </c:pt>
                <c:pt idx="3">
                  <c:v>-3058.5699999999997</c:v>
                </c:pt>
                <c:pt idx="4">
                  <c:v>-5335.5499999999993</c:v>
                </c:pt>
                <c:pt idx="5">
                  <c:v>7117.3099999999995</c:v>
                </c:pt>
                <c:pt idx="6">
                  <c:v>4878.380000000001</c:v>
                </c:pt>
                <c:pt idx="7">
                  <c:v>1644.67</c:v>
                </c:pt>
                <c:pt idx="8">
                  <c:v>221.42999999999847</c:v>
                </c:pt>
                <c:pt idx="9">
                  <c:v>4281.6899999999987</c:v>
                </c:pt>
                <c:pt idx="10">
                  <c:v>1773.5299999999997</c:v>
                </c:pt>
                <c:pt idx="11">
                  <c:v>1742.9300000000003</c:v>
                </c:pt>
                <c:pt idx="12">
                  <c:v>155.63999999999942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Sheet1!$Z$2</c:f>
              <c:strCache>
                <c:ptCount val="1"/>
                <c:pt idx="0">
                  <c:v>2013 Outages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strRef>
              <c:f>Sheet1!$A$3:$A$15</c:f>
              <c:strCache>
                <c:ptCount val="13"/>
                <c:pt idx="0">
                  <c:v>Glenrose-Meridian</c:v>
                </c:pt>
                <c:pt idx="1">
                  <c:v>Morris-Eagle Mountain</c:v>
                </c:pt>
                <c:pt idx="2">
                  <c:v>Beeville-Normanna</c:v>
                </c:pt>
                <c:pt idx="3">
                  <c:v>Wolfgang-Rotan</c:v>
                </c:pt>
                <c:pt idx="4">
                  <c:v>Goldwaite-San Saba Switch</c:v>
                </c:pt>
                <c:pt idx="5">
                  <c:v>Dupont Switch Ingleside</c:v>
                </c:pt>
                <c:pt idx="6">
                  <c:v>Singleton-Zenith</c:v>
                </c:pt>
                <c:pt idx="7">
                  <c:v>Jack Creek-Twin Oak </c:v>
                </c:pt>
                <c:pt idx="8">
                  <c:v>Spur-Aspermont</c:v>
                </c:pt>
                <c:pt idx="9">
                  <c:v>Loop 337-GPI Switch</c:v>
                </c:pt>
                <c:pt idx="10">
                  <c:v>Hamilton-Maverick</c:v>
                </c:pt>
                <c:pt idx="11">
                  <c:v>Goldwaithe Auto</c:v>
                </c:pt>
                <c:pt idx="12">
                  <c:v>Panhandle under Base Case</c:v>
                </c:pt>
              </c:strCache>
            </c:strRef>
          </c:cat>
          <c:val>
            <c:numRef>
              <c:f>Sheet1!$Z$3:$Z$15</c:f>
              <c:numCache>
                <c:formatCode>#,##0</c:formatCode>
                <c:ptCount val="13"/>
                <c:pt idx="0">
                  <c:v>-27997.479999999996</c:v>
                </c:pt>
                <c:pt idx="1">
                  <c:v>33425.61</c:v>
                </c:pt>
                <c:pt idx="2">
                  <c:v>136016.18</c:v>
                </c:pt>
                <c:pt idx="3">
                  <c:v>-631.11000000000058</c:v>
                </c:pt>
                <c:pt idx="4">
                  <c:v>8268.369999999999</c:v>
                </c:pt>
                <c:pt idx="5">
                  <c:v>13557.51</c:v>
                </c:pt>
                <c:pt idx="6">
                  <c:v>19294.68</c:v>
                </c:pt>
                <c:pt idx="7">
                  <c:v>3753.67</c:v>
                </c:pt>
                <c:pt idx="8">
                  <c:v>-668.43000000000029</c:v>
                </c:pt>
                <c:pt idx="9">
                  <c:v>46786.490000000005</c:v>
                </c:pt>
                <c:pt idx="10">
                  <c:v>3252.9599999999991</c:v>
                </c:pt>
                <c:pt idx="11">
                  <c:v>-2614.0699999999997</c:v>
                </c:pt>
                <c:pt idx="12">
                  <c:v>131.28999999999996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Sheet1!$AA$2</c:f>
              <c:strCache>
                <c:ptCount val="1"/>
                <c:pt idx="0">
                  <c:v>2014 Outages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cat>
            <c:strRef>
              <c:f>Sheet1!$A$3:$A$15</c:f>
              <c:strCache>
                <c:ptCount val="13"/>
                <c:pt idx="0">
                  <c:v>Glenrose-Meridian</c:v>
                </c:pt>
                <c:pt idx="1">
                  <c:v>Morris-Eagle Mountain</c:v>
                </c:pt>
                <c:pt idx="2">
                  <c:v>Beeville-Normanna</c:v>
                </c:pt>
                <c:pt idx="3">
                  <c:v>Wolfgang-Rotan</c:v>
                </c:pt>
                <c:pt idx="4">
                  <c:v>Goldwaite-San Saba Switch</c:v>
                </c:pt>
                <c:pt idx="5">
                  <c:v>Dupont Switch Ingleside</c:v>
                </c:pt>
                <c:pt idx="6">
                  <c:v>Singleton-Zenith</c:v>
                </c:pt>
                <c:pt idx="7">
                  <c:v>Jack Creek-Twin Oak </c:v>
                </c:pt>
                <c:pt idx="8">
                  <c:v>Spur-Aspermont</c:v>
                </c:pt>
                <c:pt idx="9">
                  <c:v>Loop 337-GPI Switch</c:v>
                </c:pt>
                <c:pt idx="10">
                  <c:v>Hamilton-Maverick</c:v>
                </c:pt>
                <c:pt idx="11">
                  <c:v>Goldwaithe Auto</c:v>
                </c:pt>
                <c:pt idx="12">
                  <c:v>Panhandle under Base Case</c:v>
                </c:pt>
              </c:strCache>
            </c:strRef>
          </c:cat>
          <c:val>
            <c:numRef>
              <c:f>Sheet1!$AA$3:$AA$15</c:f>
              <c:numCache>
                <c:formatCode>#,##0</c:formatCode>
                <c:ptCount val="13"/>
                <c:pt idx="0">
                  <c:v>-17095.089999999997</c:v>
                </c:pt>
                <c:pt idx="1">
                  <c:v>18800.089999999997</c:v>
                </c:pt>
                <c:pt idx="2">
                  <c:v>48202.820000000007</c:v>
                </c:pt>
                <c:pt idx="3">
                  <c:v>-526.05999999999767</c:v>
                </c:pt>
                <c:pt idx="4">
                  <c:v>22361.55</c:v>
                </c:pt>
                <c:pt idx="5">
                  <c:v>16381.390000000001</c:v>
                </c:pt>
                <c:pt idx="6">
                  <c:v>-38.340000000000146</c:v>
                </c:pt>
                <c:pt idx="7">
                  <c:v>8270.68</c:v>
                </c:pt>
                <c:pt idx="8">
                  <c:v>438.7599999999984</c:v>
                </c:pt>
                <c:pt idx="9">
                  <c:v>10375.209999999999</c:v>
                </c:pt>
                <c:pt idx="10">
                  <c:v>1727.25</c:v>
                </c:pt>
                <c:pt idx="11">
                  <c:v>-1597.4899999999998</c:v>
                </c:pt>
                <c:pt idx="12">
                  <c:v>-2764.3900000000003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7102832"/>
        <c:axId val="230667568"/>
      </c:lineChart>
      <c:catAx>
        <c:axId val="187102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0667568"/>
        <c:crosses val="autoZero"/>
        <c:auto val="1"/>
        <c:lblAlgn val="ctr"/>
        <c:lblOffset val="100"/>
        <c:noMultiLvlLbl val="0"/>
      </c:catAx>
      <c:valAx>
        <c:axId val="230667568"/>
        <c:scaling>
          <c:orientation val="minMax"/>
          <c:max val="140000"/>
          <c:min val="-5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102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4"/>
        <c:delete val="1"/>
      </c:legendEntry>
      <c:layout>
        <c:manualLayout>
          <c:xMode val="edge"/>
          <c:yMode val="edge"/>
          <c:x val="0.33438008613036818"/>
          <c:y val="0.1652940876191927"/>
          <c:w val="0.63944311400746978"/>
          <c:h val="0.165340249269542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310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730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3690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2391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1638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868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217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093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7149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3125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3143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094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95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Sandeep.borkar@ercot.com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Hong.Xiao@ercot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Impact </a:t>
            </a:r>
            <a:r>
              <a:rPr lang="en-US" b="1" dirty="0"/>
              <a:t>of </a:t>
            </a:r>
            <a:r>
              <a:rPr lang="en-US" b="1" dirty="0" smtClean="0"/>
              <a:t>Generation Outages </a:t>
            </a:r>
            <a:r>
              <a:rPr lang="en-US" b="1" dirty="0"/>
              <a:t>on </a:t>
            </a:r>
            <a:r>
              <a:rPr lang="en-US" b="1" dirty="0" smtClean="0"/>
              <a:t>Economic Project </a:t>
            </a:r>
            <a:r>
              <a:rPr lang="en-US" b="1" dirty="0"/>
              <a:t>E</a:t>
            </a:r>
            <a:r>
              <a:rPr lang="en-US" b="1" dirty="0" smtClean="0"/>
              <a:t>valuation</a:t>
            </a:r>
          </a:p>
          <a:p>
            <a:endParaRPr lang="en-US" dirty="0" smtClean="0"/>
          </a:p>
          <a:p>
            <a:r>
              <a:rPr lang="en-US" dirty="0" smtClean="0"/>
              <a:t>Sandeep </a:t>
            </a:r>
            <a:r>
              <a:rPr lang="en-US" dirty="0"/>
              <a:t>Borkar</a:t>
            </a:r>
          </a:p>
          <a:p>
            <a:r>
              <a:rPr lang="en-US" dirty="0"/>
              <a:t>Supervisor, Transmission Planning </a:t>
            </a:r>
            <a:r>
              <a:rPr lang="en-US" dirty="0" smtClean="0"/>
              <a:t>Assessment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PLWG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Shadow price change by scenario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84737"/>
              </p:ext>
            </p:extLst>
          </p:nvPr>
        </p:nvGraphicFramePr>
        <p:xfrm>
          <a:off x="372916" y="838200"/>
          <a:ext cx="8688457" cy="5935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4966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Shadow price change by scenario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534564"/>
              </p:ext>
            </p:extLst>
          </p:nvPr>
        </p:nvGraphicFramePr>
        <p:xfrm>
          <a:off x="372916" y="838200"/>
          <a:ext cx="8688457" cy="5935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8392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Shadow price change by scenario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998230"/>
              </p:ext>
            </p:extLst>
          </p:nvPr>
        </p:nvGraphicFramePr>
        <p:xfrm>
          <a:off x="372916" y="838200"/>
          <a:ext cx="8688457" cy="5935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5572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Transmission Projects Tested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82" y="1386682"/>
            <a:ext cx="8534400" cy="4319832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Cross Valley </a:t>
            </a:r>
            <a:r>
              <a:rPr lang="en-US" dirty="0" smtClean="0"/>
              <a:t>Project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The </a:t>
            </a:r>
            <a:r>
              <a:rPr lang="en-US" dirty="0"/>
              <a:t>project was removed in the base case and added back in the change case</a:t>
            </a:r>
          </a:p>
          <a:p>
            <a:r>
              <a:rPr lang="en-US" sz="2800" dirty="0" smtClean="0"/>
              <a:t>Economic projects tested during 2014 RTP</a:t>
            </a:r>
          </a:p>
          <a:p>
            <a:pPr lvl="1" fontAlgn="ctr">
              <a:buFont typeface="Courier New" panose="02070309020205020404" pitchFamily="49" charset="0"/>
              <a:buChar char="o"/>
            </a:pPr>
            <a:r>
              <a:rPr lang="en-US" sz="2400" dirty="0"/>
              <a:t>Wolfgang-Rotan-Roby </a:t>
            </a:r>
            <a:r>
              <a:rPr lang="en-US" sz="2400" dirty="0" smtClean="0"/>
              <a:t>line upgrade</a:t>
            </a:r>
            <a:endParaRPr lang="en-US" sz="2400" dirty="0"/>
          </a:p>
          <a:p>
            <a:pPr lvl="1" fontAlgn="ctr">
              <a:buFont typeface="Courier New" panose="02070309020205020404" pitchFamily="49" charset="0"/>
              <a:buChar char="o"/>
            </a:pPr>
            <a:r>
              <a:rPr lang="en-US" sz="2400" dirty="0"/>
              <a:t>Eagle Mountain-Rosen Heights </a:t>
            </a:r>
            <a:r>
              <a:rPr lang="en-US" sz="2400" dirty="0" smtClean="0"/>
              <a:t>line upgrade</a:t>
            </a:r>
            <a:endParaRPr lang="en-US" sz="2400" dirty="0"/>
          </a:p>
          <a:p>
            <a:pPr lvl="1" fontAlgn="ctr">
              <a:buFont typeface="Courier New" panose="02070309020205020404" pitchFamily="49" charset="0"/>
              <a:buChar char="o"/>
            </a:pPr>
            <a:r>
              <a:rPr lang="en-US" sz="2400" dirty="0"/>
              <a:t>Normanna-Beeville </a:t>
            </a:r>
            <a:r>
              <a:rPr lang="en-US" sz="2400" dirty="0" smtClean="0"/>
              <a:t>line upgrade</a:t>
            </a:r>
            <a:endParaRPr lang="en-US" sz="2400" dirty="0"/>
          </a:p>
          <a:p>
            <a:pPr lvl="1" fontAlgn="ctr">
              <a:buFont typeface="Courier New" panose="02070309020205020404" pitchFamily="49" charset="0"/>
              <a:buChar char="o"/>
            </a:pPr>
            <a:r>
              <a:rPr lang="en-US" sz="2400" dirty="0"/>
              <a:t>Glen Rose-Meridian </a:t>
            </a:r>
            <a:r>
              <a:rPr lang="en-US" sz="2400" dirty="0" smtClean="0"/>
              <a:t>line </a:t>
            </a:r>
            <a:r>
              <a:rPr lang="en-US" sz="2400" dirty="0"/>
              <a:t>u</a:t>
            </a:r>
            <a:r>
              <a:rPr lang="en-US" sz="2400" dirty="0" smtClean="0"/>
              <a:t>pgrade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491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Results Summary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326472"/>
              </p:ext>
            </p:extLst>
          </p:nvPr>
        </p:nvGraphicFramePr>
        <p:xfrm>
          <a:off x="381000" y="914400"/>
          <a:ext cx="7606863" cy="4333214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200400"/>
                <a:gridCol w="966202"/>
                <a:gridCol w="938798"/>
                <a:gridCol w="965735"/>
                <a:gridCol w="786592"/>
                <a:gridCol w="749136"/>
              </a:tblGrid>
              <a:tr h="8612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Scenarios </a:t>
                      </a:r>
                      <a:r>
                        <a:rPr lang="en-US" sz="1200" u="none" strike="noStrike" dirty="0">
                          <a:effectLst/>
                        </a:rPr>
                        <a:t>Studied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Cross Valley (345-kV portion</a:t>
                      </a:r>
                      <a:r>
                        <a:rPr lang="en-US" sz="1200" u="none" strike="noStrike" dirty="0" smtClean="0">
                          <a:effectLst/>
                        </a:rPr>
                        <a:t>)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Wolfgang-Rotan-Roby Line </a:t>
                      </a:r>
                      <a:r>
                        <a:rPr lang="en-US" sz="1100" u="none" strike="noStrike" dirty="0" smtClean="0">
                          <a:effectLst/>
                        </a:rPr>
                        <a:t>Upgrade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1" marR="8081" marT="80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Eagle Mountain-Rosen Heights Line </a:t>
                      </a:r>
                      <a:r>
                        <a:rPr lang="en-US" sz="1100" u="none" strike="noStrike" dirty="0" smtClean="0">
                          <a:effectLst/>
                        </a:rPr>
                        <a:t>Upgrade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1" marR="8081" marT="80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Normanna-Beeville Line </a:t>
                      </a:r>
                      <a:r>
                        <a:rPr lang="en-US" sz="1100" u="none" strike="noStrike" dirty="0" smtClean="0">
                          <a:effectLst/>
                        </a:rPr>
                        <a:t>Upgrade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1" marR="8081" marT="80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Glen Rose-Meridian Line </a:t>
                      </a:r>
                      <a:r>
                        <a:rPr lang="en-US" sz="1100" u="none" strike="noStrike" dirty="0" smtClean="0">
                          <a:effectLst/>
                        </a:rPr>
                        <a:t>Upgrade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1" marR="8081" marT="8081" marB="0" anchor="ctr"/>
                </a:tc>
              </a:tr>
              <a:tr h="350297">
                <a:tc>
                  <a:txBody>
                    <a:bodyPr/>
                    <a:lstStyle/>
                    <a:p>
                      <a:pPr marL="0" indent="0" algn="l" fontAlgn="ctr">
                        <a:buFontTx/>
                        <a:buNone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Generator Outages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26" marR="8081" marT="8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0" anchor="ctr"/>
                </a:tc>
              </a:tr>
              <a:tr h="350297">
                <a:tc>
                  <a:txBody>
                    <a:bodyPr/>
                    <a:lstStyle/>
                    <a:p>
                      <a:pPr marL="0" indent="0" algn="l" fontAlgn="ctr">
                        <a:buFontTx/>
                        <a:buNone/>
                      </a:pPr>
                      <a:r>
                        <a:rPr lang="en-US" sz="1400" u="none" strike="noStrike" dirty="0" smtClean="0">
                          <a:effectLst/>
                        </a:rPr>
                        <a:t>Maintenance </a:t>
                      </a:r>
                      <a:r>
                        <a:rPr lang="en-US" sz="1400" u="none" strike="noStrike" dirty="0">
                          <a:effectLst/>
                        </a:rPr>
                        <a:t>schedules using current </a:t>
                      </a:r>
                      <a:r>
                        <a:rPr lang="en-US" sz="1400" u="none" strike="noStrike" dirty="0" smtClean="0">
                          <a:effectLst/>
                        </a:rPr>
                        <a:t>methodology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26" marR="8081" marT="8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(0.14)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0" anchor="ctr"/>
                </a:tc>
              </a:tr>
              <a:tr h="350297">
                <a:tc>
                  <a:txBody>
                    <a:bodyPr/>
                    <a:lstStyle/>
                    <a:p>
                      <a:pPr marL="0" indent="0" algn="l" fontAlgn="ctr">
                        <a:buFontTx/>
                        <a:buNone/>
                      </a:pPr>
                      <a:r>
                        <a:rPr lang="en-US" sz="1400" u="none" strike="noStrike" dirty="0" smtClean="0">
                          <a:effectLst/>
                        </a:rPr>
                        <a:t>Maintenance </a:t>
                      </a:r>
                      <a:r>
                        <a:rPr lang="en-US" sz="1400" u="none" strike="noStrike" dirty="0">
                          <a:effectLst/>
                        </a:rPr>
                        <a:t>schedules and forced outage </a:t>
                      </a:r>
                      <a:r>
                        <a:rPr lang="en-US" sz="1400" u="none" strike="noStrike" dirty="0" smtClean="0">
                          <a:effectLst/>
                        </a:rPr>
                        <a:t>rates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26" marR="8081" marT="8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0" anchor="ctr"/>
                </a:tc>
              </a:tr>
              <a:tr h="350297">
                <a:tc>
                  <a:txBody>
                    <a:bodyPr/>
                    <a:lstStyle/>
                    <a:p>
                      <a:pPr marL="0" indent="0" algn="l" fontAlgn="ctr">
                        <a:buFontTx/>
                        <a:buNone/>
                      </a:pPr>
                      <a:r>
                        <a:rPr lang="en-US" sz="1400" u="none" strike="noStrike" dirty="0" smtClean="0">
                          <a:effectLst/>
                        </a:rPr>
                        <a:t>Historical </a:t>
                      </a:r>
                      <a:r>
                        <a:rPr lang="en-US" sz="1400" u="none" strike="noStrike" dirty="0">
                          <a:effectLst/>
                        </a:rPr>
                        <a:t>outages from year </a:t>
                      </a:r>
                      <a:r>
                        <a:rPr lang="en-US" sz="1400" u="none" strike="noStrike" dirty="0" smtClean="0">
                          <a:effectLst/>
                        </a:rPr>
                        <a:t>2011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26" marR="8081" marT="8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0" anchor="ctr"/>
                </a:tc>
              </a:tr>
              <a:tr h="350297">
                <a:tc>
                  <a:txBody>
                    <a:bodyPr/>
                    <a:lstStyle/>
                    <a:p>
                      <a:pPr marL="0" indent="0" algn="l" fontAlgn="ctr">
                        <a:buFontTx/>
                        <a:buNone/>
                      </a:pPr>
                      <a:r>
                        <a:rPr lang="en-US" sz="1400" u="none" strike="noStrike" dirty="0" smtClean="0">
                          <a:effectLst/>
                        </a:rPr>
                        <a:t>Historical </a:t>
                      </a:r>
                      <a:r>
                        <a:rPr lang="en-US" sz="1400" u="none" strike="noStrike" dirty="0">
                          <a:effectLst/>
                        </a:rPr>
                        <a:t>outages from year </a:t>
                      </a:r>
                      <a:r>
                        <a:rPr lang="en-US" sz="1400" u="none" strike="noStrike" dirty="0" smtClean="0">
                          <a:effectLst/>
                        </a:rPr>
                        <a:t>2012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26" marR="8081" marT="8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(0.03)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0" anchor="ctr"/>
                </a:tc>
              </a:tr>
              <a:tr h="350297">
                <a:tc>
                  <a:txBody>
                    <a:bodyPr/>
                    <a:lstStyle/>
                    <a:p>
                      <a:pPr marL="0" indent="0" algn="l" fontAlgn="ctr">
                        <a:buFontTx/>
                        <a:buNone/>
                      </a:pPr>
                      <a:r>
                        <a:rPr lang="en-US" sz="1400" u="none" strike="noStrike" dirty="0" smtClean="0">
                          <a:effectLst/>
                        </a:rPr>
                        <a:t>Historical </a:t>
                      </a:r>
                      <a:r>
                        <a:rPr lang="en-US" sz="1400" u="none" strike="noStrike" dirty="0">
                          <a:effectLst/>
                        </a:rPr>
                        <a:t>outages from year </a:t>
                      </a:r>
                      <a:r>
                        <a:rPr lang="en-US" sz="1400" u="none" strike="noStrike" dirty="0" smtClean="0">
                          <a:effectLst/>
                        </a:rPr>
                        <a:t>2013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26" marR="8081" marT="8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0" anchor="ctr"/>
                </a:tc>
              </a:tr>
              <a:tr h="416098">
                <a:tc>
                  <a:txBody>
                    <a:bodyPr/>
                    <a:lstStyle/>
                    <a:p>
                      <a:pPr marL="0" indent="0" algn="l" fontAlgn="ctr">
                        <a:buFontTx/>
                        <a:buNone/>
                      </a:pPr>
                      <a:r>
                        <a:rPr lang="en-US" sz="1400" u="none" strike="noStrike" dirty="0" smtClean="0">
                          <a:effectLst/>
                        </a:rPr>
                        <a:t>Historical </a:t>
                      </a:r>
                      <a:r>
                        <a:rPr lang="en-US" sz="1400" u="none" strike="noStrike" dirty="0">
                          <a:effectLst/>
                        </a:rPr>
                        <a:t>outages from year </a:t>
                      </a:r>
                      <a:r>
                        <a:rPr lang="en-US" sz="1400" u="none" strike="noStrike" dirty="0" smtClean="0">
                          <a:effectLst/>
                        </a:rPr>
                        <a:t>2014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26" marR="8081" marT="8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(0.50)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(1.32)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(0.41)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0" anchor="ctr"/>
                </a:tc>
              </a:tr>
              <a:tr h="350297">
                <a:tc>
                  <a:txBody>
                    <a:bodyPr/>
                    <a:lstStyle/>
                    <a:p>
                      <a:pPr marL="0" indent="0" algn="l" fontAlgn="ctr">
                        <a:buFontTx/>
                        <a:buNone/>
                      </a:pPr>
                      <a:r>
                        <a:rPr lang="en-US" sz="1400" u="none" strike="noStrike" dirty="0" smtClean="0">
                          <a:effectLst/>
                        </a:rPr>
                        <a:t>Comanche </a:t>
                      </a:r>
                      <a:r>
                        <a:rPr lang="en-US" sz="1400" u="none" strike="noStrike" dirty="0">
                          <a:effectLst/>
                        </a:rPr>
                        <a:t>peak 1 and 2 unavailable for 2017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26" marR="8081" marT="8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(0.17)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0" anchor="ctr"/>
                </a:tc>
              </a:tr>
              <a:tr h="350297">
                <a:tc>
                  <a:txBody>
                    <a:bodyPr/>
                    <a:lstStyle/>
                    <a:p>
                      <a:pPr marL="0" indent="0" algn="l" fontAlgn="ctr">
                        <a:buFontTx/>
                        <a:buNone/>
                      </a:pPr>
                      <a:r>
                        <a:rPr lang="en-US" sz="1400" u="none" strike="noStrike" dirty="0" smtClean="0">
                          <a:effectLst/>
                        </a:rPr>
                        <a:t>STP </a:t>
                      </a:r>
                      <a:r>
                        <a:rPr lang="en-US" sz="1400" u="none" strike="noStrike" dirty="0">
                          <a:effectLst/>
                        </a:rPr>
                        <a:t>1 and 2 unavailable for 2017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26" marR="8081" marT="8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81" marR="8081" marT="8081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153400" y="606623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($M)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3478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Conclusion &amp; Next steps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141" y="990600"/>
            <a:ext cx="8534400" cy="5334000"/>
          </a:xfrm>
        </p:spPr>
        <p:txBody>
          <a:bodyPr/>
          <a:lstStyle/>
          <a:p>
            <a:r>
              <a:rPr lang="en-US" sz="2800" dirty="0" smtClean="0"/>
              <a:t>Although the shadow </a:t>
            </a:r>
            <a:r>
              <a:rPr lang="en-US" sz="2800" dirty="0"/>
              <a:t>price may vary due </a:t>
            </a:r>
            <a:r>
              <a:rPr lang="en-US" sz="2800" dirty="0" smtClean="0"/>
              <a:t>to placement </a:t>
            </a:r>
            <a:r>
              <a:rPr lang="en-US" sz="2800" dirty="0"/>
              <a:t>and timing of </a:t>
            </a:r>
            <a:r>
              <a:rPr lang="en-US" sz="2800" dirty="0" smtClean="0"/>
              <a:t>outages majority of the top 15 constraints identified under different scenarios remained consistent</a:t>
            </a:r>
          </a:p>
          <a:p>
            <a:r>
              <a:rPr lang="en-US" sz="2800" dirty="0" smtClean="0"/>
              <a:t>Lack of variance in the production cost savings following the inclusion of generator outages suggests a nominal improvement to the savings </a:t>
            </a:r>
            <a:r>
              <a:rPr lang="en-US" sz="2800" dirty="0" smtClean="0"/>
              <a:t>metric</a:t>
            </a: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43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Feedback &amp; </a:t>
            </a:r>
            <a:r>
              <a:rPr lang="en-US" b="1" dirty="0" smtClean="0">
                <a:solidFill>
                  <a:schemeClr val="accent1"/>
                </a:solidFill>
              </a:rPr>
              <a:t>Next </a:t>
            </a:r>
            <a:r>
              <a:rPr lang="en-US" b="1" dirty="0" smtClean="0">
                <a:solidFill>
                  <a:schemeClr val="accent1"/>
                </a:solidFill>
              </a:rPr>
              <a:t>steps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141" y="990600"/>
            <a:ext cx="8534400" cy="5334000"/>
          </a:xfrm>
        </p:spPr>
        <p:txBody>
          <a:bodyPr/>
          <a:lstStyle/>
          <a:p>
            <a:r>
              <a:rPr lang="en-US" sz="2400" dirty="0" smtClean="0"/>
              <a:t>Is there a </a:t>
            </a:r>
            <a:r>
              <a:rPr lang="en-US" sz="2400" dirty="0" smtClean="0"/>
              <a:t>strong </a:t>
            </a:r>
            <a:r>
              <a:rPr lang="en-US" sz="2400" dirty="0"/>
              <a:t>case to develop a standard practice or criteria for generation outage consideration in economic planning </a:t>
            </a:r>
            <a:r>
              <a:rPr lang="en-US" sz="2400" dirty="0" smtClean="0"/>
              <a:t>analysis?</a:t>
            </a:r>
            <a:endParaRPr lang="en-US" sz="2400" dirty="0" smtClean="0"/>
          </a:p>
          <a:p>
            <a:r>
              <a:rPr lang="en-US" sz="2400" dirty="0" smtClean="0"/>
              <a:t>Could there be </a:t>
            </a:r>
            <a:r>
              <a:rPr lang="en-US" sz="2400" dirty="0" smtClean="0"/>
              <a:t>projects which offer economic </a:t>
            </a:r>
            <a:r>
              <a:rPr lang="en-US" sz="2400" dirty="0"/>
              <a:t>insurance against such </a:t>
            </a:r>
            <a:r>
              <a:rPr lang="en-US" sz="2400" dirty="0" smtClean="0"/>
              <a:t>events? </a:t>
            </a:r>
            <a:r>
              <a:rPr lang="en-US" sz="2400" dirty="0" smtClean="0"/>
              <a:t>– such projects can be evaluated using methodologies used in the study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13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Sandeep Borkar</a:t>
            </a:r>
          </a:p>
          <a:p>
            <a:pPr marL="0" indent="0">
              <a:buNone/>
            </a:pPr>
            <a:r>
              <a:rPr lang="en-US" sz="1800" dirty="0" smtClean="0">
                <a:hlinkClick r:id="rId3"/>
              </a:rPr>
              <a:t>Sandeep.borkar@ercot.com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512.248.6642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Hong Xiao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>
                <a:hlinkClick r:id="rId4"/>
              </a:rPr>
              <a:t>Hong.Xiao@ercot.com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512.248.6642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185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19200" y="685800"/>
            <a:ext cx="6324600" cy="5486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r>
              <a:rPr lang="en-US" dirty="0" smtClean="0"/>
              <a:t>Background</a:t>
            </a:r>
          </a:p>
          <a:p>
            <a:r>
              <a:rPr lang="en-US" dirty="0" smtClean="0"/>
              <a:t>Study Result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Background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319832"/>
          </a:xfrm>
        </p:spPr>
        <p:txBody>
          <a:bodyPr/>
          <a:lstStyle/>
          <a:p>
            <a:r>
              <a:rPr lang="en-US" sz="2800" dirty="0" smtClean="0"/>
              <a:t>In October 2013, Brattle in its report “</a:t>
            </a:r>
            <a:r>
              <a:rPr lang="en-US" sz="2400" dirty="0"/>
              <a:t>Recommendations for Enhancing </a:t>
            </a:r>
            <a:r>
              <a:rPr lang="en-US" sz="2400" dirty="0" smtClean="0"/>
              <a:t>ERCOT’s Long-Term </a:t>
            </a:r>
            <a:r>
              <a:rPr lang="en-US" sz="2400" dirty="0"/>
              <a:t>Transmission Planning </a:t>
            </a:r>
            <a:r>
              <a:rPr lang="en-US" sz="2400" dirty="0" smtClean="0"/>
              <a:t>Process” recommended a list of additional economic benefit metrics that may be included in ERCOTs transmission planning processes</a:t>
            </a:r>
          </a:p>
          <a:p>
            <a:r>
              <a:rPr lang="en-US" sz="2400" i="1" dirty="0" smtClean="0"/>
              <a:t>Recommendation related to Generation Outages:</a:t>
            </a:r>
          </a:p>
          <a:p>
            <a:pPr marL="400050" lvl="1" indent="0">
              <a:buNone/>
            </a:pPr>
            <a:r>
              <a:rPr lang="en-US" sz="2000" i="1" dirty="0" smtClean="0">
                <a:solidFill>
                  <a:schemeClr val="accent1"/>
                </a:solidFill>
              </a:rPr>
              <a:t>“We </a:t>
            </a:r>
            <a:r>
              <a:rPr lang="en-US" sz="2000" i="1" dirty="0">
                <a:solidFill>
                  <a:schemeClr val="accent1"/>
                </a:solidFill>
              </a:rPr>
              <a:t>recommend that ERCOT add the simulation of forced generating unit outages to its long-term planning </a:t>
            </a:r>
            <a:r>
              <a:rPr lang="en-US" sz="2000" i="1" dirty="0" smtClean="0">
                <a:solidFill>
                  <a:schemeClr val="accent1"/>
                </a:solidFill>
              </a:rPr>
              <a:t>simulations. To </a:t>
            </a:r>
            <a:r>
              <a:rPr lang="en-US" sz="2000" i="1" dirty="0">
                <a:solidFill>
                  <a:schemeClr val="accent1"/>
                </a:solidFill>
              </a:rPr>
              <a:t>ensure consistency across Base and Change cases, the draw of forced unit outage should be held </a:t>
            </a:r>
            <a:r>
              <a:rPr lang="en-US" sz="2000" i="1" dirty="0" smtClean="0">
                <a:solidFill>
                  <a:schemeClr val="accent1"/>
                </a:solidFill>
              </a:rPr>
              <a:t>constant”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Purpose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953000"/>
          </a:xfrm>
        </p:spPr>
        <p:txBody>
          <a:bodyPr/>
          <a:lstStyle/>
          <a:p>
            <a:r>
              <a:rPr lang="en-US" sz="2800" dirty="0" smtClean="0"/>
              <a:t>ERCOT uses “Production Cost Savings” as a metric to measure benefits of a </a:t>
            </a:r>
            <a:r>
              <a:rPr lang="en-US" sz="2800" dirty="0"/>
              <a:t>t</a:t>
            </a:r>
            <a:r>
              <a:rPr lang="en-US" sz="2800" dirty="0" smtClean="0"/>
              <a:t>ransmission project</a:t>
            </a:r>
          </a:p>
          <a:p>
            <a:r>
              <a:rPr lang="en-US" sz="2800" dirty="0" smtClean="0"/>
              <a:t>ERCOT’s current economic simulations include maintenance outages based on pre-defined technology specific maintenance schedules</a:t>
            </a:r>
          </a:p>
          <a:p>
            <a:pPr marL="0" indent="0">
              <a:buNone/>
            </a:pPr>
            <a:endParaRPr lang="en-US" sz="2800" i="1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2800" i="1" dirty="0" smtClean="0">
                <a:solidFill>
                  <a:schemeClr val="accent1"/>
                </a:solidFill>
              </a:rPr>
              <a:t>Investigate the impact of including </a:t>
            </a:r>
            <a:r>
              <a:rPr lang="en-US" sz="2800" i="1" dirty="0">
                <a:solidFill>
                  <a:schemeClr val="accent1"/>
                </a:solidFill>
              </a:rPr>
              <a:t>generation outages </a:t>
            </a:r>
            <a:r>
              <a:rPr lang="en-US" sz="2800" i="1" dirty="0" smtClean="0">
                <a:solidFill>
                  <a:schemeClr val="accent1"/>
                </a:solidFill>
              </a:rPr>
              <a:t>on the production </a:t>
            </a:r>
            <a:r>
              <a:rPr lang="en-US" sz="2800" i="1" dirty="0">
                <a:solidFill>
                  <a:schemeClr val="accent1"/>
                </a:solidFill>
              </a:rPr>
              <a:t>cost </a:t>
            </a:r>
            <a:r>
              <a:rPr lang="en-US" sz="2800" i="1" dirty="0" smtClean="0">
                <a:solidFill>
                  <a:schemeClr val="accent1"/>
                </a:solidFill>
              </a:rPr>
              <a:t>savings resulting from a transmission project</a:t>
            </a:r>
            <a:endParaRPr lang="en-US" sz="2800" i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026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Methodology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4319832"/>
          </a:xfrm>
        </p:spPr>
        <p:txBody>
          <a:bodyPr/>
          <a:lstStyle/>
          <a:p>
            <a:r>
              <a:rPr lang="en-US" sz="2400" dirty="0" smtClean="0"/>
              <a:t>2017 economic start cases from 2014 RTP were used as a starting point</a:t>
            </a:r>
          </a:p>
          <a:p>
            <a:r>
              <a:rPr lang="en-US" sz="2400" dirty="0" smtClean="0"/>
              <a:t>Production cost simulations were run under various generation outage scenarios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57200" y="2456073"/>
            <a:ext cx="3733800" cy="2209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Start with a base case and a change case and determine production cost savings for a given transmission project (Reference production cost savings)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029200" y="2456073"/>
            <a:ext cx="3733800" cy="2209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Prepare new base case and change case using different assumption for Generation Outages and determine the production cost savings for the same transmission project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667000" y="5334000"/>
            <a:ext cx="37338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Compare the change in production cost savings between the two simulations</a:t>
            </a:r>
          </a:p>
        </p:txBody>
      </p:sp>
      <p:sp>
        <p:nvSpPr>
          <p:cNvPr id="9" name="Bent-Up Arrow 8"/>
          <p:cNvSpPr/>
          <p:nvPr/>
        </p:nvSpPr>
        <p:spPr>
          <a:xfrm rot="5400000">
            <a:off x="1285283" y="4796180"/>
            <a:ext cx="1512022" cy="1251411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Bent-Up Arrow 10"/>
          <p:cNvSpPr/>
          <p:nvPr/>
        </p:nvSpPr>
        <p:spPr>
          <a:xfrm rot="16200000" flipH="1">
            <a:off x="6267727" y="4798948"/>
            <a:ext cx="1561550" cy="1295401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128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Generation </a:t>
            </a:r>
            <a:r>
              <a:rPr lang="en-US" dirty="0"/>
              <a:t>o</a:t>
            </a:r>
            <a:r>
              <a:rPr lang="en-US" b="1" dirty="0" smtClean="0">
                <a:solidFill>
                  <a:schemeClr val="accent1"/>
                </a:solidFill>
              </a:rPr>
              <a:t>utage </a:t>
            </a:r>
            <a:r>
              <a:rPr lang="en-US" dirty="0"/>
              <a:t>s</a:t>
            </a:r>
            <a:r>
              <a:rPr lang="en-US" b="1" dirty="0" smtClean="0">
                <a:solidFill>
                  <a:schemeClr val="accent1"/>
                </a:solidFill>
              </a:rPr>
              <a:t>cenarios</a:t>
            </a:r>
            <a:endParaRPr lang="en-US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6324024"/>
              </p:ext>
            </p:extLst>
          </p:nvPr>
        </p:nvGraphicFramePr>
        <p:xfrm>
          <a:off x="533400" y="1386682"/>
          <a:ext cx="8153400" cy="431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3581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Generation Assumption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Notes</a:t>
                      </a:r>
                      <a:endParaRPr lang="en-US" sz="1400" dirty="0"/>
                    </a:p>
                  </a:txBody>
                  <a:tcPr/>
                </a:tc>
              </a:tr>
              <a:tr h="39116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Generator Outages</a:t>
                      </a:r>
                    </a:p>
                  </a:txBody>
                  <a:tcPr marL="72726" marR="8081" marT="8081" marB="0" anchor="ctr"/>
                </a:tc>
                <a:tc>
                  <a:txBody>
                    <a:bodyPr/>
                    <a:lstStyle/>
                    <a:p>
                      <a:endParaRPr lang="en-US" sz="1400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 fontAlgn="ctr">
                        <a:buFontTx/>
                        <a:buNone/>
                      </a:pPr>
                      <a:r>
                        <a:rPr lang="en-US" sz="1400" u="none" strike="noStrike" dirty="0" smtClean="0">
                          <a:effectLst/>
                        </a:rPr>
                        <a:t>Maintenance schedules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26" marR="8081" marT="8081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Follow</a:t>
                      </a:r>
                      <a:r>
                        <a:rPr lang="en-US" sz="1400" baseline="0" dirty="0" smtClean="0"/>
                        <a:t> current process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 fontAlgn="ctr">
                        <a:buFontTx/>
                        <a:buNone/>
                      </a:pPr>
                      <a:r>
                        <a:rPr lang="en-US" sz="1400" u="none" strike="noStrike" dirty="0" smtClean="0">
                          <a:effectLst/>
                        </a:rPr>
                        <a:t>Maintenance </a:t>
                      </a:r>
                      <a:r>
                        <a:rPr lang="en-US" sz="1400" u="none" strike="noStrike" dirty="0">
                          <a:effectLst/>
                        </a:rPr>
                        <a:t>schedules and forced outage </a:t>
                      </a:r>
                      <a:r>
                        <a:rPr lang="en-US" sz="1400" u="none" strike="noStrike" dirty="0" smtClean="0">
                          <a:effectLst/>
                        </a:rPr>
                        <a:t>rates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26" marR="8081" marT="8081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 fontAlgn="ctr">
                        <a:buFontTx/>
                        <a:buNone/>
                      </a:pPr>
                      <a:r>
                        <a:rPr lang="en-US" sz="1400" u="none" strike="noStrike" dirty="0" smtClean="0">
                          <a:effectLst/>
                        </a:rPr>
                        <a:t>Historical </a:t>
                      </a:r>
                      <a:r>
                        <a:rPr lang="en-US" sz="1400" u="none" strike="noStrike" dirty="0">
                          <a:effectLst/>
                        </a:rPr>
                        <a:t>outages from year </a:t>
                      </a:r>
                      <a:r>
                        <a:rPr lang="en-US" sz="1400" u="none" strike="noStrike" dirty="0" smtClean="0">
                          <a:effectLst/>
                        </a:rPr>
                        <a:t>2011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26" marR="8081" marT="8081" marB="0" anchor="ctr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Based on data from ERCOT Outage Scheduler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 fontAlgn="ctr">
                        <a:buFontTx/>
                        <a:buNone/>
                      </a:pPr>
                      <a:r>
                        <a:rPr lang="en-US" sz="1400" u="none" strike="noStrike" dirty="0" smtClean="0">
                          <a:effectLst/>
                        </a:rPr>
                        <a:t>Historical </a:t>
                      </a:r>
                      <a:r>
                        <a:rPr lang="en-US" sz="1400" u="none" strike="noStrike" dirty="0">
                          <a:effectLst/>
                        </a:rPr>
                        <a:t>outages from year </a:t>
                      </a:r>
                      <a:r>
                        <a:rPr lang="en-US" sz="1400" u="none" strike="noStrike" dirty="0" smtClean="0">
                          <a:effectLst/>
                        </a:rPr>
                        <a:t>2012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26" marR="8081" marT="8081" marB="0" anchor="ctr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Based on data from ERCOT Outage Scheduler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 fontAlgn="ctr">
                        <a:buFontTx/>
                        <a:buNone/>
                      </a:pPr>
                      <a:r>
                        <a:rPr lang="en-US" sz="1400" u="none" strike="noStrike" dirty="0" smtClean="0">
                          <a:effectLst/>
                        </a:rPr>
                        <a:t>Historical </a:t>
                      </a:r>
                      <a:r>
                        <a:rPr lang="en-US" sz="1400" u="none" strike="noStrike" dirty="0">
                          <a:effectLst/>
                        </a:rPr>
                        <a:t>outages from year </a:t>
                      </a:r>
                      <a:r>
                        <a:rPr lang="en-US" sz="1400" u="none" strike="noStrike" dirty="0" smtClean="0">
                          <a:effectLst/>
                        </a:rPr>
                        <a:t>2013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26" marR="8081" marT="8081" marB="0" anchor="ctr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Based on data from ERCOT Outage Scheduler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 fontAlgn="ctr">
                        <a:buFontTx/>
                        <a:buNone/>
                      </a:pPr>
                      <a:r>
                        <a:rPr lang="en-US" sz="1400" u="none" strike="noStrike" dirty="0" smtClean="0">
                          <a:effectLst/>
                        </a:rPr>
                        <a:t>Historical </a:t>
                      </a:r>
                      <a:r>
                        <a:rPr lang="en-US" sz="1400" u="none" strike="noStrike" dirty="0">
                          <a:effectLst/>
                        </a:rPr>
                        <a:t>outages from year </a:t>
                      </a:r>
                      <a:r>
                        <a:rPr lang="en-US" sz="1400" u="none" strike="noStrike" dirty="0" smtClean="0">
                          <a:effectLst/>
                        </a:rPr>
                        <a:t>2014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26" marR="8081" marT="8081" marB="0" anchor="ctr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Based on data from ERCOT Outage Scheduler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 fontAlgn="ctr">
                        <a:buFontTx/>
                        <a:buNone/>
                      </a:pPr>
                      <a:r>
                        <a:rPr lang="en-US" sz="1400" u="none" strike="noStrike" dirty="0" smtClean="0">
                          <a:effectLst/>
                        </a:rPr>
                        <a:t>Comanche </a:t>
                      </a:r>
                      <a:r>
                        <a:rPr lang="en-US" sz="1400" u="none" strike="noStrike" dirty="0">
                          <a:effectLst/>
                        </a:rPr>
                        <a:t>peak 1 and 2 unavailable for 2017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26" marR="8081" marT="8081" marB="0"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 fontAlgn="ctr">
                        <a:buFontTx/>
                        <a:buNone/>
                      </a:pPr>
                      <a:r>
                        <a:rPr lang="en-US" sz="1400" u="none" strike="noStrike" dirty="0" smtClean="0">
                          <a:effectLst/>
                        </a:rPr>
                        <a:t>STP </a:t>
                      </a:r>
                      <a:r>
                        <a:rPr lang="en-US" sz="1400" u="none" strike="noStrike" dirty="0">
                          <a:effectLst/>
                        </a:rPr>
                        <a:t>1 and 2 unavailable for 2017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26" marR="8081" marT="8081" marB="0" anchor="ctr"/>
                </a:tc>
                <a:tc>
                  <a:txBody>
                    <a:bodyPr/>
                    <a:lstStyle/>
                    <a:p>
                      <a:endParaRPr lang="en-US" sz="1400" baseline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931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 Ranked by Scenario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049057"/>
              </p:ext>
            </p:extLst>
          </p:nvPr>
        </p:nvGraphicFramePr>
        <p:xfrm>
          <a:off x="381002" y="1143002"/>
          <a:ext cx="8153400" cy="4876801"/>
        </p:xfrm>
        <a:graphic>
          <a:graphicData uri="http://schemas.openxmlformats.org/drawingml/2006/table">
            <a:tbl>
              <a:tblPr/>
              <a:tblGrid>
                <a:gridCol w="1928397"/>
                <a:gridCol w="691667"/>
                <a:gridCol w="691667"/>
                <a:gridCol w="691667"/>
                <a:gridCol w="691667"/>
                <a:gridCol w="691667"/>
                <a:gridCol w="691667"/>
                <a:gridCol w="691667"/>
                <a:gridCol w="691667"/>
                <a:gridCol w="691667"/>
              </a:tblGrid>
              <a:tr h="6161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Constraint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 outages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STP Out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CMPK Out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Main. Only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Main. &amp; Forced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2011 Outages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2012 Outages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2013 Outages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2014 Outages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327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Glenrose-Meridian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D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1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1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4CC"/>
                    </a:solidFill>
                  </a:tcPr>
                </a:tc>
              </a:tr>
              <a:tr h="327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Morris-Eagle Mountain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7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7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7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7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7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7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78F"/>
                    </a:solidFill>
                  </a:tcPr>
                </a:tc>
              </a:tr>
              <a:tr h="327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Beeville-Normanna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1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4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4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4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4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1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327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Wolfgang-Rotan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A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1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1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1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7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A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A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4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AB7"/>
                    </a:solidFill>
                  </a:tcPr>
                </a:tc>
              </a:tr>
              <a:tr h="327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Goldwaite-San Saba Switch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4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A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A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A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5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4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A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1A3"/>
                    </a:solidFill>
                  </a:tcPr>
                </a:tc>
              </a:tr>
              <a:tr h="327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DuPont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Switch Ingleside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D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D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D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D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D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DE0"/>
                    </a:solidFill>
                  </a:tcPr>
                </a:tc>
              </a:tr>
              <a:tr h="327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Singleton-Zenith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7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D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F3"/>
                    </a:solidFill>
                  </a:tcPr>
                </a:tc>
              </a:tr>
              <a:tr h="327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Jack Creek-Twin Oak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B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4"/>
                    </a:solidFill>
                  </a:tcPr>
                </a:tc>
              </a:tr>
              <a:tr h="327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Spur-Aspermont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5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5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C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B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ED"/>
                    </a:solidFill>
                  </a:tcPr>
                </a:tc>
              </a:tr>
              <a:tr h="327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Loop 337-GPI Switch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5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C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5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1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FD"/>
                    </a:solidFill>
                  </a:tcPr>
                </a:tc>
              </a:tr>
              <a:tr h="327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Hamilton-Maverick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7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1D3"/>
                    </a:solidFill>
                  </a:tcPr>
                </a:tc>
              </a:tr>
              <a:tr h="327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Goldwaithe Auto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C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C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E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6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38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CBF"/>
                    </a:solidFill>
                  </a:tcPr>
                </a:tc>
              </a:tr>
              <a:tr h="327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Panhandle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B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6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D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6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1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E9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62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Shadow price change by scenario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548256"/>
              </p:ext>
            </p:extLst>
          </p:nvPr>
        </p:nvGraphicFramePr>
        <p:xfrm>
          <a:off x="372916" y="838200"/>
          <a:ext cx="8688457" cy="5935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4094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Shadow price change by scenario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257510"/>
              </p:ext>
            </p:extLst>
          </p:nvPr>
        </p:nvGraphicFramePr>
        <p:xfrm>
          <a:off x="372916" y="838200"/>
          <a:ext cx="8688457" cy="5935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48665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metadata/propertie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14897</TotalTime>
  <Words>860</Words>
  <Application>Microsoft Office PowerPoint</Application>
  <PresentationFormat>On-screen Show (4:3)</PresentationFormat>
  <Paragraphs>309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Courier New</vt:lpstr>
      <vt:lpstr>1_Custom Design</vt:lpstr>
      <vt:lpstr>Office Theme</vt:lpstr>
      <vt:lpstr>Custom Design</vt:lpstr>
      <vt:lpstr>PowerPoint Presentation</vt:lpstr>
      <vt:lpstr>PowerPoint Presentation</vt:lpstr>
      <vt:lpstr>Background</vt:lpstr>
      <vt:lpstr>Purpose</vt:lpstr>
      <vt:lpstr>Methodology</vt:lpstr>
      <vt:lpstr>Generation outage scenarios</vt:lpstr>
      <vt:lpstr>Constraints Ranked by Scenario</vt:lpstr>
      <vt:lpstr>Shadow price change by scenario</vt:lpstr>
      <vt:lpstr>Shadow price change by scenario</vt:lpstr>
      <vt:lpstr>Shadow price change by scenario</vt:lpstr>
      <vt:lpstr>Shadow price change by scenario</vt:lpstr>
      <vt:lpstr>Shadow price change by scenario</vt:lpstr>
      <vt:lpstr>Transmission Projects Tested</vt:lpstr>
      <vt:lpstr>Results Summary</vt:lpstr>
      <vt:lpstr>Conclusion &amp; Next steps</vt:lpstr>
      <vt:lpstr>Feedback &amp; Next steps</vt:lpstr>
      <vt:lpstr>Thank You!!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Borkar, Sandeep</cp:lastModifiedBy>
  <cp:revision>146</cp:revision>
  <cp:lastPrinted>2016-01-21T20:53:15Z</cp:lastPrinted>
  <dcterms:created xsi:type="dcterms:W3CDTF">2016-01-21T15:20:31Z</dcterms:created>
  <dcterms:modified xsi:type="dcterms:W3CDTF">2016-03-21T20:39:48Z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