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5"/>
  </p:notesMasterIdLst>
  <p:handoutMasterIdLst>
    <p:handoutMasterId r:id="rId46"/>
  </p:handoutMasterIdLst>
  <p:sldIdLst>
    <p:sldId id="260" r:id="rId7"/>
    <p:sldId id="257" r:id="rId8"/>
    <p:sldId id="261" r:id="rId9"/>
    <p:sldId id="274" r:id="rId10"/>
    <p:sldId id="275" r:id="rId11"/>
    <p:sldId id="276" r:id="rId12"/>
    <p:sldId id="277" r:id="rId13"/>
    <p:sldId id="278" r:id="rId14"/>
    <p:sldId id="279" r:id="rId15"/>
    <p:sldId id="280" r:id="rId16"/>
    <p:sldId id="281" r:id="rId17"/>
    <p:sldId id="282" r:id="rId18"/>
    <p:sldId id="283" r:id="rId19"/>
    <p:sldId id="284" r:id="rId20"/>
    <p:sldId id="287" r:id="rId21"/>
    <p:sldId id="293" r:id="rId22"/>
    <p:sldId id="294" r:id="rId23"/>
    <p:sldId id="295" r:id="rId24"/>
    <p:sldId id="288" r:id="rId25"/>
    <p:sldId id="315" r:id="rId26"/>
    <p:sldId id="296" r:id="rId27"/>
    <p:sldId id="286" r:id="rId28"/>
    <p:sldId id="285" r:id="rId29"/>
    <p:sldId id="297" r:id="rId30"/>
    <p:sldId id="301" r:id="rId31"/>
    <p:sldId id="302" r:id="rId32"/>
    <p:sldId id="303" r:id="rId33"/>
    <p:sldId id="304" r:id="rId34"/>
    <p:sldId id="305" r:id="rId35"/>
    <p:sldId id="306" r:id="rId36"/>
    <p:sldId id="307" r:id="rId37"/>
    <p:sldId id="308" r:id="rId38"/>
    <p:sldId id="309" r:id="rId39"/>
    <p:sldId id="314" r:id="rId40"/>
    <p:sldId id="310" r:id="rId41"/>
    <p:sldId id="311" r:id="rId42"/>
    <p:sldId id="312" r:id="rId43"/>
    <p:sldId id="313"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30" d="100"/>
          <a:sy n="130" d="100"/>
        </p:scale>
        <p:origin x="1074" y="132"/>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3/21/2016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6525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03032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80235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75958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47116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154418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1084132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51287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2996180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140612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05230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227104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3278117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3914186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1668D-8647-49F3-9373-5FE618913AAB}" type="slidenum">
              <a:rPr lang="en-US" smtClean="0"/>
              <a:t>29</a:t>
            </a:fld>
            <a:endParaRPr lang="en-US"/>
          </a:p>
        </p:txBody>
      </p:sp>
    </p:spTree>
    <p:extLst>
      <p:ext uri="{BB962C8B-B14F-4D97-AF65-F5344CB8AC3E}">
        <p14:creationId xmlns:p14="http://schemas.microsoft.com/office/powerpoint/2010/main" val="1949400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Ben:</a:t>
            </a:r>
          </a:p>
          <a:p>
            <a:pPr lvl="0"/>
            <a:r>
              <a:rPr lang="en-US" sz="1200" kern="1200" dirty="0" smtClean="0">
                <a:solidFill>
                  <a:schemeClr val="tx1"/>
                </a:solidFill>
                <a:effectLst/>
                <a:latin typeface="+mn-lt"/>
                <a:ea typeface="+mn-ea"/>
                <a:cs typeface="+mn-cs"/>
              </a:rPr>
              <a:t>1. Connected to North rather than Airport Park</a:t>
            </a:r>
          </a:p>
          <a:p>
            <a:pPr lvl="0"/>
            <a:r>
              <a:rPr lang="en-US" sz="1200" kern="1200" dirty="0" smtClean="0">
                <a:solidFill>
                  <a:schemeClr val="tx1"/>
                </a:solidFill>
                <a:effectLst/>
                <a:latin typeface="+mn-lt"/>
                <a:ea typeface="+mn-ea"/>
                <a:cs typeface="+mn-cs"/>
              </a:rPr>
              <a:t>2. Connected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McDonald rather than Quincy</a:t>
            </a:r>
          </a:p>
          <a:p>
            <a:pPr lvl="0"/>
            <a:r>
              <a:rPr lang="en-US" sz="1200" kern="1200" dirty="0" smtClean="0">
                <a:solidFill>
                  <a:schemeClr val="tx1"/>
                </a:solidFill>
                <a:effectLst/>
                <a:latin typeface="+mn-lt"/>
                <a:ea typeface="+mn-ea"/>
                <a:cs typeface="+mn-cs"/>
              </a:rPr>
              <a:t>3. 1-2a is from Vealmoor just as Sharyland proposed but 1-2b is from Long Draw instead of Vealmoor since Long Draw is closer.</a:t>
            </a:r>
          </a:p>
          <a:p>
            <a:endParaRPr lang="en-US" dirty="0"/>
          </a:p>
        </p:txBody>
      </p:sp>
      <p:sp>
        <p:nvSpPr>
          <p:cNvPr id="4" name="Slide Number Placeholder 3"/>
          <p:cNvSpPr>
            <a:spLocks noGrp="1"/>
          </p:cNvSpPr>
          <p:nvPr>
            <p:ph type="sldNum" sz="quarter" idx="10"/>
          </p:nvPr>
        </p:nvSpPr>
        <p:spPr/>
        <p:txBody>
          <a:bodyPr/>
          <a:lstStyle/>
          <a:p>
            <a:fld id="{EAF1668D-8647-49F3-9373-5FE618913AAB}" type="slidenum">
              <a:rPr lang="en-US" smtClean="0"/>
              <a:t>36</a:t>
            </a:fld>
            <a:endParaRPr lang="en-US"/>
          </a:p>
        </p:txBody>
      </p:sp>
    </p:spTree>
    <p:extLst>
      <p:ext uri="{BB962C8B-B14F-4D97-AF65-F5344CB8AC3E}">
        <p14:creationId xmlns:p14="http://schemas.microsoft.com/office/powerpoint/2010/main" val="3300428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Ben:</a:t>
            </a:r>
          </a:p>
          <a:p>
            <a:pPr lvl="0"/>
            <a:r>
              <a:rPr lang="en-US" sz="1200" kern="1200" dirty="0" smtClean="0">
                <a:solidFill>
                  <a:schemeClr val="tx1"/>
                </a:solidFill>
                <a:effectLst/>
                <a:latin typeface="+mn-lt"/>
                <a:ea typeface="+mn-ea"/>
                <a:cs typeface="+mn-cs"/>
              </a:rPr>
              <a:t>1. Connected to North rather than Airport Park</a:t>
            </a:r>
          </a:p>
          <a:p>
            <a:pPr lvl="0"/>
            <a:r>
              <a:rPr lang="en-US" sz="1200" kern="1200" dirty="0" smtClean="0">
                <a:solidFill>
                  <a:schemeClr val="tx1"/>
                </a:solidFill>
                <a:effectLst/>
                <a:latin typeface="+mn-lt"/>
                <a:ea typeface="+mn-ea"/>
                <a:cs typeface="+mn-cs"/>
              </a:rPr>
              <a:t>2. Connected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McDonald rather than Quincy</a:t>
            </a:r>
          </a:p>
          <a:p>
            <a:pPr lvl="0"/>
            <a:r>
              <a:rPr lang="en-US" sz="1200" kern="1200" dirty="0" smtClean="0">
                <a:solidFill>
                  <a:schemeClr val="tx1"/>
                </a:solidFill>
                <a:effectLst/>
                <a:latin typeface="+mn-lt"/>
                <a:ea typeface="+mn-ea"/>
                <a:cs typeface="+mn-cs"/>
              </a:rPr>
              <a:t>3. 1-2a is from Vealmoor just as Sharyland proposed but 1-2b is from Long Draw instead of Vealmoor since Long Draw is closer.</a:t>
            </a:r>
          </a:p>
          <a:p>
            <a:endParaRPr lang="en-US" dirty="0"/>
          </a:p>
        </p:txBody>
      </p:sp>
      <p:sp>
        <p:nvSpPr>
          <p:cNvPr id="4" name="Slide Number Placeholder 3"/>
          <p:cNvSpPr>
            <a:spLocks noGrp="1"/>
          </p:cNvSpPr>
          <p:nvPr>
            <p:ph type="sldNum" sz="quarter" idx="10"/>
          </p:nvPr>
        </p:nvSpPr>
        <p:spPr/>
        <p:txBody>
          <a:bodyPr/>
          <a:lstStyle/>
          <a:p>
            <a:fld id="{EAF1668D-8647-49F3-9373-5FE618913AAB}" type="slidenum">
              <a:rPr lang="en-US" smtClean="0"/>
              <a:t>37</a:t>
            </a:fld>
            <a:endParaRPr lang="en-US"/>
          </a:p>
        </p:txBody>
      </p:sp>
    </p:spTree>
    <p:extLst>
      <p:ext uri="{BB962C8B-B14F-4D97-AF65-F5344CB8AC3E}">
        <p14:creationId xmlns:p14="http://schemas.microsoft.com/office/powerpoint/2010/main" val="375348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4108111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70485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304277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10809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35629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16814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01990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hyperlink" Target="http://www.ercot.com/calendar/2015/12/15/31834-RP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8.emf"/></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413338"/>
            <a:ext cx="5646034" cy="2031325"/>
          </a:xfrm>
          <a:prstGeom prst="rect">
            <a:avLst/>
          </a:prstGeom>
          <a:noFill/>
        </p:spPr>
        <p:txBody>
          <a:bodyPr wrap="square" rtlCol="0">
            <a:spAutoFit/>
          </a:bodyPr>
          <a:lstStyle/>
          <a:p>
            <a:r>
              <a:rPr lang="en-US" b="1" dirty="0" smtClean="0"/>
              <a:t>ERCOT – LP&amp;L Study Status Update</a:t>
            </a:r>
            <a:endParaRPr lang="en-US" b="1" dirty="0"/>
          </a:p>
          <a:p>
            <a:r>
              <a:rPr lang="en-US" b="1" dirty="0" smtClean="0"/>
              <a:t>For Regional Planning Group </a:t>
            </a:r>
            <a:endParaRPr lang="en-US" b="1" dirty="0"/>
          </a:p>
          <a:p>
            <a:endParaRPr lang="en-US" dirty="0"/>
          </a:p>
          <a:p>
            <a:r>
              <a:rPr lang="en-US" dirty="0" smtClean="0"/>
              <a:t>Ben Richardson</a:t>
            </a:r>
          </a:p>
          <a:p>
            <a:endParaRPr lang="en-US" dirty="0"/>
          </a:p>
          <a:p>
            <a:endParaRPr lang="en-US" dirty="0"/>
          </a:p>
          <a:p>
            <a:r>
              <a:rPr lang="en-US" dirty="0" smtClean="0"/>
              <a:t>March 22, 2016</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a:t>
            </a:r>
            <a:r>
              <a:rPr lang="en-US" dirty="0"/>
              <a:t>Step </a:t>
            </a:r>
            <a:r>
              <a:rPr lang="en-US" dirty="0" smtClean="0"/>
              <a:t>6</a:t>
            </a:r>
            <a:endParaRPr lang="en-US" b="1" dirty="0">
              <a:solidFill>
                <a:schemeClr val="accent1"/>
              </a:solidFill>
            </a:endParaRPr>
          </a:p>
        </p:txBody>
      </p:sp>
      <p:sp>
        <p:nvSpPr>
          <p:cNvPr id="3" name="Content Placeholder 2"/>
          <p:cNvSpPr>
            <a:spLocks noGrp="1"/>
          </p:cNvSpPr>
          <p:nvPr>
            <p:ph idx="1"/>
          </p:nvPr>
        </p:nvSpPr>
        <p:spPr>
          <a:xfrm>
            <a:off x="304800" y="990600"/>
            <a:ext cx="8534400" cy="5257800"/>
          </a:xfrm>
        </p:spPr>
        <p:txBody>
          <a:bodyPr/>
          <a:lstStyle/>
          <a:p>
            <a:pPr marL="0" indent="0">
              <a:buNone/>
            </a:pPr>
            <a:r>
              <a:rPr lang="en-US" sz="2400" dirty="0"/>
              <a:t>Step 6</a:t>
            </a:r>
          </a:p>
          <a:p>
            <a:r>
              <a:rPr lang="en-US" sz="2400" dirty="0"/>
              <a:t>Minimize Number of 345/115 kV Transformers in Each of the Options from 2 to </a:t>
            </a:r>
            <a:r>
              <a:rPr lang="en-US" sz="2400" dirty="0" smtClean="0"/>
              <a:t>1 for following substations:</a:t>
            </a:r>
            <a:endParaRPr lang="en-US" sz="2400" dirty="0"/>
          </a:p>
          <a:p>
            <a:pPr lvl="1"/>
            <a:r>
              <a:rPr lang="en-US" sz="2000" dirty="0"/>
              <a:t>LP&amp;L Option 1b reduce Transformers at Oliver and Wads</a:t>
            </a:r>
          </a:p>
          <a:p>
            <a:pPr lvl="1"/>
            <a:r>
              <a:rPr lang="en-US" sz="2000" dirty="0"/>
              <a:t>LP&amp;L Option 4b reduce Transformers at Oliver and North</a:t>
            </a:r>
          </a:p>
          <a:p>
            <a:pPr lvl="1"/>
            <a:r>
              <a:rPr lang="en-US" sz="2000" dirty="0"/>
              <a:t>LP&amp;L Option 12b reduce Transformers at Oliver and Wads</a:t>
            </a:r>
          </a:p>
          <a:p>
            <a:pPr lvl="1"/>
            <a:r>
              <a:rPr lang="en-US" sz="2000" dirty="0"/>
              <a:t>LP&amp;L Option 12c reduce Transformers at Oliver</a:t>
            </a:r>
          </a:p>
          <a:p>
            <a:pPr lvl="1"/>
            <a:r>
              <a:rPr lang="en-US" sz="2000" dirty="0"/>
              <a:t>SHY Option 1-2b1 reduce Transformers at Oliver and North</a:t>
            </a:r>
          </a:p>
          <a:p>
            <a:pPr lvl="1"/>
            <a:r>
              <a:rPr lang="en-US" sz="2000" dirty="0"/>
              <a:t>SHY Option 1-2b2 reduce Transformers at Oliver</a:t>
            </a:r>
          </a:p>
          <a:p>
            <a:pPr lvl="1"/>
            <a:r>
              <a:rPr lang="en-US" sz="2000" dirty="0"/>
              <a:t>May be optimized later</a:t>
            </a: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2154012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a:t>
            </a:r>
            <a:r>
              <a:rPr lang="en-US" dirty="0"/>
              <a:t>Step 6</a:t>
            </a:r>
            <a:r>
              <a:rPr lang="en-US" dirty="0" smtClean="0"/>
              <a:t> </a:t>
            </a:r>
            <a:r>
              <a:rPr lang="en-US" dirty="0"/>
              <a:t>Illustration</a:t>
            </a:r>
            <a:endParaRPr lang="en-US" b="1" dirty="0">
              <a:solidFill>
                <a:schemeClr val="accent1"/>
              </a:solidFill>
            </a:endParaRPr>
          </a:p>
        </p:txBody>
      </p:sp>
      <p:sp>
        <p:nvSpPr>
          <p:cNvPr id="6" name="Slide Number Placeholder 5"/>
          <p:cNvSpPr>
            <a:spLocks noGrp="1"/>
          </p:cNvSpPr>
          <p:nvPr>
            <p:ph type="sldNum" sz="quarter" idx="4"/>
          </p:nvPr>
        </p:nvSpPr>
        <p:spPr>
          <a:xfrm>
            <a:off x="8534400" y="6561138"/>
            <a:ext cx="457200" cy="212725"/>
          </a:xfrm>
        </p:spPr>
        <p:txBody>
          <a:bodyPr/>
          <a:lstStyle/>
          <a:p>
            <a:fld id="{1D93BD3E-1E9A-4970-A6F7-E7AC52762E0C}" type="slidenum">
              <a:rPr lang="en-US" smtClean="0"/>
              <a:t>11</a:t>
            </a:fld>
            <a:endParaRPr lang="en-US" dirty="0"/>
          </a:p>
        </p:txBody>
      </p:sp>
      <p:sp>
        <p:nvSpPr>
          <p:cNvPr id="7" name="Text Placeholder 1"/>
          <p:cNvSpPr txBox="1">
            <a:spLocks/>
          </p:cNvSpPr>
          <p:nvPr/>
        </p:nvSpPr>
        <p:spPr>
          <a:xfrm>
            <a:off x="379664" y="925513"/>
            <a:ext cx="4040188"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LP&amp;L Option 12</a:t>
            </a:r>
            <a:endParaRPr lang="en-US" dirty="0"/>
          </a:p>
        </p:txBody>
      </p:sp>
      <p:pic>
        <p:nvPicPr>
          <p:cNvPr id="8" name="Content Placeholder 8"/>
          <p:cNvPicPr>
            <a:picLocks noGrp="1" noChangeAspect="1"/>
          </p:cNvPicPr>
          <p:nvPr>
            <p:ph sz="half" idx="4294967295"/>
          </p:nvPr>
        </p:nvPicPr>
        <p:blipFill>
          <a:blip r:embed="rId3"/>
          <a:stretch>
            <a:fillRect/>
          </a:stretch>
        </p:blipFill>
        <p:spPr>
          <a:xfrm>
            <a:off x="379413" y="1862899"/>
            <a:ext cx="4040187" cy="3775139"/>
          </a:xfrm>
          <a:prstGeom prst="rect">
            <a:avLst/>
          </a:prstGeom>
        </p:spPr>
      </p:pic>
      <p:sp>
        <p:nvSpPr>
          <p:cNvPr id="9" name="Text Placeholder 3"/>
          <p:cNvSpPr txBox="1">
            <a:spLocks/>
          </p:cNvSpPr>
          <p:nvPr/>
        </p:nvSpPr>
        <p:spPr>
          <a:xfrm>
            <a:off x="4645025" y="925513"/>
            <a:ext cx="4041775"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LP&amp;L Option 12b</a:t>
            </a:r>
            <a:endParaRPr lang="en-US" dirty="0"/>
          </a:p>
        </p:txBody>
      </p:sp>
      <p:pic>
        <p:nvPicPr>
          <p:cNvPr id="10" name="Content Placeholder 9"/>
          <p:cNvPicPr>
            <a:picLocks noGrp="1" noChangeAspect="1"/>
          </p:cNvPicPr>
          <p:nvPr>
            <p:ph sz="quarter" idx="4"/>
          </p:nvPr>
        </p:nvPicPr>
        <p:blipFill>
          <a:blip r:embed="rId3"/>
          <a:stretch>
            <a:fillRect/>
          </a:stretch>
        </p:blipFill>
        <p:spPr>
          <a:xfrm>
            <a:off x="4645025" y="1862157"/>
            <a:ext cx="4041775" cy="3776623"/>
          </a:xfrm>
          <a:prstGeom prst="rect">
            <a:avLst/>
          </a:prstGeom>
        </p:spPr>
      </p:pic>
      <p:sp>
        <p:nvSpPr>
          <p:cNvPr id="4" name="Multiply 3"/>
          <p:cNvSpPr/>
          <p:nvPr/>
        </p:nvSpPr>
        <p:spPr>
          <a:xfrm>
            <a:off x="6324600" y="3453288"/>
            <a:ext cx="381000"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5410200" y="4191000"/>
            <a:ext cx="381000"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075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a:t>
            </a:r>
            <a:r>
              <a:rPr lang="en-US" dirty="0"/>
              <a:t>Step </a:t>
            </a:r>
            <a:r>
              <a:rPr lang="en-US" dirty="0" smtClean="0"/>
              <a:t>7</a:t>
            </a:r>
            <a:endParaRPr lang="en-US" b="1" dirty="0">
              <a:solidFill>
                <a:schemeClr val="accent1"/>
              </a:solidFill>
            </a:endParaRPr>
          </a:p>
        </p:txBody>
      </p:sp>
      <p:sp>
        <p:nvSpPr>
          <p:cNvPr id="3" name="Content Placeholder 2"/>
          <p:cNvSpPr>
            <a:spLocks noGrp="1"/>
          </p:cNvSpPr>
          <p:nvPr>
            <p:ph idx="1"/>
          </p:nvPr>
        </p:nvSpPr>
        <p:spPr>
          <a:xfrm>
            <a:off x="304800" y="990600"/>
            <a:ext cx="8534400" cy="5257800"/>
          </a:xfrm>
        </p:spPr>
        <p:txBody>
          <a:bodyPr/>
          <a:lstStyle/>
          <a:p>
            <a:pPr marL="0" indent="0">
              <a:buNone/>
            </a:pPr>
            <a:r>
              <a:rPr lang="en-US" sz="2400" dirty="0" smtClean="0"/>
              <a:t>Step </a:t>
            </a:r>
            <a:r>
              <a:rPr lang="en-US" sz="2400" dirty="0"/>
              <a:t>7</a:t>
            </a:r>
          </a:p>
          <a:p>
            <a:r>
              <a:rPr lang="en-US" sz="2400" dirty="0"/>
              <a:t>Add Options based on potential to increase Panhandle Export</a:t>
            </a:r>
          </a:p>
          <a:p>
            <a:pPr lvl="1"/>
            <a:r>
              <a:rPr lang="en-US" sz="2000" dirty="0"/>
              <a:t>LP&amp;L Option 8A (Ogallala to Long Draw 345 kV Path)</a:t>
            </a:r>
          </a:p>
          <a:p>
            <a:pPr lvl="1"/>
            <a:r>
              <a:rPr lang="en-US" sz="2000" dirty="0"/>
              <a:t>LP&amp;L Option 8B (White River to Long Draw 345 kV Path)</a:t>
            </a:r>
          </a:p>
          <a:p>
            <a:pPr lvl="1"/>
            <a:r>
              <a:rPr lang="en-US" sz="2000" dirty="0"/>
              <a:t>LP&amp;L Option 4ow/~3A (Ogallala to Long Draw 345 kV Path)</a:t>
            </a:r>
          </a:p>
          <a:p>
            <a:pPr lvl="1"/>
            <a:r>
              <a:rPr lang="en-US" sz="2000" dirty="0"/>
              <a:t>Create minimize number of 345/115 kV Transformers from these options from 2 to </a:t>
            </a:r>
            <a:r>
              <a:rPr lang="en-US" sz="2000" dirty="0" smtClean="0"/>
              <a:t>1 for the following substations:</a:t>
            </a:r>
            <a:endParaRPr lang="en-US" sz="2000" dirty="0"/>
          </a:p>
          <a:p>
            <a:pPr lvl="2"/>
            <a:r>
              <a:rPr lang="en-US" sz="1600" dirty="0"/>
              <a:t>LP&amp;L Option 8A1 reduce Transformers at Oliver and Wads</a:t>
            </a:r>
          </a:p>
          <a:p>
            <a:pPr lvl="2"/>
            <a:r>
              <a:rPr lang="en-US" sz="1600" dirty="0"/>
              <a:t>P&amp;L Option 8A2 reduce Transformers at Oliver and North</a:t>
            </a:r>
          </a:p>
          <a:p>
            <a:pPr lvl="2"/>
            <a:r>
              <a:rPr lang="en-US" sz="1600" dirty="0"/>
              <a:t>LP&amp;L Option 8B1 reduce Transformers at Oliver and Wads</a:t>
            </a:r>
          </a:p>
          <a:p>
            <a:pPr lvl="2"/>
            <a:r>
              <a:rPr lang="en-US" sz="1600" dirty="0"/>
              <a:t>LP&amp;L Option 8B2 reduce Transformers at Oliver and North</a:t>
            </a:r>
            <a:endParaRPr lang="en-US" sz="2000" dirty="0"/>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12</a:t>
            </a:fld>
            <a:endParaRPr lang="en-US"/>
          </a:p>
        </p:txBody>
      </p:sp>
    </p:spTree>
    <p:extLst>
      <p:ext uri="{BB962C8B-B14F-4D97-AF65-F5344CB8AC3E}">
        <p14:creationId xmlns:p14="http://schemas.microsoft.com/office/powerpoint/2010/main" val="1263347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a:t>
            </a:r>
            <a:r>
              <a:rPr lang="en-US" dirty="0"/>
              <a:t>Step </a:t>
            </a:r>
            <a:r>
              <a:rPr lang="en-US" dirty="0" smtClean="0"/>
              <a:t>7 </a:t>
            </a:r>
            <a:r>
              <a:rPr lang="en-US" dirty="0"/>
              <a:t>Illustration</a:t>
            </a:r>
            <a:endParaRPr lang="en-US" b="1" dirty="0">
              <a:solidFill>
                <a:schemeClr val="accent1"/>
              </a:solidFill>
            </a:endParaRPr>
          </a:p>
        </p:txBody>
      </p:sp>
      <p:sp>
        <p:nvSpPr>
          <p:cNvPr id="6" name="Slide Number Placeholder 5"/>
          <p:cNvSpPr>
            <a:spLocks noGrp="1"/>
          </p:cNvSpPr>
          <p:nvPr>
            <p:ph type="sldNum" sz="quarter" idx="4"/>
          </p:nvPr>
        </p:nvSpPr>
        <p:spPr>
          <a:xfrm>
            <a:off x="8610600" y="6561138"/>
            <a:ext cx="381000" cy="212725"/>
          </a:xfrm>
        </p:spPr>
        <p:txBody>
          <a:bodyPr/>
          <a:lstStyle/>
          <a:p>
            <a:fld id="{1D93BD3E-1E9A-4970-A6F7-E7AC52762E0C}" type="slidenum">
              <a:rPr lang="en-US" smtClean="0"/>
              <a:t>13</a:t>
            </a:fld>
            <a:endParaRPr lang="en-US"/>
          </a:p>
        </p:txBody>
      </p:sp>
      <p:sp>
        <p:nvSpPr>
          <p:cNvPr id="15" name="Text Placeholder 1"/>
          <p:cNvSpPr txBox="1">
            <a:spLocks/>
          </p:cNvSpPr>
          <p:nvPr/>
        </p:nvSpPr>
        <p:spPr>
          <a:xfrm>
            <a:off x="419351" y="1205747"/>
            <a:ext cx="4040188"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LP&amp;L Option 8A</a:t>
            </a:r>
            <a:endParaRPr lang="en-US" dirty="0"/>
          </a:p>
        </p:txBody>
      </p:sp>
      <p:sp>
        <p:nvSpPr>
          <p:cNvPr id="16" name="Text Placeholder 3"/>
          <p:cNvSpPr txBox="1">
            <a:spLocks/>
          </p:cNvSpPr>
          <p:nvPr/>
        </p:nvSpPr>
        <p:spPr>
          <a:xfrm>
            <a:off x="4684712" y="1205747"/>
            <a:ext cx="4041775"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LP&amp;L Option 8A2</a:t>
            </a:r>
            <a:endParaRPr lang="en-US" dirty="0"/>
          </a:p>
        </p:txBody>
      </p:sp>
      <p:pic>
        <p:nvPicPr>
          <p:cNvPr id="17" name="Content Placeholder 7"/>
          <p:cNvPicPr>
            <a:picLocks noGrp="1" noChangeAspect="1"/>
          </p:cNvPicPr>
          <p:nvPr>
            <p:ph sz="quarter" idx="4"/>
          </p:nvPr>
        </p:nvPicPr>
        <p:blipFill>
          <a:blip r:embed="rId3"/>
          <a:stretch>
            <a:fillRect/>
          </a:stretch>
        </p:blipFill>
        <p:spPr>
          <a:xfrm>
            <a:off x="4648867" y="2121483"/>
            <a:ext cx="4041775" cy="3795697"/>
          </a:xfrm>
          <a:prstGeom prst="rect">
            <a:avLst/>
          </a:prstGeom>
        </p:spPr>
      </p:pic>
      <p:pic>
        <p:nvPicPr>
          <p:cNvPr id="18" name="Content Placeholder 6"/>
          <p:cNvPicPr>
            <a:picLocks noGrp="1" noChangeAspect="1"/>
          </p:cNvPicPr>
          <p:nvPr>
            <p:ph sz="half" idx="4294967295"/>
          </p:nvPr>
        </p:nvPicPr>
        <p:blipFill>
          <a:blip r:embed="rId3"/>
          <a:stretch>
            <a:fillRect/>
          </a:stretch>
        </p:blipFill>
        <p:spPr>
          <a:xfrm>
            <a:off x="419100" y="2133600"/>
            <a:ext cx="4040187" cy="3794206"/>
          </a:xfrm>
          <a:prstGeom prst="rect">
            <a:avLst/>
          </a:prstGeom>
        </p:spPr>
      </p:pic>
      <p:sp>
        <p:nvSpPr>
          <p:cNvPr id="22" name="Multiply 21"/>
          <p:cNvSpPr/>
          <p:nvPr/>
        </p:nvSpPr>
        <p:spPr>
          <a:xfrm>
            <a:off x="5562600" y="3478610"/>
            <a:ext cx="381000"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6355079" y="3783410"/>
            <a:ext cx="381000"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619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a:t>
            </a:r>
            <a:r>
              <a:rPr lang="en-US" dirty="0"/>
              <a:t>Step </a:t>
            </a:r>
            <a:r>
              <a:rPr lang="en-US" dirty="0" smtClean="0"/>
              <a:t>8</a:t>
            </a:r>
            <a:endParaRPr lang="en-US" b="1" dirty="0">
              <a:solidFill>
                <a:schemeClr val="accent1"/>
              </a:solidFill>
            </a:endParaRPr>
          </a:p>
        </p:txBody>
      </p:sp>
      <p:sp>
        <p:nvSpPr>
          <p:cNvPr id="3" name="Content Placeholder 2"/>
          <p:cNvSpPr>
            <a:spLocks noGrp="1"/>
          </p:cNvSpPr>
          <p:nvPr>
            <p:ph idx="1"/>
          </p:nvPr>
        </p:nvSpPr>
        <p:spPr>
          <a:xfrm>
            <a:off x="304800" y="838200"/>
            <a:ext cx="8534400" cy="5410200"/>
          </a:xfrm>
        </p:spPr>
        <p:txBody>
          <a:bodyPr/>
          <a:lstStyle/>
          <a:p>
            <a:pPr marL="0" indent="0">
              <a:buNone/>
            </a:pPr>
            <a:r>
              <a:rPr lang="en-US" sz="2400" dirty="0"/>
              <a:t>Step 8</a:t>
            </a:r>
          </a:p>
          <a:p>
            <a:r>
              <a:rPr lang="en-US" sz="2400" dirty="0"/>
              <a:t>Test </a:t>
            </a:r>
            <a:r>
              <a:rPr lang="en-US" sz="2400" dirty="0" smtClean="0"/>
              <a:t>Maintenance </a:t>
            </a:r>
            <a:r>
              <a:rPr lang="en-US" sz="2400" dirty="0"/>
              <a:t>Outages</a:t>
            </a:r>
          </a:p>
          <a:p>
            <a:pPr lvl="1"/>
            <a:r>
              <a:rPr lang="en-US" sz="2000" dirty="0"/>
              <a:t>LP&amp;L Option 12M White River to Abernathy Out plus N-1</a:t>
            </a:r>
          </a:p>
          <a:p>
            <a:pPr lvl="1"/>
            <a:r>
              <a:rPr lang="en-US" sz="2000" dirty="0"/>
              <a:t>LP&amp;L Option 19M White River to Abernathy Out plus </a:t>
            </a:r>
            <a:r>
              <a:rPr lang="en-US" sz="2000" dirty="0" smtClean="0"/>
              <a:t>N-1</a:t>
            </a:r>
          </a:p>
          <a:p>
            <a:pPr marL="57150" indent="0">
              <a:buNone/>
            </a:pPr>
            <a:endParaRPr lang="en-US" sz="2400" dirty="0" smtClean="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14</a:t>
            </a:fld>
            <a:endParaRPr lang="en-US"/>
          </a:p>
        </p:txBody>
      </p:sp>
      <p:pic>
        <p:nvPicPr>
          <p:cNvPr id="5" name="Picture 4"/>
          <p:cNvPicPr>
            <a:picLocks noChangeAspect="1"/>
          </p:cNvPicPr>
          <p:nvPr/>
        </p:nvPicPr>
        <p:blipFill>
          <a:blip r:embed="rId3"/>
          <a:stretch>
            <a:fillRect/>
          </a:stretch>
        </p:blipFill>
        <p:spPr>
          <a:xfrm>
            <a:off x="281940" y="2639123"/>
            <a:ext cx="3862679" cy="3609277"/>
          </a:xfrm>
          <a:prstGeom prst="rect">
            <a:avLst/>
          </a:prstGeom>
        </p:spPr>
      </p:pic>
      <p:pic>
        <p:nvPicPr>
          <p:cNvPr id="7" name="Picture 6"/>
          <p:cNvPicPr>
            <a:picLocks noChangeAspect="1"/>
          </p:cNvPicPr>
          <p:nvPr/>
        </p:nvPicPr>
        <p:blipFill>
          <a:blip r:embed="rId4"/>
          <a:stretch>
            <a:fillRect/>
          </a:stretch>
        </p:blipFill>
        <p:spPr>
          <a:xfrm>
            <a:off x="4287892" y="2604003"/>
            <a:ext cx="3843268" cy="3589872"/>
          </a:xfrm>
          <a:prstGeom prst="rect">
            <a:avLst/>
          </a:prstGeom>
        </p:spPr>
      </p:pic>
      <p:sp>
        <p:nvSpPr>
          <p:cNvPr id="4" name="Multiply 3"/>
          <p:cNvSpPr/>
          <p:nvPr/>
        </p:nvSpPr>
        <p:spPr>
          <a:xfrm>
            <a:off x="6040492" y="3032760"/>
            <a:ext cx="533400" cy="609600"/>
          </a:xfrm>
          <a:prstGeom prst="mathMultiply">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2057400" y="3032760"/>
            <a:ext cx="533400" cy="609600"/>
          </a:xfrm>
          <a:prstGeom prst="mathMultiply">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61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Results – Options </a:t>
            </a:r>
            <a:r>
              <a:rPr lang="en-US" dirty="0" smtClean="0"/>
              <a:t>Initially Parked</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77221516"/>
              </p:ext>
            </p:extLst>
          </p:nvPr>
        </p:nvGraphicFramePr>
        <p:xfrm>
          <a:off x="495300" y="959096"/>
          <a:ext cx="8229600" cy="5191760"/>
        </p:xfrm>
        <a:graphic>
          <a:graphicData uri="http://schemas.openxmlformats.org/drawingml/2006/table">
            <a:tbl>
              <a:tblPr firstRow="1" bandRow="1">
                <a:tableStyleId>{5C22544A-7EE6-4342-B048-85BDC9FD1C3A}</a:tableStyleId>
              </a:tblPr>
              <a:tblGrid>
                <a:gridCol w="1137660"/>
                <a:gridCol w="1184563"/>
                <a:gridCol w="5907377"/>
              </a:tblGrid>
              <a:tr h="370840">
                <a:tc>
                  <a:txBody>
                    <a:bodyPr/>
                    <a:lstStyle/>
                    <a:p>
                      <a:pPr marL="274320" algn="l" fontAlgn="b"/>
                      <a:r>
                        <a:rPr lang="en-US" sz="1400" b="1" i="0" u="none" strike="noStrike" dirty="0">
                          <a:solidFill>
                            <a:srgbClr val="000000"/>
                          </a:solidFill>
                          <a:effectLst/>
                          <a:latin typeface="+mn-lt"/>
                        </a:rPr>
                        <a:t>Option</a:t>
                      </a:r>
                    </a:p>
                  </a:txBody>
                  <a:tcPr marL="9525" marR="9525" marT="9525" marB="0" anchor="ctr"/>
                </a:tc>
                <a:tc>
                  <a:txBody>
                    <a:bodyPr/>
                    <a:lstStyle/>
                    <a:p>
                      <a:pPr marL="274320" algn="l" fontAlgn="b"/>
                      <a:r>
                        <a:rPr lang="en-US" sz="1400" b="1" i="0" u="none" strike="noStrike" dirty="0">
                          <a:solidFill>
                            <a:srgbClr val="000000"/>
                          </a:solidFill>
                          <a:effectLst/>
                          <a:latin typeface="+mn-lt"/>
                        </a:rPr>
                        <a:t>Simulated</a:t>
                      </a:r>
                    </a:p>
                  </a:txBody>
                  <a:tcPr marL="9525" marR="9525" marT="9525" marB="0" anchor="ctr"/>
                </a:tc>
                <a:tc>
                  <a:txBody>
                    <a:bodyPr/>
                    <a:lstStyle/>
                    <a:p>
                      <a:pPr marL="274320" lvl="1" algn="l" fontAlgn="b"/>
                      <a:r>
                        <a:rPr lang="en-US" sz="1400" b="1" i="0" u="none" strike="noStrike" dirty="0">
                          <a:solidFill>
                            <a:srgbClr val="000000"/>
                          </a:solidFill>
                          <a:effectLst/>
                          <a:latin typeface="+mn-lt"/>
                        </a:rPr>
                        <a:t>Rational for Not Simulating</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2</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1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3A</a:t>
                      </a:r>
                    </a:p>
                  </a:txBody>
                  <a:tcPr marL="9525" marR="9525" marT="9525" marB="0" anchor="ctr"/>
                </a:tc>
                <a:tc>
                  <a:txBody>
                    <a:bodyPr/>
                    <a:lstStyle/>
                    <a:p>
                      <a:pPr marL="274320" algn="l" fontAlgn="b"/>
                      <a:r>
                        <a:rPr lang="en-US" sz="1400" b="0" i="0" u="none" strike="noStrike" dirty="0">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4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3B</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err="1">
                          <a:solidFill>
                            <a:srgbClr val="000000"/>
                          </a:solidFill>
                          <a:effectLst/>
                          <a:latin typeface="+mn-lt"/>
                        </a:rPr>
                        <a:t>Dbl</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Ckt</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Maintenance </a:t>
                      </a:r>
                      <a:r>
                        <a:rPr lang="en-US" sz="1400" b="0" i="0" u="none" strike="noStrike" dirty="0">
                          <a:solidFill>
                            <a:srgbClr val="000000"/>
                          </a:solidFill>
                          <a:effectLst/>
                          <a:latin typeface="+mn-lt"/>
                        </a:rPr>
                        <a:t>+ P1 -&gt; Isolate Lubbock (467MW+)</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5</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1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6</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2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7</a:t>
                      </a:r>
                    </a:p>
                  </a:txBody>
                  <a:tcPr marL="9525" marR="9525" marT="9525" marB="0" anchor="ctr"/>
                </a:tc>
                <a:tc>
                  <a:txBody>
                    <a:bodyPr/>
                    <a:lstStyle/>
                    <a:p>
                      <a:pPr marL="274320" algn="l" fontAlgn="b"/>
                      <a:r>
                        <a:rPr lang="en-US" sz="1400" b="0" i="0" u="none" strike="noStrike" dirty="0">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2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9</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1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10</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err="1">
                          <a:solidFill>
                            <a:srgbClr val="000000"/>
                          </a:solidFill>
                          <a:effectLst/>
                          <a:latin typeface="+mn-lt"/>
                        </a:rPr>
                        <a:t>Dbl</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Ckt</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Maintenance </a:t>
                      </a:r>
                      <a:r>
                        <a:rPr lang="en-US" sz="1400" b="0" i="0" u="none" strike="noStrike" dirty="0">
                          <a:solidFill>
                            <a:srgbClr val="000000"/>
                          </a:solidFill>
                          <a:effectLst/>
                          <a:latin typeface="+mn-lt"/>
                        </a:rPr>
                        <a:t>+ P1 -&gt; Isolate Lubbock (467MW+)</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13</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12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14</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11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15</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14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16</a:t>
                      </a:r>
                    </a:p>
                  </a:txBody>
                  <a:tcPr marL="9525" marR="9525" marT="9525" marB="0" anchor="ctr"/>
                </a:tc>
                <a:tc>
                  <a:txBody>
                    <a:bodyPr/>
                    <a:lstStyle/>
                    <a:p>
                      <a:pPr marL="274320" algn="l" fontAlgn="b"/>
                      <a:r>
                        <a:rPr lang="en-US" sz="1400" b="0" i="0" u="none" strike="noStrike">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15 first</a:t>
                      </a:r>
                    </a:p>
                  </a:txBody>
                  <a:tcPr marL="9525" marR="9525" marT="9525" marB="0" anchor="ctr"/>
                </a:tc>
              </a:tr>
              <a:tr h="370840">
                <a:tc>
                  <a:txBody>
                    <a:bodyPr/>
                    <a:lstStyle/>
                    <a:p>
                      <a:pPr marL="274320" lvl="1" algn="l" fontAlgn="b"/>
                      <a:r>
                        <a:rPr lang="en-US" sz="1400" b="0" i="0" u="none" strike="noStrike" dirty="0">
                          <a:solidFill>
                            <a:srgbClr val="000000"/>
                          </a:solidFill>
                          <a:effectLst/>
                          <a:latin typeface="+mn-lt"/>
                        </a:rPr>
                        <a:t>LPL  17</a:t>
                      </a:r>
                    </a:p>
                  </a:txBody>
                  <a:tcPr marL="9525" marR="9525" marT="9525" marB="0" anchor="ctr"/>
                </a:tc>
                <a:tc>
                  <a:txBody>
                    <a:bodyPr/>
                    <a:lstStyle/>
                    <a:p>
                      <a:pPr marL="274320" algn="l" fontAlgn="b"/>
                      <a:r>
                        <a:rPr lang="en-US" sz="1400" b="0" i="0" u="none" strike="noStrike" dirty="0">
                          <a:solidFill>
                            <a:srgbClr val="000000"/>
                          </a:solidFill>
                          <a:effectLst/>
                          <a:latin typeface="+mn-lt"/>
                        </a:rPr>
                        <a:t>No</a:t>
                      </a:r>
                    </a:p>
                  </a:txBody>
                  <a:tcPr marL="9525" marR="9525" marT="9525" marB="0" anchor="ctr"/>
                </a:tc>
                <a:tc>
                  <a:txBody>
                    <a:bodyPr/>
                    <a:lstStyle/>
                    <a:p>
                      <a:pPr marL="274320" lvl="1" algn="l" fontAlgn="b"/>
                      <a:r>
                        <a:rPr lang="en-US" sz="1400" b="0" i="0" u="none" strike="noStrike" dirty="0">
                          <a:solidFill>
                            <a:srgbClr val="000000"/>
                          </a:solidFill>
                          <a:effectLst/>
                          <a:latin typeface="+mn-lt"/>
                        </a:rPr>
                        <a:t>Review results from Opt 5 first</a:t>
                      </a:r>
                    </a:p>
                  </a:txBody>
                  <a:tcPr marL="9525" marR="9525" marT="9525" marB="0" anchor="ctr"/>
                </a:tc>
              </a:tr>
            </a:tbl>
          </a:graphicData>
        </a:graphic>
      </p:graphicFrame>
    </p:spTree>
    <p:extLst>
      <p:ext uri="{BB962C8B-B14F-4D97-AF65-F5344CB8AC3E}">
        <p14:creationId xmlns:p14="http://schemas.microsoft.com/office/powerpoint/2010/main" val="4227514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Results – Options </a:t>
            </a:r>
            <a:r>
              <a:rPr lang="en-US" dirty="0" smtClean="0"/>
              <a:t>Initially Parked (Cont</a:t>
            </a:r>
            <a:r>
              <a:rPr lang="en-US" dirty="0"/>
              <a: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24267902"/>
              </p:ext>
            </p:extLst>
          </p:nvPr>
        </p:nvGraphicFramePr>
        <p:xfrm>
          <a:off x="457200" y="990600"/>
          <a:ext cx="8229600" cy="3337560"/>
        </p:xfrm>
        <a:graphic>
          <a:graphicData uri="http://schemas.openxmlformats.org/drawingml/2006/table">
            <a:tbl>
              <a:tblPr firstRow="1" bandRow="1">
                <a:tableStyleId>{5C22544A-7EE6-4342-B048-85BDC9FD1C3A}</a:tableStyleId>
              </a:tblPr>
              <a:tblGrid>
                <a:gridCol w="1137660"/>
                <a:gridCol w="1233054"/>
                <a:gridCol w="5858886"/>
              </a:tblGrid>
              <a:tr h="370840">
                <a:tc>
                  <a:txBody>
                    <a:bodyPr/>
                    <a:lstStyle/>
                    <a:p>
                      <a:pPr marL="274320" algn="l" fontAlgn="b"/>
                      <a:r>
                        <a:rPr lang="en-US" sz="1400" b="1" i="0" u="none" strike="noStrike" dirty="0">
                          <a:solidFill>
                            <a:srgbClr val="000000"/>
                          </a:solidFill>
                          <a:effectLst/>
                          <a:latin typeface="+mn-lt"/>
                        </a:rPr>
                        <a:t>Option</a:t>
                      </a:r>
                    </a:p>
                  </a:txBody>
                  <a:tcPr marL="9525" marR="9525" marT="9525" marB="0" anchor="ctr"/>
                </a:tc>
                <a:tc>
                  <a:txBody>
                    <a:bodyPr/>
                    <a:lstStyle/>
                    <a:p>
                      <a:pPr marL="274320" algn="l" fontAlgn="b"/>
                      <a:r>
                        <a:rPr lang="en-US" sz="1400" b="1" i="0" u="none" strike="noStrike" dirty="0">
                          <a:solidFill>
                            <a:srgbClr val="000000"/>
                          </a:solidFill>
                          <a:effectLst/>
                          <a:latin typeface="+mn-lt"/>
                        </a:rPr>
                        <a:t>Simulated</a:t>
                      </a:r>
                    </a:p>
                  </a:txBody>
                  <a:tcPr marL="9525" marR="9525" marT="9525" marB="0" anchor="ctr"/>
                </a:tc>
                <a:tc>
                  <a:txBody>
                    <a:bodyPr/>
                    <a:lstStyle/>
                    <a:p>
                      <a:pPr marL="274320" lvl="1" algn="l" fontAlgn="b"/>
                      <a:r>
                        <a:rPr lang="en-US" sz="1400" b="1" i="0" u="none" strike="noStrike" dirty="0">
                          <a:solidFill>
                            <a:srgbClr val="000000"/>
                          </a:solidFill>
                          <a:effectLst/>
                          <a:latin typeface="+mn-lt"/>
                        </a:rPr>
                        <a:t>Rational for Not Simulating</a:t>
                      </a:r>
                    </a:p>
                  </a:txBody>
                  <a:tcPr marL="9525" marR="9525" marT="9525" marB="0" anchor="ctr"/>
                </a:tc>
              </a:tr>
              <a:tr h="370840">
                <a:tc>
                  <a:txBody>
                    <a:bodyPr/>
                    <a:lstStyle/>
                    <a:p>
                      <a:pPr marL="274320" lvl="0" algn="l" fontAlgn="b"/>
                      <a:r>
                        <a:rPr lang="en-US" sz="1400" b="0" i="0" u="none" strike="noStrike" dirty="0">
                          <a:solidFill>
                            <a:srgbClr val="000000"/>
                          </a:solidFill>
                          <a:effectLst/>
                          <a:latin typeface="+mn-lt"/>
                        </a:rPr>
                        <a:t>LPL  18</a:t>
                      </a:r>
                    </a:p>
                  </a:txBody>
                  <a:tcPr marL="9525" marR="9525" marT="9525" marB="0" anchor="b"/>
                </a:tc>
                <a:tc>
                  <a:txBody>
                    <a:bodyPr/>
                    <a:lstStyle/>
                    <a:p>
                      <a:pPr marL="274320" lvl="1" algn="l" fontAlgn="b"/>
                      <a:r>
                        <a:rPr lang="en-US" sz="1400" b="0" i="0" u="none" strike="noStrike">
                          <a:solidFill>
                            <a:srgbClr val="000000"/>
                          </a:solidFill>
                          <a:effectLst/>
                          <a:latin typeface="+mn-lt"/>
                        </a:rPr>
                        <a:t>No</a:t>
                      </a:r>
                    </a:p>
                  </a:txBody>
                  <a:tcPr marL="9525" marR="9525" marT="9525" marB="0" anchor="b"/>
                </a:tc>
                <a:tc>
                  <a:txBody>
                    <a:bodyPr/>
                    <a:lstStyle/>
                    <a:p>
                      <a:pPr marL="274320" lvl="1" algn="l" fontAlgn="b"/>
                      <a:r>
                        <a:rPr lang="en-US" sz="1400" b="0" i="0" u="none" strike="noStrike" dirty="0">
                          <a:solidFill>
                            <a:srgbClr val="000000"/>
                          </a:solidFill>
                          <a:effectLst/>
                          <a:latin typeface="+mn-lt"/>
                        </a:rPr>
                        <a:t>Review results from Opt 17 first</a:t>
                      </a:r>
                    </a:p>
                  </a:txBody>
                  <a:tcPr marL="9525" marR="9525" marT="9525" marB="0" anchor="b"/>
                </a:tc>
              </a:tr>
              <a:tr h="370840">
                <a:tc>
                  <a:txBody>
                    <a:bodyPr/>
                    <a:lstStyle/>
                    <a:p>
                      <a:pPr marL="274320" lvl="0" algn="l" fontAlgn="b"/>
                      <a:r>
                        <a:rPr lang="en-US" sz="1400" b="0" i="0" u="none" strike="noStrike" dirty="0" smtClean="0">
                          <a:solidFill>
                            <a:srgbClr val="000000"/>
                          </a:solidFill>
                          <a:effectLst/>
                          <a:latin typeface="+mn-lt"/>
                        </a:rPr>
                        <a:t>LPL</a:t>
                      </a:r>
                      <a:r>
                        <a:rPr lang="en-US" sz="1400" b="0" i="0" u="none" strike="noStrike" baseline="0" dirty="0" smtClean="0">
                          <a:solidFill>
                            <a:srgbClr val="000000"/>
                          </a:solidFill>
                          <a:effectLst/>
                          <a:latin typeface="+mn-lt"/>
                        </a:rPr>
                        <a:t>  20</a:t>
                      </a:r>
                      <a:endParaRPr lang="en-US" sz="1400" b="0" i="0" u="none" strike="noStrike" dirty="0">
                        <a:solidFill>
                          <a:srgbClr val="000000"/>
                        </a:solidFill>
                        <a:effectLst/>
                        <a:latin typeface="+mn-lt"/>
                      </a:endParaRPr>
                    </a:p>
                  </a:txBody>
                  <a:tcPr marL="9525" marR="9525" marT="9525" marB="0" anchor="b"/>
                </a:tc>
                <a:tc>
                  <a:txBody>
                    <a:bodyPr/>
                    <a:lstStyle/>
                    <a:p>
                      <a:pPr marL="274320" lvl="1" algn="l" fontAlgn="b"/>
                      <a:r>
                        <a:rPr lang="en-US" sz="1400" b="0" i="0" u="none" strike="noStrike" dirty="0" smtClean="0">
                          <a:solidFill>
                            <a:srgbClr val="000000"/>
                          </a:solidFill>
                          <a:effectLst/>
                          <a:latin typeface="+mn-lt"/>
                        </a:rPr>
                        <a:t>No</a:t>
                      </a:r>
                      <a:endParaRPr lang="en-US" sz="1400" b="0" i="0" u="none" strike="noStrike" dirty="0">
                        <a:solidFill>
                          <a:srgbClr val="000000"/>
                        </a:solidFill>
                        <a:effectLst/>
                        <a:latin typeface="+mn-lt"/>
                      </a:endParaRPr>
                    </a:p>
                  </a:txBody>
                  <a:tcPr marL="9525" marR="9525" marT="9525" marB="0" anchor="b"/>
                </a:tc>
                <a:tc>
                  <a:txBody>
                    <a:bodyPr/>
                    <a:lstStyle/>
                    <a:p>
                      <a:pPr marL="274320" lvl="1" algn="l" fontAlgn="b"/>
                      <a:r>
                        <a:rPr lang="en-US" sz="1400" b="0" i="0" u="none" strike="noStrike" dirty="0" smtClean="0">
                          <a:solidFill>
                            <a:srgbClr val="000000"/>
                          </a:solidFill>
                          <a:effectLst/>
                          <a:latin typeface="+mn-lt"/>
                        </a:rPr>
                        <a:t>Review results from Opt 19 first</a:t>
                      </a:r>
                      <a:endParaRPr lang="en-US" sz="1400" b="0" i="0" u="none" strike="noStrike" dirty="0">
                        <a:solidFill>
                          <a:srgbClr val="000000"/>
                        </a:solidFill>
                        <a:effectLst/>
                        <a:latin typeface="+mn-lt"/>
                      </a:endParaRPr>
                    </a:p>
                  </a:txBody>
                  <a:tcPr marL="9525" marR="9525" marT="9525" marB="0" anchor="b"/>
                </a:tc>
              </a:tr>
              <a:tr h="370840">
                <a:tc>
                  <a:txBody>
                    <a:bodyPr/>
                    <a:lstStyle/>
                    <a:p>
                      <a:pPr marL="274320" lvl="0" algn="l" fontAlgn="b"/>
                      <a:r>
                        <a:rPr lang="en-US" sz="1400" b="0" i="0" u="none" strike="noStrike" dirty="0">
                          <a:solidFill>
                            <a:srgbClr val="000000"/>
                          </a:solidFill>
                          <a:effectLst/>
                          <a:latin typeface="+mn-lt"/>
                        </a:rPr>
                        <a:t>SHY  1-1</a:t>
                      </a:r>
                    </a:p>
                  </a:txBody>
                  <a:tcPr marL="9525" marR="9525" marT="9525" marB="0" anchor="b"/>
                </a:tc>
                <a:tc>
                  <a:txBody>
                    <a:bodyPr/>
                    <a:lstStyle/>
                    <a:p>
                      <a:pPr marL="274320" lvl="1" algn="l" fontAlgn="b"/>
                      <a:r>
                        <a:rPr lang="en-US" sz="1400" b="0" i="0" u="none" strike="noStrike" dirty="0">
                          <a:solidFill>
                            <a:srgbClr val="000000"/>
                          </a:solidFill>
                          <a:effectLst/>
                          <a:latin typeface="+mn-lt"/>
                        </a:rPr>
                        <a:t>No</a:t>
                      </a:r>
                    </a:p>
                  </a:txBody>
                  <a:tcPr marL="9525" marR="9525" marT="9525" marB="0" anchor="b"/>
                </a:tc>
                <a:tc>
                  <a:txBody>
                    <a:bodyPr/>
                    <a:lstStyle/>
                    <a:p>
                      <a:pPr marL="274320" lvl="1" algn="l" fontAlgn="b"/>
                      <a:r>
                        <a:rPr lang="en-US" sz="1400" b="0" i="0" u="none" strike="noStrike" dirty="0" err="1">
                          <a:solidFill>
                            <a:srgbClr val="000000"/>
                          </a:solidFill>
                          <a:effectLst/>
                          <a:latin typeface="+mn-lt"/>
                        </a:rPr>
                        <a:t>Dbl</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Ckt</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Maintenance </a:t>
                      </a:r>
                      <a:r>
                        <a:rPr lang="en-US" sz="1400" b="0" i="0" u="none" strike="noStrike" dirty="0">
                          <a:solidFill>
                            <a:srgbClr val="000000"/>
                          </a:solidFill>
                          <a:effectLst/>
                          <a:latin typeface="+mn-lt"/>
                        </a:rPr>
                        <a:t>+ P1 -&gt; Isolate Lubbock (467MW+)</a:t>
                      </a:r>
                    </a:p>
                  </a:txBody>
                  <a:tcPr marL="9525" marR="9525" marT="9525" marB="0" anchor="b"/>
                </a:tc>
              </a:tr>
              <a:tr h="370840">
                <a:tc>
                  <a:txBody>
                    <a:bodyPr/>
                    <a:lstStyle/>
                    <a:p>
                      <a:pPr marL="274320" lvl="0" algn="l" fontAlgn="b"/>
                      <a:r>
                        <a:rPr lang="en-US" sz="1400" b="0" i="0" u="none" strike="noStrike" dirty="0">
                          <a:solidFill>
                            <a:srgbClr val="000000"/>
                          </a:solidFill>
                          <a:effectLst/>
                          <a:latin typeface="+mn-lt"/>
                        </a:rPr>
                        <a:t>SHY  1-4</a:t>
                      </a:r>
                    </a:p>
                  </a:txBody>
                  <a:tcPr marL="9525" marR="9525" marT="9525" marB="0" anchor="b"/>
                </a:tc>
                <a:tc>
                  <a:txBody>
                    <a:bodyPr/>
                    <a:lstStyle/>
                    <a:p>
                      <a:pPr marL="274320" lvl="1" algn="l" fontAlgn="b"/>
                      <a:r>
                        <a:rPr lang="en-US" sz="1400" b="0" i="0" u="none" strike="noStrike" dirty="0">
                          <a:solidFill>
                            <a:srgbClr val="000000"/>
                          </a:solidFill>
                          <a:effectLst/>
                          <a:latin typeface="+mn-lt"/>
                        </a:rPr>
                        <a:t>No</a:t>
                      </a:r>
                    </a:p>
                  </a:txBody>
                  <a:tcPr marL="9525" marR="9525" marT="9525" marB="0" anchor="b"/>
                </a:tc>
                <a:tc>
                  <a:txBody>
                    <a:bodyPr/>
                    <a:lstStyle/>
                    <a:p>
                      <a:pPr marL="274320" lvl="1" algn="l" fontAlgn="b"/>
                      <a:r>
                        <a:rPr lang="en-US" sz="1400" b="0" i="0" u="none" strike="noStrike" dirty="0">
                          <a:solidFill>
                            <a:srgbClr val="000000"/>
                          </a:solidFill>
                          <a:effectLst/>
                          <a:latin typeface="+mn-lt"/>
                        </a:rPr>
                        <a:t>Review 1-2 with 115 kV not 230kV or 345 kV loop</a:t>
                      </a:r>
                    </a:p>
                  </a:txBody>
                  <a:tcPr marL="9525" marR="9525" marT="9525" marB="0" anchor="b"/>
                </a:tc>
              </a:tr>
              <a:tr h="370840">
                <a:tc>
                  <a:txBody>
                    <a:bodyPr/>
                    <a:lstStyle/>
                    <a:p>
                      <a:pPr marL="274320" lvl="0" algn="l" fontAlgn="b"/>
                      <a:r>
                        <a:rPr lang="en-US" sz="1400" b="0" i="0" u="none" strike="noStrike" dirty="0">
                          <a:solidFill>
                            <a:srgbClr val="000000"/>
                          </a:solidFill>
                          <a:effectLst/>
                          <a:latin typeface="+mn-lt"/>
                        </a:rPr>
                        <a:t>SHY  2-1</a:t>
                      </a:r>
                    </a:p>
                  </a:txBody>
                  <a:tcPr marL="9525" marR="9525" marT="9525" marB="0" anchor="b"/>
                </a:tc>
                <a:tc>
                  <a:txBody>
                    <a:bodyPr/>
                    <a:lstStyle/>
                    <a:p>
                      <a:pPr marL="274320" lvl="1" algn="l" fontAlgn="b"/>
                      <a:r>
                        <a:rPr lang="en-US" sz="1400" b="0" i="0" u="none" strike="noStrike">
                          <a:solidFill>
                            <a:srgbClr val="000000"/>
                          </a:solidFill>
                          <a:effectLst/>
                          <a:latin typeface="+mn-lt"/>
                        </a:rPr>
                        <a:t>No</a:t>
                      </a:r>
                    </a:p>
                  </a:txBody>
                  <a:tcPr marL="9525" marR="9525" marT="9525" marB="0" anchor="b"/>
                </a:tc>
                <a:tc>
                  <a:txBody>
                    <a:bodyPr/>
                    <a:lstStyle/>
                    <a:p>
                      <a:pPr marL="274320" lvl="1" algn="l" fontAlgn="b"/>
                      <a:r>
                        <a:rPr lang="en-US" sz="1400" b="0" i="0" u="none" strike="noStrike" dirty="0" err="1">
                          <a:solidFill>
                            <a:srgbClr val="000000"/>
                          </a:solidFill>
                          <a:effectLst/>
                          <a:latin typeface="+mn-lt"/>
                        </a:rPr>
                        <a:t>Dbl</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Ckt</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Maintenance </a:t>
                      </a:r>
                      <a:r>
                        <a:rPr lang="en-US" sz="1400" b="0" i="0" u="none" strike="noStrike" dirty="0">
                          <a:solidFill>
                            <a:srgbClr val="000000"/>
                          </a:solidFill>
                          <a:effectLst/>
                          <a:latin typeface="+mn-lt"/>
                        </a:rPr>
                        <a:t>+ P1 -&gt; Isolate Lubbock (467MW+)</a:t>
                      </a:r>
                    </a:p>
                  </a:txBody>
                  <a:tcPr marL="9525" marR="9525" marT="9525" marB="0" anchor="b"/>
                </a:tc>
              </a:tr>
              <a:tr h="370840">
                <a:tc>
                  <a:txBody>
                    <a:bodyPr/>
                    <a:lstStyle/>
                    <a:p>
                      <a:pPr marL="274320" lvl="0" algn="l" fontAlgn="b"/>
                      <a:r>
                        <a:rPr lang="en-US" sz="1400" b="0" i="0" u="none" strike="noStrike" dirty="0">
                          <a:solidFill>
                            <a:srgbClr val="000000"/>
                          </a:solidFill>
                          <a:effectLst/>
                          <a:latin typeface="+mn-lt"/>
                        </a:rPr>
                        <a:t>SHY  2-2</a:t>
                      </a:r>
                    </a:p>
                  </a:txBody>
                  <a:tcPr marL="9525" marR="9525" marT="9525" marB="0" anchor="b"/>
                </a:tc>
                <a:tc>
                  <a:txBody>
                    <a:bodyPr/>
                    <a:lstStyle/>
                    <a:p>
                      <a:pPr marL="274320" lvl="1" algn="l" fontAlgn="b"/>
                      <a:r>
                        <a:rPr lang="en-US" sz="1400" b="0" i="0" u="none" strike="noStrike" dirty="0">
                          <a:solidFill>
                            <a:srgbClr val="000000"/>
                          </a:solidFill>
                          <a:effectLst/>
                          <a:latin typeface="+mn-lt"/>
                        </a:rPr>
                        <a:t>No</a:t>
                      </a:r>
                    </a:p>
                  </a:txBody>
                  <a:tcPr marL="9525" marR="9525" marT="9525" marB="0" anchor="b"/>
                </a:tc>
                <a:tc>
                  <a:txBody>
                    <a:bodyPr/>
                    <a:lstStyle/>
                    <a:p>
                      <a:pPr marL="274320" lvl="1" algn="l" fontAlgn="b"/>
                      <a:r>
                        <a:rPr lang="en-US" sz="1400" b="0" i="0" u="none" strike="noStrike" dirty="0" err="1">
                          <a:solidFill>
                            <a:srgbClr val="000000"/>
                          </a:solidFill>
                          <a:effectLst/>
                          <a:latin typeface="+mn-lt"/>
                        </a:rPr>
                        <a:t>Dbl</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Ckt</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Maintenance </a:t>
                      </a:r>
                      <a:r>
                        <a:rPr lang="en-US" sz="1400" b="0" i="0" u="none" strike="noStrike" dirty="0">
                          <a:solidFill>
                            <a:srgbClr val="000000"/>
                          </a:solidFill>
                          <a:effectLst/>
                          <a:latin typeface="+mn-lt"/>
                        </a:rPr>
                        <a:t>+ P1 -&gt; Isolate Lubbock (467MW+)</a:t>
                      </a:r>
                    </a:p>
                  </a:txBody>
                  <a:tcPr marL="9525" marR="9525" marT="9525" marB="0" anchor="b"/>
                </a:tc>
              </a:tr>
              <a:tr h="370840">
                <a:tc>
                  <a:txBody>
                    <a:bodyPr/>
                    <a:lstStyle/>
                    <a:p>
                      <a:pPr marL="274320" lvl="0" algn="l" fontAlgn="b"/>
                      <a:r>
                        <a:rPr lang="en-US" sz="1400" b="0" i="0" u="none" strike="noStrike" dirty="0">
                          <a:solidFill>
                            <a:srgbClr val="000000"/>
                          </a:solidFill>
                          <a:effectLst/>
                          <a:latin typeface="+mn-lt"/>
                        </a:rPr>
                        <a:t>SHY  2-3</a:t>
                      </a:r>
                    </a:p>
                  </a:txBody>
                  <a:tcPr marL="9525" marR="9525" marT="9525" marB="0" anchor="b"/>
                </a:tc>
                <a:tc>
                  <a:txBody>
                    <a:bodyPr/>
                    <a:lstStyle/>
                    <a:p>
                      <a:pPr marL="274320" lvl="1" algn="l" fontAlgn="b"/>
                      <a:r>
                        <a:rPr lang="en-US" sz="1400" b="0" i="0" u="none" strike="noStrike" dirty="0">
                          <a:solidFill>
                            <a:srgbClr val="000000"/>
                          </a:solidFill>
                          <a:effectLst/>
                          <a:latin typeface="+mn-lt"/>
                        </a:rPr>
                        <a:t>No</a:t>
                      </a:r>
                    </a:p>
                  </a:txBody>
                  <a:tcPr marL="9525" marR="9525" marT="9525" marB="0" anchor="b"/>
                </a:tc>
                <a:tc>
                  <a:txBody>
                    <a:bodyPr/>
                    <a:lstStyle/>
                    <a:p>
                      <a:pPr marL="274320" lvl="1" algn="l" fontAlgn="b"/>
                      <a:r>
                        <a:rPr lang="en-US" sz="1400" b="0" i="0" u="none" strike="noStrike" dirty="0" err="1">
                          <a:solidFill>
                            <a:srgbClr val="000000"/>
                          </a:solidFill>
                          <a:effectLst/>
                          <a:latin typeface="+mn-lt"/>
                        </a:rPr>
                        <a:t>Dbl</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Ckt</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Maintenance </a:t>
                      </a:r>
                      <a:r>
                        <a:rPr lang="en-US" sz="1400" b="0" i="0" u="none" strike="noStrike" dirty="0">
                          <a:solidFill>
                            <a:srgbClr val="000000"/>
                          </a:solidFill>
                          <a:effectLst/>
                          <a:latin typeface="+mn-lt"/>
                        </a:rPr>
                        <a:t>+ P1 -&gt; Isolate Lubbock (467MW+)</a:t>
                      </a:r>
                    </a:p>
                  </a:txBody>
                  <a:tcPr marL="9525" marR="9525" marT="9525" marB="0" anchor="b"/>
                </a:tc>
              </a:tr>
              <a:tr h="370840">
                <a:tc>
                  <a:txBody>
                    <a:bodyPr/>
                    <a:lstStyle/>
                    <a:p>
                      <a:pPr marL="274320" lvl="0" algn="l" fontAlgn="b"/>
                      <a:r>
                        <a:rPr lang="en-US" sz="1400" b="0" i="0" u="none" strike="noStrike" dirty="0">
                          <a:solidFill>
                            <a:srgbClr val="000000"/>
                          </a:solidFill>
                          <a:effectLst/>
                          <a:latin typeface="+mn-lt"/>
                        </a:rPr>
                        <a:t>SHY  2-4</a:t>
                      </a:r>
                    </a:p>
                  </a:txBody>
                  <a:tcPr marL="9525" marR="9525" marT="9525" marB="0" anchor="b"/>
                </a:tc>
                <a:tc>
                  <a:txBody>
                    <a:bodyPr/>
                    <a:lstStyle/>
                    <a:p>
                      <a:pPr marL="274320" lvl="1" algn="l" fontAlgn="b"/>
                      <a:r>
                        <a:rPr lang="en-US" sz="1400" b="0" i="0" u="none" strike="noStrike" dirty="0">
                          <a:solidFill>
                            <a:srgbClr val="000000"/>
                          </a:solidFill>
                          <a:effectLst/>
                          <a:latin typeface="+mn-lt"/>
                        </a:rPr>
                        <a:t>No</a:t>
                      </a:r>
                    </a:p>
                  </a:txBody>
                  <a:tcPr marL="9525" marR="9525" marT="9525" marB="0" anchor="b"/>
                </a:tc>
                <a:tc>
                  <a:txBody>
                    <a:bodyPr/>
                    <a:lstStyle/>
                    <a:p>
                      <a:pPr marL="274320" lvl="1" algn="l" fontAlgn="b"/>
                      <a:r>
                        <a:rPr lang="en-US" sz="1400" b="0" i="0" u="none" strike="noStrike" dirty="0" err="1">
                          <a:solidFill>
                            <a:srgbClr val="000000"/>
                          </a:solidFill>
                          <a:effectLst/>
                          <a:latin typeface="+mn-lt"/>
                        </a:rPr>
                        <a:t>Dbl</a:t>
                      </a:r>
                      <a:r>
                        <a:rPr lang="en-US" sz="1400" b="0" i="0" u="none" strike="noStrike" dirty="0">
                          <a:solidFill>
                            <a:srgbClr val="000000"/>
                          </a:solidFill>
                          <a:effectLst/>
                          <a:latin typeface="+mn-lt"/>
                        </a:rPr>
                        <a:t> </a:t>
                      </a:r>
                      <a:r>
                        <a:rPr lang="en-US" sz="1400" b="0" i="0" u="none" strike="noStrike" dirty="0" err="1">
                          <a:solidFill>
                            <a:srgbClr val="000000"/>
                          </a:solidFill>
                          <a:effectLst/>
                          <a:latin typeface="+mn-lt"/>
                        </a:rPr>
                        <a:t>Ckt</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Maintenance </a:t>
                      </a:r>
                      <a:r>
                        <a:rPr lang="en-US" sz="1400" b="0" i="0" u="none" strike="noStrike" dirty="0">
                          <a:solidFill>
                            <a:srgbClr val="000000"/>
                          </a:solidFill>
                          <a:effectLst/>
                          <a:latin typeface="+mn-lt"/>
                        </a:rPr>
                        <a:t>+ P1 -&gt; Isolate Lubbock (467MW+)</a:t>
                      </a:r>
                    </a:p>
                  </a:txBody>
                  <a:tcPr marL="9525" marR="9525" marT="9525" marB="0" anchor="b"/>
                </a:tc>
              </a:tr>
            </a:tbl>
          </a:graphicData>
        </a:graphic>
      </p:graphicFrame>
    </p:spTree>
    <p:extLst>
      <p:ext uri="{BB962C8B-B14F-4D97-AF65-F5344CB8AC3E}">
        <p14:creationId xmlns:p14="http://schemas.microsoft.com/office/powerpoint/2010/main" val="799137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Results – Options Simulated</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25777272"/>
              </p:ext>
            </p:extLst>
          </p:nvPr>
        </p:nvGraphicFramePr>
        <p:xfrm>
          <a:off x="533400" y="838200"/>
          <a:ext cx="7586951" cy="5257604"/>
        </p:xfrm>
        <a:graphic>
          <a:graphicData uri="http://schemas.openxmlformats.org/drawingml/2006/table">
            <a:tbl>
              <a:tblPr firstRow="1" bandRow="1">
                <a:tableStyleId>{5C22544A-7EE6-4342-B048-85BDC9FD1C3A}</a:tableStyleId>
              </a:tblPr>
              <a:tblGrid>
                <a:gridCol w="784369"/>
                <a:gridCol w="4932218"/>
                <a:gridCol w="415636"/>
                <a:gridCol w="741219"/>
                <a:gridCol w="713509"/>
              </a:tblGrid>
              <a:tr h="284284">
                <a:tc>
                  <a:txBody>
                    <a:bodyPr/>
                    <a:lstStyle/>
                    <a:p>
                      <a:pPr algn="l" fontAlgn="b"/>
                      <a:r>
                        <a:rPr lang="en-US" sz="1400" b="1" i="0" u="none" strike="noStrike" dirty="0">
                          <a:solidFill>
                            <a:srgbClr val="000000"/>
                          </a:solidFill>
                          <a:effectLst/>
                          <a:latin typeface="+mn-lt"/>
                        </a:rPr>
                        <a:t>Option</a:t>
                      </a:r>
                    </a:p>
                  </a:txBody>
                  <a:tcPr marL="9525" marR="9525" marT="9525" marB="0" anchor="b"/>
                </a:tc>
                <a:tc>
                  <a:txBody>
                    <a:bodyPr/>
                    <a:lstStyle/>
                    <a:p>
                      <a:pPr algn="l" fontAlgn="b"/>
                      <a:r>
                        <a:rPr lang="en-US" sz="1400" b="1" i="0" u="none" strike="noStrike" dirty="0">
                          <a:solidFill>
                            <a:srgbClr val="000000"/>
                          </a:solidFill>
                          <a:effectLst/>
                          <a:latin typeface="+mn-lt"/>
                        </a:rPr>
                        <a:t>Rational for Simulating</a:t>
                      </a:r>
                    </a:p>
                  </a:txBody>
                  <a:tcPr marL="9525" marR="9525" marT="9525" marB="0" anchor="b"/>
                </a:tc>
                <a:tc>
                  <a:txBody>
                    <a:bodyPr/>
                    <a:lstStyle/>
                    <a:p>
                      <a:pPr algn="l" fontAlgn="b"/>
                      <a:r>
                        <a:rPr lang="en-US" sz="1400" b="0" i="0" u="none" strike="noStrike" dirty="0">
                          <a:solidFill>
                            <a:srgbClr val="000000"/>
                          </a:solidFill>
                          <a:effectLst/>
                          <a:latin typeface="+mn-lt"/>
                        </a:rPr>
                        <a:t>N-1</a:t>
                      </a:r>
                    </a:p>
                  </a:txBody>
                  <a:tcPr marL="9525" marR="9525" marT="9525" marB="0" anchor="b"/>
                </a:tc>
                <a:tc>
                  <a:txBody>
                    <a:bodyPr/>
                    <a:lstStyle/>
                    <a:p>
                      <a:pPr algn="l" fontAlgn="b"/>
                      <a:r>
                        <a:rPr lang="en-US" sz="1400" b="0" i="0" u="none" strike="noStrike">
                          <a:solidFill>
                            <a:srgbClr val="000000"/>
                          </a:solidFill>
                          <a:effectLst/>
                          <a:latin typeface="+mn-lt"/>
                        </a:rPr>
                        <a:t>G-1+N-1</a:t>
                      </a:r>
                    </a:p>
                  </a:txBody>
                  <a:tcPr marL="9525" marR="9525" marT="9525" marB="0" anchor="b"/>
                </a:tc>
                <a:tc>
                  <a:txBody>
                    <a:bodyPr/>
                    <a:lstStyle/>
                    <a:p>
                      <a:pPr algn="l" fontAlgn="b"/>
                      <a:r>
                        <a:rPr lang="en-US" sz="1400" b="0" i="0" u="none" strike="noStrike">
                          <a:solidFill>
                            <a:srgbClr val="000000"/>
                          </a:solidFill>
                          <a:effectLst/>
                          <a:latin typeface="+mn-lt"/>
                        </a:rPr>
                        <a:t>X-1+N-1</a:t>
                      </a:r>
                    </a:p>
                  </a:txBody>
                  <a:tcPr marL="9525" marR="9525" marT="9525" marB="0" anchor="b"/>
                </a:tc>
              </a:tr>
              <a:tr h="370840">
                <a:tc>
                  <a:txBody>
                    <a:bodyPr/>
                    <a:lstStyle/>
                    <a:p>
                      <a:pPr algn="l" fontAlgn="b"/>
                      <a:r>
                        <a:rPr lang="en-US" sz="1400" b="0" i="0" u="none" strike="noStrike">
                          <a:solidFill>
                            <a:srgbClr val="000000"/>
                          </a:solidFill>
                          <a:effectLst/>
                          <a:latin typeface="+mn-lt"/>
                        </a:rPr>
                        <a:t>LPL  1</a:t>
                      </a:r>
                    </a:p>
                  </a:txBody>
                  <a:tcPr marL="9525" marR="9525" marT="9525" marB="0" anchor="b"/>
                </a:tc>
                <a:tc>
                  <a:txBody>
                    <a:bodyPr/>
                    <a:lstStyle/>
                    <a:p>
                      <a:pPr algn="l" fontAlgn="b"/>
                      <a:r>
                        <a:rPr lang="en-US" sz="1400" b="0" i="0" u="none" strike="noStrike" dirty="0">
                          <a:solidFill>
                            <a:srgbClr val="000000"/>
                          </a:solidFill>
                          <a:effectLst/>
                          <a:latin typeface="+mn-lt"/>
                        </a:rPr>
                        <a:t>LP&amp;L Option 1 first before 2,5,6,7,8A,8B,9,17</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r>
              <a:tr h="370840">
                <a:tc>
                  <a:txBody>
                    <a:bodyPr/>
                    <a:lstStyle/>
                    <a:p>
                      <a:pPr algn="l" fontAlgn="b"/>
                      <a:r>
                        <a:rPr lang="en-US" sz="1400" b="0" i="0" u="none" strike="noStrike">
                          <a:solidFill>
                            <a:srgbClr val="000000"/>
                          </a:solidFill>
                          <a:effectLst/>
                          <a:latin typeface="+mn-lt"/>
                        </a:rPr>
                        <a:t>LPL  1b</a:t>
                      </a:r>
                    </a:p>
                  </a:txBody>
                  <a:tcPr marL="9525" marR="9525" marT="9525" marB="0" anchor="b"/>
                </a:tc>
                <a:tc>
                  <a:txBody>
                    <a:bodyPr/>
                    <a:lstStyle/>
                    <a:p>
                      <a:pPr algn="l" fontAlgn="b"/>
                      <a:r>
                        <a:rPr lang="en-US" sz="1400" b="0" i="0" u="none" strike="noStrike" dirty="0">
                          <a:solidFill>
                            <a:srgbClr val="000000"/>
                          </a:solidFill>
                          <a:effectLst/>
                          <a:latin typeface="+mn-lt"/>
                        </a:rPr>
                        <a:t>Reduce number of </a:t>
                      </a:r>
                      <a:r>
                        <a:rPr lang="en-US" sz="1400" b="0" i="0" u="none" strike="noStrike" dirty="0" smtClean="0">
                          <a:solidFill>
                            <a:srgbClr val="000000"/>
                          </a:solidFill>
                          <a:effectLst/>
                          <a:latin typeface="+mn-lt"/>
                        </a:rPr>
                        <a:t>Transformers </a:t>
                      </a:r>
                      <a:r>
                        <a:rPr lang="en-US" sz="1400" b="0" i="0" u="none" strike="noStrike" dirty="0">
                          <a:solidFill>
                            <a:srgbClr val="000000"/>
                          </a:solidFill>
                          <a:effectLst/>
                          <a:latin typeface="+mn-lt"/>
                        </a:rPr>
                        <a:t>at Oliver and Wads from 2 to 1</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UR</a:t>
                      </a:r>
                    </a:p>
                  </a:txBody>
                  <a:tcPr marL="9525" marR="9525" marT="9525" marB="0" anchor="b">
                    <a:solidFill>
                      <a:srgbClr val="FFFF00"/>
                    </a:solidFill>
                  </a:tcPr>
                </a:tc>
              </a:tr>
              <a:tr h="370840">
                <a:tc>
                  <a:txBody>
                    <a:bodyPr/>
                    <a:lstStyle/>
                    <a:p>
                      <a:pPr algn="l" fontAlgn="b"/>
                      <a:r>
                        <a:rPr lang="en-US" sz="1400" b="0" i="0" u="none" strike="noStrike">
                          <a:solidFill>
                            <a:srgbClr val="000000"/>
                          </a:solidFill>
                          <a:effectLst/>
                          <a:latin typeface="+mn-lt"/>
                        </a:rPr>
                        <a:t>LPL  4</a:t>
                      </a:r>
                    </a:p>
                  </a:txBody>
                  <a:tcPr marL="9525" marR="9525" marT="9525" marB="0" anchor="b"/>
                </a:tc>
                <a:tc>
                  <a:txBody>
                    <a:bodyPr/>
                    <a:lstStyle/>
                    <a:p>
                      <a:pPr algn="l" fontAlgn="b"/>
                      <a:r>
                        <a:rPr lang="en-US" sz="1400" b="0" i="0" u="none" strike="noStrike" dirty="0">
                          <a:solidFill>
                            <a:srgbClr val="000000"/>
                          </a:solidFill>
                          <a:effectLst/>
                          <a:latin typeface="+mn-lt"/>
                        </a:rPr>
                        <a:t>LP&amp;L Option 4 first before 3A</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r>
              <a:tr h="370840">
                <a:tc>
                  <a:txBody>
                    <a:bodyPr/>
                    <a:lstStyle/>
                    <a:p>
                      <a:pPr algn="l" fontAlgn="b"/>
                      <a:r>
                        <a:rPr lang="en-US" sz="1400" b="0" i="0" u="none" strike="noStrike">
                          <a:solidFill>
                            <a:srgbClr val="000000"/>
                          </a:solidFill>
                          <a:effectLst/>
                          <a:latin typeface="+mn-lt"/>
                        </a:rPr>
                        <a:t>LPL  4b</a:t>
                      </a:r>
                    </a:p>
                  </a:txBody>
                  <a:tcPr marL="9525" marR="9525" marT="9525" marB="0" anchor="b"/>
                </a:tc>
                <a:tc>
                  <a:txBody>
                    <a:bodyPr/>
                    <a:lstStyle/>
                    <a:p>
                      <a:pPr algn="l" fontAlgn="b"/>
                      <a:r>
                        <a:rPr lang="en-US" sz="1400" b="0" i="0" u="none" strike="noStrike" dirty="0">
                          <a:solidFill>
                            <a:srgbClr val="000000"/>
                          </a:solidFill>
                          <a:effectLst/>
                          <a:latin typeface="+mn-lt"/>
                        </a:rPr>
                        <a:t>Reduce number of </a:t>
                      </a:r>
                      <a:r>
                        <a:rPr lang="en-US" sz="1400" b="0" i="0" u="none" strike="noStrike" dirty="0" smtClean="0">
                          <a:solidFill>
                            <a:srgbClr val="000000"/>
                          </a:solidFill>
                          <a:effectLst/>
                          <a:latin typeface="+mn-lt"/>
                        </a:rPr>
                        <a:t>Transformers </a:t>
                      </a:r>
                      <a:r>
                        <a:rPr lang="en-US" sz="1400" b="0" i="0" u="none" strike="noStrike" dirty="0">
                          <a:solidFill>
                            <a:srgbClr val="000000"/>
                          </a:solidFill>
                          <a:effectLst/>
                          <a:latin typeface="+mn-lt"/>
                        </a:rPr>
                        <a:t>at Oliver and North from 2 to 1</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UR</a:t>
                      </a:r>
                    </a:p>
                  </a:txBody>
                  <a:tcPr marL="9525" marR="9525" marT="9525" marB="0" anchor="b">
                    <a:solidFill>
                      <a:srgbClr val="FFFF00"/>
                    </a:solidFill>
                  </a:tcPr>
                </a:tc>
              </a:tr>
              <a:tr h="370840">
                <a:tc>
                  <a:txBody>
                    <a:bodyPr/>
                    <a:lstStyle/>
                    <a:p>
                      <a:pPr algn="l" fontAlgn="b"/>
                      <a:r>
                        <a:rPr lang="en-US" sz="1400" b="0" i="0" u="none" strike="noStrike">
                          <a:solidFill>
                            <a:srgbClr val="000000"/>
                          </a:solidFill>
                          <a:effectLst/>
                          <a:latin typeface="+mn-lt"/>
                        </a:rPr>
                        <a:t>LPL  4ow</a:t>
                      </a:r>
                    </a:p>
                  </a:txBody>
                  <a:tcPr marL="9525" marR="9525" marT="9525" marB="0" anchor="b"/>
                </a:tc>
                <a:tc>
                  <a:txBody>
                    <a:bodyPr/>
                    <a:lstStyle/>
                    <a:p>
                      <a:pPr algn="l" fontAlgn="b"/>
                      <a:r>
                        <a:rPr lang="en-US" sz="1400" b="0" i="0" u="none" strike="noStrike">
                          <a:solidFill>
                            <a:srgbClr val="000000"/>
                          </a:solidFill>
                          <a:effectLst/>
                          <a:latin typeface="+mn-lt"/>
                        </a:rPr>
                        <a:t>Improve PH Export Capbability 4 plus 345 kV Oliver to Wads</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r>
              <a:tr h="370840">
                <a:tc>
                  <a:txBody>
                    <a:bodyPr/>
                    <a:lstStyle/>
                    <a:p>
                      <a:pPr algn="l" fontAlgn="b"/>
                      <a:r>
                        <a:rPr lang="en-US" sz="1400" b="0" i="0" u="none" strike="noStrike">
                          <a:solidFill>
                            <a:srgbClr val="000000"/>
                          </a:solidFill>
                          <a:effectLst/>
                          <a:latin typeface="+mn-lt"/>
                        </a:rPr>
                        <a:t>LPL  8A</a:t>
                      </a:r>
                    </a:p>
                  </a:txBody>
                  <a:tcPr marL="9525" marR="9525" marT="9525" marB="0" anchor="b"/>
                </a:tc>
                <a:tc>
                  <a:txBody>
                    <a:bodyPr/>
                    <a:lstStyle/>
                    <a:p>
                      <a:pPr algn="l" fontAlgn="b"/>
                      <a:r>
                        <a:rPr lang="en-US" sz="1400" b="0" i="0" u="none" strike="noStrike">
                          <a:solidFill>
                            <a:srgbClr val="000000"/>
                          </a:solidFill>
                          <a:effectLst/>
                          <a:latin typeface="+mn-lt"/>
                        </a:rPr>
                        <a:t>Improve PH Export Capbability (Ogallala to Long Draw 345 kV Path)</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r>
              <a:tr h="370840">
                <a:tc>
                  <a:txBody>
                    <a:bodyPr/>
                    <a:lstStyle/>
                    <a:p>
                      <a:pPr algn="l" fontAlgn="b"/>
                      <a:r>
                        <a:rPr lang="en-US" sz="1400" b="0" i="0" u="none" strike="noStrike">
                          <a:solidFill>
                            <a:srgbClr val="000000"/>
                          </a:solidFill>
                          <a:effectLst/>
                          <a:latin typeface="+mn-lt"/>
                        </a:rPr>
                        <a:t>LPL  8A1</a:t>
                      </a:r>
                    </a:p>
                  </a:txBody>
                  <a:tcPr marL="9525" marR="9525" marT="9525" marB="0" anchor="b"/>
                </a:tc>
                <a:tc>
                  <a:txBody>
                    <a:bodyPr/>
                    <a:lstStyle/>
                    <a:p>
                      <a:pPr algn="l" fontAlgn="b"/>
                      <a:r>
                        <a:rPr lang="en-US" sz="1400" b="0" i="0" u="none" strike="noStrike" dirty="0">
                          <a:solidFill>
                            <a:srgbClr val="000000"/>
                          </a:solidFill>
                          <a:effectLst/>
                          <a:latin typeface="+mn-lt"/>
                        </a:rPr>
                        <a:t>Reduce number of </a:t>
                      </a:r>
                      <a:r>
                        <a:rPr lang="en-US" sz="1400" b="0" i="0" u="none" strike="noStrike" dirty="0" smtClean="0">
                          <a:solidFill>
                            <a:srgbClr val="000000"/>
                          </a:solidFill>
                          <a:effectLst/>
                          <a:latin typeface="+mn-lt"/>
                        </a:rPr>
                        <a:t>Transformers </a:t>
                      </a:r>
                      <a:r>
                        <a:rPr lang="en-US" sz="1400" b="0" i="0" u="none" strike="noStrike" dirty="0">
                          <a:solidFill>
                            <a:srgbClr val="000000"/>
                          </a:solidFill>
                          <a:effectLst/>
                          <a:latin typeface="+mn-lt"/>
                        </a:rPr>
                        <a:t>at Oliver and Wads from 2 to 1</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UR</a:t>
                      </a:r>
                    </a:p>
                  </a:txBody>
                  <a:tcPr marL="9525" marR="9525" marT="9525" marB="0" anchor="b">
                    <a:solidFill>
                      <a:srgbClr val="FFFF00"/>
                    </a:solidFill>
                  </a:tcPr>
                </a:tc>
              </a:tr>
              <a:tr h="370840">
                <a:tc>
                  <a:txBody>
                    <a:bodyPr/>
                    <a:lstStyle/>
                    <a:p>
                      <a:pPr algn="l" fontAlgn="b"/>
                      <a:r>
                        <a:rPr lang="en-US" sz="1400" b="0" i="0" u="none" strike="noStrike">
                          <a:solidFill>
                            <a:srgbClr val="000000"/>
                          </a:solidFill>
                          <a:effectLst/>
                          <a:latin typeface="+mn-lt"/>
                        </a:rPr>
                        <a:t>LPL  8A2</a:t>
                      </a:r>
                    </a:p>
                  </a:txBody>
                  <a:tcPr marL="9525" marR="9525" marT="9525" marB="0" anchor="b"/>
                </a:tc>
                <a:tc>
                  <a:txBody>
                    <a:bodyPr/>
                    <a:lstStyle/>
                    <a:p>
                      <a:pPr algn="l" fontAlgn="b"/>
                      <a:r>
                        <a:rPr lang="en-US" sz="1400" b="0" i="0" u="none" strike="noStrike" dirty="0">
                          <a:solidFill>
                            <a:srgbClr val="000000"/>
                          </a:solidFill>
                          <a:effectLst/>
                          <a:latin typeface="+mn-lt"/>
                        </a:rPr>
                        <a:t>Reduce number of </a:t>
                      </a:r>
                      <a:r>
                        <a:rPr lang="en-US" sz="1400" b="0" i="0" u="none" strike="noStrike" dirty="0" smtClean="0">
                          <a:solidFill>
                            <a:srgbClr val="000000"/>
                          </a:solidFill>
                          <a:effectLst/>
                          <a:latin typeface="+mn-lt"/>
                        </a:rPr>
                        <a:t>Transformers </a:t>
                      </a:r>
                      <a:r>
                        <a:rPr lang="en-US" sz="1400" b="0" i="0" u="none" strike="noStrike" dirty="0">
                          <a:solidFill>
                            <a:srgbClr val="000000"/>
                          </a:solidFill>
                          <a:effectLst/>
                          <a:latin typeface="+mn-lt"/>
                        </a:rPr>
                        <a:t>at Oliver and North from 2 to 1</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UR</a:t>
                      </a:r>
                    </a:p>
                  </a:txBody>
                  <a:tcPr marL="9525" marR="9525" marT="9525" marB="0" anchor="b">
                    <a:solidFill>
                      <a:srgbClr val="FFFF00"/>
                    </a:solidFill>
                  </a:tcPr>
                </a:tc>
              </a:tr>
              <a:tr h="370840">
                <a:tc>
                  <a:txBody>
                    <a:bodyPr/>
                    <a:lstStyle/>
                    <a:p>
                      <a:pPr algn="l" fontAlgn="b"/>
                      <a:r>
                        <a:rPr lang="en-US" sz="1400" b="0" i="0" u="none" strike="noStrike">
                          <a:solidFill>
                            <a:srgbClr val="000000"/>
                          </a:solidFill>
                          <a:effectLst/>
                          <a:latin typeface="+mn-lt"/>
                        </a:rPr>
                        <a:t>LPL  8B</a:t>
                      </a:r>
                    </a:p>
                  </a:txBody>
                  <a:tcPr marL="9525" marR="9525" marT="9525" marB="0" anchor="b"/>
                </a:tc>
                <a:tc>
                  <a:txBody>
                    <a:bodyPr/>
                    <a:lstStyle/>
                    <a:p>
                      <a:pPr algn="l" fontAlgn="b"/>
                      <a:r>
                        <a:rPr lang="en-US" sz="1400" b="0" i="0" u="none" strike="noStrike">
                          <a:solidFill>
                            <a:srgbClr val="000000"/>
                          </a:solidFill>
                          <a:effectLst/>
                          <a:latin typeface="+mn-lt"/>
                        </a:rPr>
                        <a:t>Improve PH Export Capbability (White River to Long Draw 345 kV Path)</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r>
              <a:tr h="370840">
                <a:tc>
                  <a:txBody>
                    <a:bodyPr/>
                    <a:lstStyle/>
                    <a:p>
                      <a:pPr algn="l" fontAlgn="b"/>
                      <a:r>
                        <a:rPr lang="en-US" sz="1400" b="0" i="0" u="none" strike="noStrike">
                          <a:solidFill>
                            <a:srgbClr val="000000"/>
                          </a:solidFill>
                          <a:effectLst/>
                          <a:latin typeface="+mn-lt"/>
                        </a:rPr>
                        <a:t>LPL  8B1</a:t>
                      </a:r>
                    </a:p>
                  </a:txBody>
                  <a:tcPr marL="9525" marR="9525" marT="9525" marB="0" anchor="b"/>
                </a:tc>
                <a:tc>
                  <a:txBody>
                    <a:bodyPr/>
                    <a:lstStyle/>
                    <a:p>
                      <a:pPr algn="l" fontAlgn="b"/>
                      <a:r>
                        <a:rPr lang="en-US" sz="1400" b="0" i="0" u="none" strike="noStrike" dirty="0">
                          <a:solidFill>
                            <a:srgbClr val="000000"/>
                          </a:solidFill>
                          <a:effectLst/>
                          <a:latin typeface="+mn-lt"/>
                        </a:rPr>
                        <a:t>Reduce number of </a:t>
                      </a:r>
                      <a:r>
                        <a:rPr lang="en-US" sz="1400" b="0" i="0" u="none" strike="noStrike" dirty="0" smtClean="0">
                          <a:solidFill>
                            <a:srgbClr val="000000"/>
                          </a:solidFill>
                          <a:effectLst/>
                          <a:latin typeface="+mn-lt"/>
                        </a:rPr>
                        <a:t>Transformers </a:t>
                      </a:r>
                      <a:r>
                        <a:rPr lang="en-US" sz="1400" b="0" i="0" u="none" strike="noStrike" dirty="0">
                          <a:solidFill>
                            <a:srgbClr val="000000"/>
                          </a:solidFill>
                          <a:effectLst/>
                          <a:latin typeface="+mn-lt"/>
                        </a:rPr>
                        <a:t>at Oliver and Wads from 2 to 1</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UR</a:t>
                      </a:r>
                    </a:p>
                  </a:txBody>
                  <a:tcPr marL="9525" marR="9525" marT="9525" marB="0" anchor="b">
                    <a:solidFill>
                      <a:srgbClr val="FFFF00"/>
                    </a:solidFill>
                  </a:tcPr>
                </a:tc>
              </a:tr>
              <a:tr h="370840">
                <a:tc>
                  <a:txBody>
                    <a:bodyPr/>
                    <a:lstStyle/>
                    <a:p>
                      <a:pPr algn="l" fontAlgn="b"/>
                      <a:r>
                        <a:rPr lang="en-US" sz="1400" b="0" i="0" u="none" strike="noStrike">
                          <a:solidFill>
                            <a:srgbClr val="000000"/>
                          </a:solidFill>
                          <a:effectLst/>
                          <a:latin typeface="+mn-lt"/>
                        </a:rPr>
                        <a:t>LPL  8B2</a:t>
                      </a:r>
                    </a:p>
                  </a:txBody>
                  <a:tcPr marL="9525" marR="9525" marT="9525" marB="0" anchor="b"/>
                </a:tc>
                <a:tc>
                  <a:txBody>
                    <a:bodyPr/>
                    <a:lstStyle/>
                    <a:p>
                      <a:pPr algn="l" fontAlgn="b"/>
                      <a:r>
                        <a:rPr lang="en-US" sz="1400" b="0" i="0" u="none" strike="noStrike" dirty="0">
                          <a:solidFill>
                            <a:srgbClr val="000000"/>
                          </a:solidFill>
                          <a:effectLst/>
                          <a:latin typeface="+mn-lt"/>
                        </a:rPr>
                        <a:t>Reduce number of </a:t>
                      </a:r>
                      <a:r>
                        <a:rPr lang="en-US" sz="1400" b="0" i="0" u="none" strike="noStrike" dirty="0" smtClean="0">
                          <a:solidFill>
                            <a:srgbClr val="000000"/>
                          </a:solidFill>
                          <a:effectLst/>
                          <a:latin typeface="+mn-lt"/>
                        </a:rPr>
                        <a:t>Transformers </a:t>
                      </a:r>
                      <a:r>
                        <a:rPr lang="en-US" sz="1400" b="0" i="0" u="none" strike="noStrike" dirty="0">
                          <a:solidFill>
                            <a:srgbClr val="000000"/>
                          </a:solidFill>
                          <a:effectLst/>
                          <a:latin typeface="+mn-lt"/>
                        </a:rPr>
                        <a:t>at Oliver and North from 2 to 1</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UR</a:t>
                      </a:r>
                    </a:p>
                  </a:txBody>
                  <a:tcPr marL="9525" marR="9525" marT="9525" marB="0" anchor="b">
                    <a:solidFill>
                      <a:srgbClr val="FFFF00"/>
                    </a:solidFill>
                  </a:tcPr>
                </a:tc>
              </a:tr>
              <a:tr h="370840">
                <a:tc>
                  <a:txBody>
                    <a:bodyPr/>
                    <a:lstStyle/>
                    <a:p>
                      <a:pPr algn="l" fontAlgn="b"/>
                      <a:r>
                        <a:rPr lang="en-US" sz="1400" b="0" i="0" u="none" strike="noStrike">
                          <a:solidFill>
                            <a:srgbClr val="000000"/>
                          </a:solidFill>
                          <a:effectLst/>
                          <a:latin typeface="+mn-lt"/>
                        </a:rPr>
                        <a:t>LPL  11</a:t>
                      </a:r>
                    </a:p>
                  </a:txBody>
                  <a:tcPr marL="9525" marR="9525" marT="9525" marB="0" anchor="b"/>
                </a:tc>
                <a:tc>
                  <a:txBody>
                    <a:bodyPr/>
                    <a:lstStyle/>
                    <a:p>
                      <a:pPr algn="l" fontAlgn="b"/>
                      <a:r>
                        <a:rPr lang="en-US" sz="1400" b="0" i="0" u="none" strike="noStrike" dirty="0">
                          <a:solidFill>
                            <a:srgbClr val="000000"/>
                          </a:solidFill>
                          <a:effectLst/>
                          <a:latin typeface="+mn-lt"/>
                        </a:rPr>
                        <a:t>LP&amp;L Option 11 first before 14,15,16,18</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a:solidFill>
                            <a:srgbClr val="000000"/>
                          </a:solidFill>
                          <a:effectLst/>
                          <a:latin typeface="+mn-lt"/>
                        </a:rPr>
                        <a:t>OK</a:t>
                      </a:r>
                    </a:p>
                  </a:txBody>
                  <a:tcPr marL="9525" marR="9525" marT="9525" marB="0" anchor="b"/>
                </a:tc>
                <a:tc>
                  <a:txBody>
                    <a:bodyPr/>
                    <a:lstStyle/>
                    <a:p>
                      <a:pPr algn="ctr" fontAlgn="b"/>
                      <a:r>
                        <a:rPr lang="en-US" sz="1400" b="0" i="0" u="none" strike="noStrike" dirty="0">
                          <a:solidFill>
                            <a:srgbClr val="000000"/>
                          </a:solidFill>
                          <a:effectLst/>
                          <a:latin typeface="+mn-lt"/>
                        </a:rPr>
                        <a:t>OK</a:t>
                      </a:r>
                    </a:p>
                  </a:txBody>
                  <a:tcPr marL="9525" marR="9525" marT="9525" marB="0" anchor="b"/>
                </a:tc>
              </a:tr>
            </a:tbl>
          </a:graphicData>
        </a:graphic>
      </p:graphicFrame>
      <p:sp>
        <p:nvSpPr>
          <p:cNvPr id="6" name="TextBox 5"/>
          <p:cNvSpPr txBox="1"/>
          <p:nvPr/>
        </p:nvSpPr>
        <p:spPr>
          <a:xfrm>
            <a:off x="3429000" y="6172200"/>
            <a:ext cx="2168237" cy="276999"/>
          </a:xfrm>
          <a:prstGeom prst="rect">
            <a:avLst/>
          </a:prstGeom>
          <a:solidFill>
            <a:srgbClr val="FFFF00"/>
          </a:solidFill>
        </p:spPr>
        <p:txBody>
          <a:bodyPr wrap="square" rtlCol="0">
            <a:spAutoFit/>
          </a:bodyPr>
          <a:lstStyle/>
          <a:p>
            <a:r>
              <a:rPr lang="en-US" sz="1200" dirty="0" smtClean="0"/>
              <a:t>UR – Upgrades Required</a:t>
            </a:r>
          </a:p>
        </p:txBody>
      </p:sp>
    </p:spTree>
    <p:extLst>
      <p:ext uri="{BB962C8B-B14F-4D97-AF65-F5344CB8AC3E}">
        <p14:creationId xmlns:p14="http://schemas.microsoft.com/office/powerpoint/2010/main" val="129181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Results – Options Simulated (Cont.)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
        <p:nvSpPr>
          <p:cNvPr id="6" name="TextBox 5"/>
          <p:cNvSpPr txBox="1"/>
          <p:nvPr/>
        </p:nvSpPr>
        <p:spPr>
          <a:xfrm>
            <a:off x="3429000" y="6172200"/>
            <a:ext cx="2168237" cy="276999"/>
          </a:xfrm>
          <a:prstGeom prst="rect">
            <a:avLst/>
          </a:prstGeom>
          <a:solidFill>
            <a:srgbClr val="FFFF00"/>
          </a:solidFill>
        </p:spPr>
        <p:txBody>
          <a:bodyPr wrap="square" rtlCol="0">
            <a:spAutoFit/>
          </a:bodyPr>
          <a:lstStyle/>
          <a:p>
            <a:r>
              <a:rPr lang="en-US" sz="1200" dirty="0" smtClean="0"/>
              <a:t>UR – Upgrades Required</a:t>
            </a:r>
          </a:p>
        </p:txBody>
      </p:sp>
      <p:graphicFrame>
        <p:nvGraphicFramePr>
          <p:cNvPr id="5" name="Table 4"/>
          <p:cNvGraphicFramePr>
            <a:graphicFrameLocks noGrp="1"/>
          </p:cNvGraphicFramePr>
          <p:nvPr>
            <p:extLst>
              <p:ext uri="{D42A27DB-BD31-4B8C-83A1-F6EECF244321}">
                <p14:modId xmlns:p14="http://schemas.microsoft.com/office/powerpoint/2010/main" val="496763958"/>
              </p:ext>
            </p:extLst>
          </p:nvPr>
        </p:nvGraphicFramePr>
        <p:xfrm>
          <a:off x="457200" y="990600"/>
          <a:ext cx="7586951" cy="4213860"/>
        </p:xfrm>
        <a:graphic>
          <a:graphicData uri="http://schemas.openxmlformats.org/drawingml/2006/table">
            <a:tbl>
              <a:tblPr firstRow="1" bandRow="1">
                <a:tableStyleId>{5C22544A-7EE6-4342-B048-85BDC9FD1C3A}</a:tableStyleId>
              </a:tblPr>
              <a:tblGrid>
                <a:gridCol w="1123805"/>
                <a:gridCol w="4592782"/>
                <a:gridCol w="415636"/>
                <a:gridCol w="741219"/>
                <a:gridCol w="713509"/>
              </a:tblGrid>
              <a:tr h="370840">
                <a:tc>
                  <a:txBody>
                    <a:bodyPr/>
                    <a:lstStyle/>
                    <a:p>
                      <a:pPr algn="l" fontAlgn="b"/>
                      <a:r>
                        <a:rPr lang="en-US" sz="1400" b="1" i="0" u="none" strike="noStrike" dirty="0">
                          <a:solidFill>
                            <a:srgbClr val="000000"/>
                          </a:solidFill>
                          <a:effectLst/>
                          <a:latin typeface="+mn-lt"/>
                        </a:rPr>
                        <a:t>Option</a:t>
                      </a:r>
                    </a:p>
                  </a:txBody>
                  <a:tcPr marL="9525" marR="9525" marT="9525" marB="0" anchor="b"/>
                </a:tc>
                <a:tc>
                  <a:txBody>
                    <a:bodyPr/>
                    <a:lstStyle/>
                    <a:p>
                      <a:pPr algn="l" fontAlgn="b"/>
                      <a:r>
                        <a:rPr lang="en-US" sz="1400" b="1" i="0" u="none" strike="noStrike" dirty="0">
                          <a:solidFill>
                            <a:srgbClr val="000000"/>
                          </a:solidFill>
                          <a:effectLst/>
                          <a:latin typeface="+mn-lt"/>
                        </a:rPr>
                        <a:t>Rational for Simulating</a:t>
                      </a:r>
                    </a:p>
                  </a:txBody>
                  <a:tcPr marL="9525" marR="9525" marT="9525" marB="0" anchor="b"/>
                </a:tc>
                <a:tc>
                  <a:txBody>
                    <a:bodyPr/>
                    <a:lstStyle/>
                    <a:p>
                      <a:pPr algn="l" fontAlgn="b"/>
                      <a:r>
                        <a:rPr lang="en-US" sz="1400" b="0" i="0" u="none" strike="noStrike" dirty="0">
                          <a:solidFill>
                            <a:srgbClr val="000000"/>
                          </a:solidFill>
                          <a:effectLst/>
                          <a:latin typeface="+mn-lt"/>
                        </a:rPr>
                        <a:t>N-1</a:t>
                      </a:r>
                    </a:p>
                  </a:txBody>
                  <a:tcPr marL="9525" marR="9525" marT="9525" marB="0" anchor="b"/>
                </a:tc>
                <a:tc>
                  <a:txBody>
                    <a:bodyPr/>
                    <a:lstStyle/>
                    <a:p>
                      <a:pPr algn="l" fontAlgn="b"/>
                      <a:r>
                        <a:rPr lang="en-US" sz="1400" b="0" i="0" u="none" strike="noStrike">
                          <a:solidFill>
                            <a:srgbClr val="000000"/>
                          </a:solidFill>
                          <a:effectLst/>
                          <a:latin typeface="+mn-lt"/>
                        </a:rPr>
                        <a:t>G-1+N-1</a:t>
                      </a:r>
                    </a:p>
                  </a:txBody>
                  <a:tcPr marL="9525" marR="9525" marT="9525" marB="0" anchor="b"/>
                </a:tc>
                <a:tc>
                  <a:txBody>
                    <a:bodyPr/>
                    <a:lstStyle/>
                    <a:p>
                      <a:pPr algn="l" fontAlgn="b"/>
                      <a:r>
                        <a:rPr lang="en-US" sz="1400" b="0" i="0" u="none" strike="noStrike">
                          <a:solidFill>
                            <a:srgbClr val="000000"/>
                          </a:solidFill>
                          <a:effectLst/>
                          <a:latin typeface="+mn-lt"/>
                        </a:rPr>
                        <a:t>X-1+N-1</a:t>
                      </a:r>
                    </a:p>
                  </a:txBody>
                  <a:tcPr marL="9525" marR="9525" marT="9525" marB="0" anchor="b"/>
                </a:tc>
              </a:tr>
              <a:tr h="370840">
                <a:tc>
                  <a:txBody>
                    <a:bodyPr/>
                    <a:lstStyle/>
                    <a:p>
                      <a:pPr algn="l" fontAlgn="b"/>
                      <a:r>
                        <a:rPr lang="en-US" sz="1600" b="0" i="0" u="none" strike="noStrike" dirty="0">
                          <a:solidFill>
                            <a:srgbClr val="000000"/>
                          </a:solidFill>
                          <a:effectLst/>
                          <a:latin typeface="+mn-lt"/>
                        </a:rPr>
                        <a:t>LPL  12</a:t>
                      </a:r>
                    </a:p>
                  </a:txBody>
                  <a:tcPr marL="9525" marR="9525" marT="9525" marB="0" anchor="b"/>
                </a:tc>
                <a:tc>
                  <a:txBody>
                    <a:bodyPr/>
                    <a:lstStyle/>
                    <a:p>
                      <a:pPr algn="l" fontAlgn="b"/>
                      <a:r>
                        <a:rPr lang="en-US" sz="1600" b="0" i="0" u="none" strike="noStrike" dirty="0">
                          <a:solidFill>
                            <a:srgbClr val="000000"/>
                          </a:solidFill>
                          <a:effectLst/>
                          <a:latin typeface="+mn-lt"/>
                        </a:rPr>
                        <a:t>LP&amp;L Option 12 first before 13</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r>
              <a:tr h="370840">
                <a:tc>
                  <a:txBody>
                    <a:bodyPr/>
                    <a:lstStyle/>
                    <a:p>
                      <a:pPr algn="l" fontAlgn="b"/>
                      <a:r>
                        <a:rPr lang="en-US" sz="1600" b="0" i="0" u="none" strike="noStrike">
                          <a:solidFill>
                            <a:srgbClr val="000000"/>
                          </a:solidFill>
                          <a:effectLst/>
                          <a:latin typeface="+mn-lt"/>
                        </a:rPr>
                        <a:t>LPL  12b</a:t>
                      </a:r>
                    </a:p>
                  </a:txBody>
                  <a:tcPr marL="9525" marR="9525" marT="9525" marB="0" anchor="b"/>
                </a:tc>
                <a:tc>
                  <a:txBody>
                    <a:bodyPr/>
                    <a:lstStyle/>
                    <a:p>
                      <a:pPr algn="l" fontAlgn="b"/>
                      <a:r>
                        <a:rPr lang="en-US" sz="1600" b="0" i="0" u="none" strike="noStrike" dirty="0">
                          <a:solidFill>
                            <a:srgbClr val="000000"/>
                          </a:solidFill>
                          <a:effectLst/>
                          <a:latin typeface="+mn-lt"/>
                        </a:rPr>
                        <a:t>Reduce number of </a:t>
                      </a:r>
                      <a:r>
                        <a:rPr lang="en-US" sz="1600" b="0" i="0" u="none" strike="noStrike" dirty="0" smtClean="0">
                          <a:solidFill>
                            <a:srgbClr val="000000"/>
                          </a:solidFill>
                          <a:effectLst/>
                          <a:latin typeface="+mn-lt"/>
                        </a:rPr>
                        <a:t>Transformers </a:t>
                      </a:r>
                      <a:r>
                        <a:rPr lang="en-US" sz="1600" b="0" i="0" u="none" strike="noStrike" dirty="0">
                          <a:solidFill>
                            <a:srgbClr val="000000"/>
                          </a:solidFill>
                          <a:effectLst/>
                          <a:latin typeface="+mn-lt"/>
                        </a:rPr>
                        <a:t>at Oliver and Wads from 2 to 1</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UR</a:t>
                      </a:r>
                    </a:p>
                  </a:txBody>
                  <a:tcPr marL="9525" marR="9525" marT="9525" marB="0" anchor="b">
                    <a:solidFill>
                      <a:srgbClr val="FFFF00"/>
                    </a:solidFill>
                  </a:tcPr>
                </a:tc>
              </a:tr>
              <a:tr h="370840">
                <a:tc>
                  <a:txBody>
                    <a:bodyPr/>
                    <a:lstStyle/>
                    <a:p>
                      <a:pPr algn="l" fontAlgn="b"/>
                      <a:r>
                        <a:rPr lang="en-US" sz="1600" b="0" i="0" u="none" strike="noStrike">
                          <a:solidFill>
                            <a:srgbClr val="000000"/>
                          </a:solidFill>
                          <a:effectLst/>
                          <a:latin typeface="+mn-lt"/>
                        </a:rPr>
                        <a:t>LPL  12c</a:t>
                      </a:r>
                    </a:p>
                  </a:txBody>
                  <a:tcPr marL="9525" marR="9525" marT="9525" marB="0" anchor="b"/>
                </a:tc>
                <a:tc>
                  <a:txBody>
                    <a:bodyPr/>
                    <a:lstStyle/>
                    <a:p>
                      <a:pPr algn="l" fontAlgn="b"/>
                      <a:r>
                        <a:rPr lang="en-US" sz="1600" b="0" i="0" u="none" strike="noStrike" dirty="0">
                          <a:solidFill>
                            <a:srgbClr val="000000"/>
                          </a:solidFill>
                          <a:effectLst/>
                          <a:latin typeface="+mn-lt"/>
                        </a:rPr>
                        <a:t>Reduce number of </a:t>
                      </a:r>
                      <a:r>
                        <a:rPr lang="en-US" sz="1600" b="0" i="0" u="none" strike="noStrike" dirty="0" smtClean="0">
                          <a:solidFill>
                            <a:srgbClr val="000000"/>
                          </a:solidFill>
                          <a:effectLst/>
                          <a:latin typeface="+mn-lt"/>
                        </a:rPr>
                        <a:t>Transformers </a:t>
                      </a:r>
                      <a:r>
                        <a:rPr lang="en-US" sz="1600" b="0" i="0" u="none" strike="noStrike" dirty="0">
                          <a:solidFill>
                            <a:srgbClr val="000000"/>
                          </a:solidFill>
                          <a:effectLst/>
                          <a:latin typeface="+mn-lt"/>
                        </a:rPr>
                        <a:t>at Oliver  from 2 to 1</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r>
              <a:tr h="370840">
                <a:tc>
                  <a:txBody>
                    <a:bodyPr/>
                    <a:lstStyle/>
                    <a:p>
                      <a:pPr algn="l" fontAlgn="b"/>
                      <a:r>
                        <a:rPr lang="en-US" sz="1600" b="0" i="0" u="none" strike="noStrike" dirty="0">
                          <a:solidFill>
                            <a:srgbClr val="000000"/>
                          </a:solidFill>
                          <a:effectLst/>
                          <a:latin typeface="+mn-lt"/>
                        </a:rPr>
                        <a:t>LPL  19</a:t>
                      </a:r>
                    </a:p>
                  </a:txBody>
                  <a:tcPr marL="9525" marR="9525" marT="9525" marB="0" anchor="b"/>
                </a:tc>
                <a:tc>
                  <a:txBody>
                    <a:bodyPr/>
                    <a:lstStyle/>
                    <a:p>
                      <a:pPr algn="l" fontAlgn="b"/>
                      <a:r>
                        <a:rPr lang="en-US" sz="1600" b="0" i="0" u="none" strike="noStrike" dirty="0">
                          <a:solidFill>
                            <a:srgbClr val="000000"/>
                          </a:solidFill>
                          <a:effectLst/>
                          <a:latin typeface="+mn-lt"/>
                        </a:rPr>
                        <a:t>LP&amp;L Option 19 first before 20</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UR</a:t>
                      </a:r>
                    </a:p>
                  </a:txBody>
                  <a:tcPr marL="9525" marR="9525" marT="9525" marB="0" anchor="b">
                    <a:solidFill>
                      <a:srgbClr val="FFFF00"/>
                    </a:solidFill>
                  </a:tcPr>
                </a:tc>
              </a:tr>
              <a:tr h="370840">
                <a:tc>
                  <a:txBody>
                    <a:bodyPr/>
                    <a:lstStyle/>
                    <a:p>
                      <a:pPr algn="l" fontAlgn="b"/>
                      <a:r>
                        <a:rPr lang="en-US" sz="1600" b="0" i="0" u="none" strike="noStrike" dirty="0">
                          <a:solidFill>
                            <a:srgbClr val="000000"/>
                          </a:solidFill>
                          <a:effectLst/>
                          <a:latin typeface="+mn-lt"/>
                        </a:rPr>
                        <a:t>LPL  20</a:t>
                      </a:r>
                    </a:p>
                  </a:txBody>
                  <a:tcPr marL="9525" marR="9525" marT="9525" marB="0" anchor="b"/>
                </a:tc>
                <a:tc>
                  <a:txBody>
                    <a:bodyPr/>
                    <a:lstStyle/>
                    <a:p>
                      <a:pPr algn="l" fontAlgn="b"/>
                      <a:r>
                        <a:rPr lang="en-US" sz="1600" b="0" i="0" u="none" strike="noStrike">
                          <a:solidFill>
                            <a:srgbClr val="000000"/>
                          </a:solidFill>
                          <a:effectLst/>
                          <a:latin typeface="+mn-lt"/>
                        </a:rPr>
                        <a:t>Violations in LP&amp;L Option 19</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r>
              <a:tr h="370840">
                <a:tc>
                  <a:txBody>
                    <a:bodyPr/>
                    <a:lstStyle/>
                    <a:p>
                      <a:pPr algn="l" fontAlgn="b"/>
                      <a:r>
                        <a:rPr lang="en-US" sz="1600" b="0" i="0" u="none" strike="noStrike" dirty="0">
                          <a:solidFill>
                            <a:srgbClr val="000000"/>
                          </a:solidFill>
                          <a:effectLst/>
                          <a:latin typeface="+mn-lt"/>
                        </a:rPr>
                        <a:t>SHY  1-2a</a:t>
                      </a:r>
                    </a:p>
                  </a:txBody>
                  <a:tcPr marL="9525" marR="9525" marT="9525" marB="0" anchor="b"/>
                </a:tc>
                <a:tc>
                  <a:txBody>
                    <a:bodyPr/>
                    <a:lstStyle/>
                    <a:p>
                      <a:pPr algn="l" fontAlgn="b"/>
                      <a:r>
                        <a:rPr lang="en-US" sz="1600" b="0" i="0" u="none" strike="noStrike" dirty="0">
                          <a:solidFill>
                            <a:srgbClr val="000000"/>
                          </a:solidFill>
                          <a:effectLst/>
                          <a:latin typeface="+mn-lt"/>
                        </a:rPr>
                        <a:t>Review 1-2 with 115 kV not 230kV or 345 kV loop</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r>
              <a:tr h="370840">
                <a:tc>
                  <a:txBody>
                    <a:bodyPr/>
                    <a:lstStyle/>
                    <a:p>
                      <a:pPr algn="l" fontAlgn="b"/>
                      <a:r>
                        <a:rPr lang="en-US" sz="1600" b="0" i="0" u="none" strike="noStrike">
                          <a:solidFill>
                            <a:srgbClr val="000000"/>
                          </a:solidFill>
                          <a:effectLst/>
                          <a:latin typeface="+mn-lt"/>
                        </a:rPr>
                        <a:t>SHY  1-2b</a:t>
                      </a:r>
                    </a:p>
                  </a:txBody>
                  <a:tcPr marL="9525" marR="9525" marT="9525" marB="0" anchor="b"/>
                </a:tc>
                <a:tc>
                  <a:txBody>
                    <a:bodyPr/>
                    <a:lstStyle/>
                    <a:p>
                      <a:pPr algn="l" fontAlgn="b"/>
                      <a:r>
                        <a:rPr lang="en-US" sz="1600" b="0" i="0" u="none" strike="noStrike" dirty="0">
                          <a:solidFill>
                            <a:srgbClr val="000000"/>
                          </a:solidFill>
                          <a:effectLst/>
                          <a:latin typeface="+mn-lt"/>
                        </a:rPr>
                        <a:t>Long Draw Closer to Lubbock than Vealmoor</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r>
              <a:tr h="370840">
                <a:tc>
                  <a:txBody>
                    <a:bodyPr/>
                    <a:lstStyle/>
                    <a:p>
                      <a:pPr algn="l" fontAlgn="b"/>
                      <a:r>
                        <a:rPr lang="en-US" sz="1600" b="0" i="0" u="none" strike="noStrike">
                          <a:solidFill>
                            <a:srgbClr val="000000"/>
                          </a:solidFill>
                          <a:effectLst/>
                          <a:latin typeface="+mn-lt"/>
                        </a:rPr>
                        <a:t>SHY  1-2b1</a:t>
                      </a:r>
                    </a:p>
                  </a:txBody>
                  <a:tcPr marL="9525" marR="9525" marT="9525" marB="0" anchor="b"/>
                </a:tc>
                <a:tc>
                  <a:txBody>
                    <a:bodyPr/>
                    <a:lstStyle/>
                    <a:p>
                      <a:pPr algn="l" fontAlgn="b"/>
                      <a:r>
                        <a:rPr lang="en-US" sz="1600" b="0" i="0" u="none" strike="noStrike" dirty="0">
                          <a:solidFill>
                            <a:srgbClr val="000000"/>
                          </a:solidFill>
                          <a:effectLst/>
                          <a:latin typeface="+mn-lt"/>
                        </a:rPr>
                        <a:t>Reduce number of </a:t>
                      </a:r>
                      <a:r>
                        <a:rPr lang="en-US" sz="1600" b="0" i="0" u="none" strike="noStrike" dirty="0" smtClean="0">
                          <a:solidFill>
                            <a:srgbClr val="000000"/>
                          </a:solidFill>
                          <a:effectLst/>
                          <a:latin typeface="+mn-lt"/>
                        </a:rPr>
                        <a:t>Transformers </a:t>
                      </a:r>
                      <a:r>
                        <a:rPr lang="en-US" sz="1600" b="0" i="0" u="none" strike="noStrike" dirty="0">
                          <a:solidFill>
                            <a:srgbClr val="000000"/>
                          </a:solidFill>
                          <a:effectLst/>
                          <a:latin typeface="+mn-lt"/>
                        </a:rPr>
                        <a:t>at Oliver and North from 2 to 1</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UR</a:t>
                      </a:r>
                    </a:p>
                  </a:txBody>
                  <a:tcPr marL="9525" marR="9525" marT="9525" marB="0" anchor="b">
                    <a:solidFill>
                      <a:srgbClr val="FFFF00"/>
                    </a:solidFill>
                  </a:tcPr>
                </a:tc>
              </a:tr>
              <a:tr h="370840">
                <a:tc>
                  <a:txBody>
                    <a:bodyPr/>
                    <a:lstStyle/>
                    <a:p>
                      <a:pPr algn="l" fontAlgn="b"/>
                      <a:r>
                        <a:rPr lang="en-US" sz="1600" b="0" i="0" u="none" strike="noStrike">
                          <a:solidFill>
                            <a:srgbClr val="000000"/>
                          </a:solidFill>
                          <a:effectLst/>
                          <a:latin typeface="+mn-lt"/>
                        </a:rPr>
                        <a:t>SHY  1-2b2</a:t>
                      </a:r>
                    </a:p>
                  </a:txBody>
                  <a:tcPr marL="9525" marR="9525" marT="9525" marB="0" anchor="b"/>
                </a:tc>
                <a:tc>
                  <a:txBody>
                    <a:bodyPr/>
                    <a:lstStyle/>
                    <a:p>
                      <a:pPr algn="l" fontAlgn="b"/>
                      <a:r>
                        <a:rPr lang="en-US" sz="1600" b="0" i="0" u="none" strike="noStrike" dirty="0">
                          <a:solidFill>
                            <a:srgbClr val="000000"/>
                          </a:solidFill>
                          <a:effectLst/>
                          <a:latin typeface="+mn-lt"/>
                        </a:rPr>
                        <a:t>Reduce number of </a:t>
                      </a:r>
                      <a:r>
                        <a:rPr lang="en-US" sz="1600" b="0" i="0" u="none" strike="noStrike" dirty="0" smtClean="0">
                          <a:solidFill>
                            <a:srgbClr val="000000"/>
                          </a:solidFill>
                          <a:effectLst/>
                          <a:latin typeface="+mn-lt"/>
                        </a:rPr>
                        <a:t>Transformers </a:t>
                      </a:r>
                      <a:r>
                        <a:rPr lang="en-US" sz="1600" b="0" i="0" u="none" strike="noStrike" dirty="0">
                          <a:solidFill>
                            <a:srgbClr val="000000"/>
                          </a:solidFill>
                          <a:effectLst/>
                          <a:latin typeface="+mn-lt"/>
                        </a:rPr>
                        <a:t>at Oliver  from 2 to 1</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c>
                  <a:txBody>
                    <a:bodyPr/>
                    <a:lstStyle/>
                    <a:p>
                      <a:pPr algn="ctr" fontAlgn="b"/>
                      <a:r>
                        <a:rPr lang="en-US" sz="1600" b="0" i="0" u="none" strike="noStrike">
                          <a:solidFill>
                            <a:srgbClr val="000000"/>
                          </a:solidFill>
                          <a:effectLst/>
                          <a:latin typeface="+mn-lt"/>
                        </a:rPr>
                        <a:t>OK</a:t>
                      </a:r>
                    </a:p>
                  </a:txBody>
                  <a:tcPr marL="9525" marR="9525" marT="9525" marB="0" anchor="b"/>
                </a:tc>
                <a:tc>
                  <a:txBody>
                    <a:bodyPr/>
                    <a:lstStyle/>
                    <a:p>
                      <a:pPr algn="ctr" fontAlgn="b"/>
                      <a:r>
                        <a:rPr lang="en-US" sz="1600" b="0" i="0" u="none" strike="noStrike" dirty="0">
                          <a:solidFill>
                            <a:srgbClr val="000000"/>
                          </a:solidFill>
                          <a:effectLst/>
                          <a:latin typeface="+mn-lt"/>
                        </a:rPr>
                        <a:t>UR</a:t>
                      </a:r>
                    </a:p>
                  </a:txBody>
                  <a:tcPr marL="9525" marR="9525" marT="9525" marB="0" anchor="b">
                    <a:solidFill>
                      <a:srgbClr val="FFFF00"/>
                    </a:solidFill>
                  </a:tcPr>
                </a:tc>
              </a:tr>
            </a:tbl>
          </a:graphicData>
        </a:graphic>
      </p:graphicFrame>
    </p:spTree>
    <p:extLst>
      <p:ext uri="{BB962C8B-B14F-4D97-AF65-F5344CB8AC3E}">
        <p14:creationId xmlns:p14="http://schemas.microsoft.com/office/powerpoint/2010/main" val="3997271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Initial Transfer Capability Estimates - Methodology</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
        <p:nvSpPr>
          <p:cNvPr id="6" name="Text Placeholder 1"/>
          <p:cNvSpPr txBox="1">
            <a:spLocks/>
          </p:cNvSpPr>
          <p:nvPr/>
        </p:nvSpPr>
        <p:spPr>
          <a:xfrm>
            <a:off x="358140" y="1233055"/>
            <a:ext cx="4040188" cy="48491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smtClean="0"/>
              <a:t>Thermal Steady-State</a:t>
            </a:r>
            <a:endParaRPr lang="en-US" sz="2200" dirty="0"/>
          </a:p>
        </p:txBody>
      </p:sp>
      <p:sp>
        <p:nvSpPr>
          <p:cNvPr id="7" name="Content Placeholder 2"/>
          <p:cNvSpPr>
            <a:spLocks noGrp="1"/>
          </p:cNvSpPr>
          <p:nvPr>
            <p:ph sz="half" idx="4294967295"/>
          </p:nvPr>
        </p:nvSpPr>
        <p:spPr>
          <a:xfrm>
            <a:off x="381000" y="1717965"/>
            <a:ext cx="4040188" cy="4626408"/>
          </a:xfrm>
          <a:prstGeom prst="rect">
            <a:avLst/>
          </a:prstGeom>
        </p:spPr>
        <p:txBody>
          <a:bodyPr>
            <a:normAutofit/>
          </a:bodyPr>
          <a:lstStyle/>
          <a:p>
            <a:r>
              <a:rPr lang="en-US" sz="1800" dirty="0" smtClean="0"/>
              <a:t>Scaled</a:t>
            </a:r>
          </a:p>
          <a:p>
            <a:pPr lvl="1"/>
            <a:r>
              <a:rPr lang="en-US" sz="1800" dirty="0" smtClean="0"/>
              <a:t>Lubbock Load Up</a:t>
            </a:r>
          </a:p>
          <a:p>
            <a:pPr lvl="1"/>
            <a:r>
              <a:rPr lang="en-US" sz="1800" dirty="0" smtClean="0"/>
              <a:t>All External Generation Up</a:t>
            </a:r>
          </a:p>
          <a:p>
            <a:r>
              <a:rPr lang="en-US" sz="1800" dirty="0"/>
              <a:t>Linear then Non-linear Solution on </a:t>
            </a:r>
            <a:r>
              <a:rPr lang="en-US" sz="1800" dirty="0" smtClean="0"/>
              <a:t>1</a:t>
            </a:r>
            <a:r>
              <a:rPr lang="en-US" sz="1800" baseline="30000" dirty="0" smtClean="0"/>
              <a:t>st</a:t>
            </a:r>
            <a:r>
              <a:rPr lang="en-US" sz="1800" dirty="0" smtClean="0"/>
              <a:t> &amp; 2</a:t>
            </a:r>
            <a:r>
              <a:rPr lang="en-US" sz="1800" baseline="30000" dirty="0" smtClean="0"/>
              <a:t>nd</a:t>
            </a:r>
            <a:r>
              <a:rPr lang="en-US" sz="1800" dirty="0" smtClean="0"/>
              <a:t>  Limiting Elements</a:t>
            </a:r>
          </a:p>
          <a:p>
            <a:r>
              <a:rPr lang="en-US" sz="1800" dirty="0" smtClean="0"/>
              <a:t>N-1 Contingencies in Study Region</a:t>
            </a:r>
          </a:p>
          <a:p>
            <a:r>
              <a:rPr lang="en-US" sz="1800" dirty="0" smtClean="0"/>
              <a:t>Monitored all facilities in Study Region, excluding:</a:t>
            </a:r>
          </a:p>
          <a:p>
            <a:pPr lvl="1"/>
            <a:r>
              <a:rPr lang="en-US" sz="1800" dirty="0" smtClean="0"/>
              <a:t>Branches flowing less than 3% of transfer</a:t>
            </a:r>
          </a:p>
          <a:p>
            <a:pPr lvl="1"/>
            <a:r>
              <a:rPr lang="en-US" sz="1800" dirty="0" smtClean="0"/>
              <a:t>Bus-tie contingent and/or monitored elements</a:t>
            </a:r>
          </a:p>
          <a:p>
            <a:endParaRPr lang="en-US" sz="1800" dirty="0" smtClean="0"/>
          </a:p>
          <a:p>
            <a:pPr lvl="1"/>
            <a:endParaRPr lang="en-US" dirty="0"/>
          </a:p>
        </p:txBody>
      </p:sp>
      <p:sp>
        <p:nvSpPr>
          <p:cNvPr id="8" name="Text Placeholder 3"/>
          <p:cNvSpPr txBox="1">
            <a:spLocks/>
          </p:cNvSpPr>
          <p:nvPr/>
        </p:nvSpPr>
        <p:spPr>
          <a:xfrm>
            <a:off x="4646360" y="1188027"/>
            <a:ext cx="4041775" cy="48491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smtClean="0"/>
              <a:t>WSCR</a:t>
            </a:r>
            <a:r>
              <a:rPr lang="en-US" dirty="0" smtClean="0"/>
              <a:t>	</a:t>
            </a:r>
            <a:endParaRPr lang="en-US" dirty="0"/>
          </a:p>
        </p:txBody>
      </p:sp>
      <p:sp>
        <p:nvSpPr>
          <p:cNvPr id="9" name="Content Placeholder 4"/>
          <p:cNvSpPr>
            <a:spLocks noGrp="1"/>
          </p:cNvSpPr>
          <p:nvPr>
            <p:ph sz="quarter" idx="4"/>
          </p:nvPr>
        </p:nvSpPr>
        <p:spPr>
          <a:xfrm>
            <a:off x="4646360" y="1627910"/>
            <a:ext cx="4041775" cy="4806519"/>
          </a:xfrm>
        </p:spPr>
        <p:txBody>
          <a:bodyPr>
            <a:normAutofit/>
          </a:bodyPr>
          <a:lstStyle/>
          <a:p>
            <a:pPr marL="285750" indent="-285750" algn="l">
              <a:buFont typeface="Arial" panose="020B0604020202020204" pitchFamily="34" charset="0"/>
              <a:buChar char="•"/>
            </a:pPr>
            <a:r>
              <a:rPr lang="en-US" sz="1800" dirty="0" smtClean="0">
                <a:solidFill>
                  <a:schemeClr val="tx1"/>
                </a:solidFill>
              </a:rPr>
              <a:t>Includes all CREZ project series capacitors in-service (except Rocky Mound)</a:t>
            </a:r>
          </a:p>
          <a:p>
            <a:pPr marL="285750" indent="-285750" algn="l">
              <a:buFont typeface="Arial" panose="020B0604020202020204" pitchFamily="34" charset="0"/>
              <a:buChar char="•"/>
            </a:pPr>
            <a:r>
              <a:rPr lang="en-US" sz="1800" dirty="0" smtClean="0">
                <a:solidFill>
                  <a:schemeClr val="tx1"/>
                </a:solidFill>
              </a:rPr>
              <a:t>Lubbock and Elk generators off-line</a:t>
            </a:r>
          </a:p>
          <a:p>
            <a:pPr marL="285750" indent="-285750" algn="l">
              <a:buFont typeface="Arial" panose="020B0604020202020204" pitchFamily="34" charset="0"/>
              <a:buChar char="•"/>
            </a:pPr>
            <a:r>
              <a:rPr lang="en-US" sz="1800" dirty="0" smtClean="0">
                <a:solidFill>
                  <a:schemeClr val="tx1"/>
                </a:solidFill>
              </a:rPr>
              <a:t>Conventional units in follow plants off-line: Permian Basin, Odessa-Ector, </a:t>
            </a:r>
            <a:r>
              <a:rPr lang="en-US" sz="1800" dirty="0" err="1" smtClean="0">
                <a:solidFill>
                  <a:schemeClr val="tx1"/>
                </a:solidFill>
              </a:rPr>
              <a:t>Oklaunion</a:t>
            </a:r>
            <a:r>
              <a:rPr lang="en-US" sz="1800" dirty="0" smtClean="0">
                <a:solidFill>
                  <a:schemeClr val="tx1"/>
                </a:solidFill>
              </a:rPr>
              <a:t>, Morgan Creek, Kinder Morgan, Falcon Seaboard, Quail Run, Wichita Falls </a:t>
            </a:r>
            <a:r>
              <a:rPr lang="en-US" sz="1800" dirty="0" err="1" smtClean="0">
                <a:solidFill>
                  <a:schemeClr val="tx1"/>
                </a:solidFill>
              </a:rPr>
              <a:t>Cogen</a:t>
            </a: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Panhandle WGRs offline</a:t>
            </a:r>
          </a:p>
          <a:p>
            <a:pPr marL="285750" indent="-285750" algn="l">
              <a:buFont typeface="Arial" panose="020B0604020202020204" pitchFamily="34" charset="0"/>
              <a:buChar char="•"/>
            </a:pPr>
            <a:r>
              <a:rPr lang="en-US" sz="1800" dirty="0" smtClean="0">
                <a:solidFill>
                  <a:schemeClr val="tx1"/>
                </a:solidFill>
              </a:rPr>
              <a:t>Buses used for calculation: AJ Swope, </a:t>
            </a:r>
            <a:r>
              <a:rPr lang="en-US" sz="1800" dirty="0" err="1" smtClean="0">
                <a:solidFill>
                  <a:schemeClr val="tx1"/>
                </a:solidFill>
              </a:rPr>
              <a:t>Alibates</a:t>
            </a:r>
            <a:r>
              <a:rPr lang="en-US" sz="1800" dirty="0" smtClean="0">
                <a:solidFill>
                  <a:schemeClr val="tx1"/>
                </a:solidFill>
              </a:rPr>
              <a:t>, Cotton Wood, Gray, Ogallala, Railhead, Tule Canyon, White River, Windmill</a:t>
            </a:r>
          </a:p>
          <a:p>
            <a:pPr marL="285750" indent="-285750" algn="l">
              <a:buFont typeface="Arial" panose="020B0604020202020204" pitchFamily="34" charset="0"/>
              <a:buChar char="•"/>
            </a:pPr>
            <a:r>
              <a:rPr lang="en-US" sz="1800" dirty="0">
                <a:solidFill>
                  <a:schemeClr val="tx1"/>
                </a:solidFill>
              </a:rPr>
              <a:t>5,062 Panhandle Wind </a:t>
            </a:r>
            <a:r>
              <a:rPr lang="en-US" sz="1800" dirty="0" smtClean="0">
                <a:solidFill>
                  <a:schemeClr val="tx1"/>
                </a:solidFill>
              </a:rPr>
              <a:t>Capacity</a:t>
            </a:r>
            <a:r>
              <a:rPr lang="en-US" sz="1800" dirty="0">
                <a:solidFill>
                  <a:schemeClr val="tx1"/>
                </a:solidFill>
              </a:rPr>
              <a:t> </a:t>
            </a:r>
            <a:r>
              <a:rPr lang="en-US" sz="1800" dirty="0" smtClean="0">
                <a:solidFill>
                  <a:schemeClr val="tx1"/>
                </a:solidFill>
              </a:rPr>
              <a:t>used for calculation</a:t>
            </a:r>
            <a:endParaRPr lang="en-US" sz="1800" dirty="0">
              <a:solidFill>
                <a:schemeClr val="tx1"/>
              </a:solidFill>
            </a:endParaRPr>
          </a:p>
        </p:txBody>
      </p:sp>
    </p:spTree>
    <p:extLst>
      <p:ext uri="{BB962C8B-B14F-4D97-AF65-F5344CB8AC3E}">
        <p14:creationId xmlns:p14="http://schemas.microsoft.com/office/powerpoint/2010/main" val="3333718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smtClean="0">
                <a:solidFill>
                  <a:schemeClr val="accent1"/>
                </a:solidFill>
              </a:rPr>
              <a:t>Outline</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r>
              <a:rPr lang="en-US" dirty="0" smtClean="0"/>
              <a:t>Introduction</a:t>
            </a:r>
          </a:p>
          <a:p>
            <a:r>
              <a:rPr lang="en-US" dirty="0" smtClean="0"/>
              <a:t>Steps to Create Short-list of Options</a:t>
            </a:r>
          </a:p>
          <a:p>
            <a:r>
              <a:rPr lang="en-US" dirty="0" smtClean="0"/>
              <a:t>Preliminary Results</a:t>
            </a:r>
          </a:p>
          <a:p>
            <a:r>
              <a:rPr lang="en-US" dirty="0" smtClean="0"/>
              <a:t>Initial Transfer Capability Estimates</a:t>
            </a:r>
          </a:p>
          <a:p>
            <a:r>
              <a:rPr lang="en-US" dirty="0" smtClean="0"/>
              <a:t>Next Steps</a:t>
            </a:r>
          </a:p>
          <a:p>
            <a:pPr marL="0" indent="0">
              <a:buNone/>
            </a:pPr>
            <a:endParaRPr lang="en-US" dirty="0" smtClean="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a:t>
            </a:fld>
            <a:endParaRPr lang="en-US"/>
          </a:p>
        </p:txBody>
      </p:sp>
    </p:spTree>
    <p:extLst>
      <p:ext uri="{BB962C8B-B14F-4D97-AF65-F5344CB8AC3E}">
        <p14:creationId xmlns:p14="http://schemas.microsoft.com/office/powerpoint/2010/main" val="1024058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Notes for Transfer Capability Estimates</a:t>
            </a:r>
            <a:endParaRPr lang="en-US" dirty="0"/>
          </a:p>
        </p:txBody>
      </p:sp>
      <p:sp>
        <p:nvSpPr>
          <p:cNvPr id="3" name="Content Placeholder 2"/>
          <p:cNvSpPr>
            <a:spLocks noGrp="1"/>
          </p:cNvSpPr>
          <p:nvPr>
            <p:ph idx="1"/>
          </p:nvPr>
        </p:nvSpPr>
        <p:spPr>
          <a:xfrm>
            <a:off x="304800" y="990600"/>
            <a:ext cx="8534400" cy="5105400"/>
          </a:xfrm>
        </p:spPr>
        <p:txBody>
          <a:bodyPr/>
          <a:lstStyle/>
          <a:p>
            <a:r>
              <a:rPr lang="en-US" sz="2000" dirty="0" smtClean="0"/>
              <a:t>Transfer Capabilities Should be assumed to be non-simultaneous</a:t>
            </a:r>
          </a:p>
          <a:p>
            <a:r>
              <a:rPr lang="en-US" sz="2000" dirty="0" smtClean="0"/>
              <a:t>Panhandle </a:t>
            </a:r>
            <a:r>
              <a:rPr lang="en-US" sz="2000" dirty="0"/>
              <a:t>Export Limits are based on the assumption that WSCR=1.5 is the most limiting condition.  Further voltage and transient stability analysis is required and may reduce these export limits.  The export limits presented on the next slide do not include an operating margin</a:t>
            </a:r>
            <a:r>
              <a:rPr lang="en-US" sz="2000" dirty="0" smtClean="0"/>
              <a:t>.</a:t>
            </a:r>
          </a:p>
          <a:p>
            <a:r>
              <a:rPr lang="en-US" sz="2000" dirty="0"/>
              <a:t>For purposes of this initial Panhandle Export Limit analysis Lubbock was assumed outside of the Panhandle export interface definition.  The actual interface definition will need to be considered later with input from system operators and more analysis.</a:t>
            </a:r>
            <a:endParaRPr lang="en-US" sz="2000" dirty="0" smtClean="0"/>
          </a:p>
          <a:p>
            <a:r>
              <a:rPr lang="en-US" sz="2000" dirty="0" smtClean="0"/>
              <a:t>All thermal Lubbock Load Deliverability limits were</a:t>
            </a:r>
          </a:p>
          <a:p>
            <a:pPr lvl="1"/>
            <a:r>
              <a:rPr lang="en-US" sz="2000" dirty="0" smtClean="0"/>
              <a:t>Based on Summer Peak Conditions only</a:t>
            </a:r>
          </a:p>
          <a:p>
            <a:pPr lvl="1"/>
            <a:r>
              <a:rPr lang="en-US" sz="2000" dirty="0" smtClean="0"/>
              <a:t>Determined to be restricted by internal Lubbock limiting elements although monitored elements included interconnecting facilities</a:t>
            </a:r>
          </a:p>
          <a:p>
            <a:pPr lvl="1"/>
            <a:endParaRPr lang="en-US" sz="2400" dirty="0" smtClean="0"/>
          </a:p>
          <a:p>
            <a:pPr lvl="1"/>
            <a:endParaRPr lang="en-US" sz="2400" dirty="0" smtClean="0"/>
          </a:p>
          <a:p>
            <a:pPr lvl="1"/>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359435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Initial Transfer Capability Estimates </a:t>
            </a:r>
            <a:r>
              <a:rPr lang="en-US" dirty="0" smtClean="0"/>
              <a:t>- Values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04738438"/>
              </p:ext>
            </p:extLst>
          </p:nvPr>
        </p:nvGraphicFramePr>
        <p:xfrm>
          <a:off x="457200" y="762000"/>
          <a:ext cx="7802389" cy="5173114"/>
        </p:xfrm>
        <a:graphic>
          <a:graphicData uri="http://schemas.openxmlformats.org/drawingml/2006/table">
            <a:tbl>
              <a:tblPr firstRow="1" bandRow="1">
                <a:tableStyleId>{5C22544A-7EE6-4342-B048-85BDC9FD1C3A}</a:tableStyleId>
              </a:tblPr>
              <a:tblGrid>
                <a:gridCol w="2155969"/>
                <a:gridCol w="2903220"/>
                <a:gridCol w="2743200"/>
              </a:tblGrid>
              <a:tr h="723034">
                <a:tc>
                  <a:txBody>
                    <a:bodyPr/>
                    <a:lstStyle/>
                    <a:p>
                      <a:pPr marL="274320" algn="l" fontAlgn="b"/>
                      <a:r>
                        <a:rPr lang="en-US" sz="1400" b="1" i="0" u="none" strike="noStrike" dirty="0" smtClean="0">
                          <a:solidFill>
                            <a:srgbClr val="000000"/>
                          </a:solidFill>
                          <a:effectLst/>
                          <a:latin typeface="+mn-lt"/>
                        </a:rPr>
                        <a:t>Case</a:t>
                      </a:r>
                      <a:endParaRPr lang="en-US" sz="1400" b="1" i="0" u="none" strike="noStrike" dirty="0">
                        <a:solidFill>
                          <a:srgbClr val="000000"/>
                        </a:solidFill>
                        <a:effectLst/>
                        <a:latin typeface="+mn-lt"/>
                      </a:endParaRPr>
                    </a:p>
                  </a:txBody>
                  <a:tcPr marL="9525" marR="9525" marT="9525" marB="0" anchor="ctr"/>
                </a:tc>
                <a:tc>
                  <a:txBody>
                    <a:bodyPr/>
                    <a:lstStyle/>
                    <a:p>
                      <a:pPr marL="274320" algn="l" fontAlgn="b"/>
                      <a:r>
                        <a:rPr lang="en-US" sz="1400" b="1" i="0" u="none" strike="noStrike" dirty="0">
                          <a:solidFill>
                            <a:srgbClr val="000000"/>
                          </a:solidFill>
                          <a:effectLst/>
                          <a:latin typeface="+mn-lt"/>
                        </a:rPr>
                        <a:t>Lubbock </a:t>
                      </a:r>
                      <a:r>
                        <a:rPr lang="en-US" sz="1400" b="1" i="0" u="none" strike="noStrike" dirty="0" smtClean="0">
                          <a:solidFill>
                            <a:srgbClr val="000000"/>
                          </a:solidFill>
                          <a:effectLst/>
                          <a:latin typeface="+mn-lt"/>
                        </a:rPr>
                        <a:t>Load</a:t>
                      </a:r>
                      <a:r>
                        <a:rPr lang="en-US" sz="1400" b="1" i="0" u="none" strike="noStrike" baseline="0" dirty="0" smtClean="0">
                          <a:solidFill>
                            <a:srgbClr val="000000"/>
                          </a:solidFill>
                          <a:effectLst/>
                          <a:latin typeface="+mn-lt"/>
                        </a:rPr>
                        <a:t> Serving Capability Based on </a:t>
                      </a:r>
                      <a:r>
                        <a:rPr lang="en-US" sz="1400" b="1" i="0" u="none" strike="noStrike" dirty="0" smtClean="0">
                          <a:solidFill>
                            <a:srgbClr val="000000"/>
                          </a:solidFill>
                          <a:effectLst/>
                          <a:latin typeface="+mn-lt"/>
                        </a:rPr>
                        <a:t>Thermal Limits (MW</a:t>
                      </a:r>
                      <a:r>
                        <a:rPr lang="en-US" sz="1400" b="1" i="0" u="none" strike="noStrike" dirty="0">
                          <a:solidFill>
                            <a:srgbClr val="000000"/>
                          </a:solidFill>
                          <a:effectLst/>
                          <a:latin typeface="+mn-lt"/>
                        </a:rPr>
                        <a:t>)</a:t>
                      </a:r>
                    </a:p>
                  </a:txBody>
                  <a:tcPr marL="9525" marR="9525" marT="9525" marB="0" anchor="ctr"/>
                </a:tc>
                <a:tc>
                  <a:txBody>
                    <a:bodyPr/>
                    <a:lstStyle/>
                    <a:p>
                      <a:pPr marL="274320" algn="l" fontAlgn="b"/>
                      <a:r>
                        <a:rPr lang="en-US" sz="1400" b="1" i="0" u="none" strike="noStrike" dirty="0" smtClean="0">
                          <a:solidFill>
                            <a:srgbClr val="000000"/>
                          </a:solidFill>
                          <a:effectLst/>
                          <a:latin typeface="+mn-lt"/>
                        </a:rPr>
                        <a:t>Panhandle</a:t>
                      </a:r>
                      <a:r>
                        <a:rPr lang="en-US" sz="1400" b="1" i="0" u="none" strike="noStrike" baseline="0" dirty="0" smtClean="0">
                          <a:solidFill>
                            <a:srgbClr val="000000"/>
                          </a:solidFill>
                          <a:effectLst/>
                          <a:latin typeface="+mn-lt"/>
                        </a:rPr>
                        <a:t> </a:t>
                      </a:r>
                      <a:r>
                        <a:rPr lang="en-US" sz="1400" b="1" i="0" u="none" strike="noStrike" dirty="0" smtClean="0">
                          <a:solidFill>
                            <a:srgbClr val="000000"/>
                          </a:solidFill>
                          <a:effectLst/>
                          <a:latin typeface="+mn-lt"/>
                        </a:rPr>
                        <a:t>Export Limit Based On WSCR=1.5 </a:t>
                      </a:r>
                      <a:r>
                        <a:rPr lang="en-US" sz="1400" b="1" i="0" u="none" strike="noStrike" dirty="0">
                          <a:solidFill>
                            <a:srgbClr val="000000"/>
                          </a:solidFill>
                          <a:effectLst/>
                          <a:latin typeface="+mn-lt"/>
                        </a:rPr>
                        <a:t>(MW)</a:t>
                      </a:r>
                    </a:p>
                  </a:txBody>
                  <a:tcPr marL="9525" marR="9525" marT="9525" marB="0" anchor="ctr"/>
                </a:tc>
              </a:tr>
              <a:tr h="370840">
                <a:tc>
                  <a:txBody>
                    <a:bodyPr/>
                    <a:lstStyle/>
                    <a:p>
                      <a:pPr marL="274320" algn="l" fontAlgn="b"/>
                      <a:r>
                        <a:rPr lang="en-US" sz="1400" b="0" i="0" u="none" strike="noStrike" dirty="0">
                          <a:solidFill>
                            <a:srgbClr val="000000"/>
                          </a:solidFill>
                          <a:effectLst/>
                          <a:latin typeface="+mn-lt"/>
                        </a:rPr>
                        <a:t>Base</a:t>
                      </a:r>
                    </a:p>
                  </a:txBody>
                  <a:tcPr marL="9525" marR="9525" marT="9525" marB="0" anchor="ctr"/>
                </a:tc>
                <a:tc>
                  <a:txBody>
                    <a:bodyPr/>
                    <a:lstStyle/>
                    <a:p>
                      <a:pPr marL="274320" algn="r" fontAlgn="b"/>
                      <a:r>
                        <a:rPr lang="en-US" sz="1400" b="0" i="0" u="none" strike="noStrike" dirty="0">
                          <a:solidFill>
                            <a:srgbClr val="000000"/>
                          </a:solidFill>
                          <a:effectLst/>
                          <a:latin typeface="+mn-lt"/>
                        </a:rPr>
                        <a:t>0</a:t>
                      </a:r>
                    </a:p>
                  </a:txBody>
                  <a:tcPr marL="9525" marR="9525" marT="9525" marB="0" anchor="ctr"/>
                </a:tc>
                <a:tc>
                  <a:txBody>
                    <a:bodyPr/>
                    <a:lstStyle/>
                    <a:p>
                      <a:pPr marL="274320" algn="r" fontAlgn="b"/>
                      <a:r>
                        <a:rPr lang="en-US" sz="1400" b="0" i="0" u="none" strike="noStrike" dirty="0">
                          <a:solidFill>
                            <a:srgbClr val="000000"/>
                          </a:solidFill>
                          <a:effectLst/>
                          <a:latin typeface="+mn-lt"/>
                        </a:rPr>
                        <a:t>3,766</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LP&amp;L Option 1</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715</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3,902</a:t>
                      </a:r>
                    </a:p>
                  </a:txBody>
                  <a:tcPr marL="9525" marR="9525" marT="9525" marB="0" anchor="ctr"/>
                </a:tc>
              </a:tr>
              <a:tr h="370840">
                <a:tc>
                  <a:txBody>
                    <a:bodyPr/>
                    <a:lstStyle/>
                    <a:p>
                      <a:pPr marL="274320" algn="l" fontAlgn="b"/>
                      <a:r>
                        <a:rPr lang="en-US" sz="1400" b="0" i="0" u="none" strike="noStrike" dirty="0">
                          <a:solidFill>
                            <a:srgbClr val="000000"/>
                          </a:solidFill>
                          <a:effectLst/>
                          <a:latin typeface="+mn-lt"/>
                        </a:rPr>
                        <a:t>LP&amp;L Option 4</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726</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4,074</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LP&amp;L Option 4ow</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822</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4,236</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LP&amp;L Option 8A</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815</a:t>
                      </a:r>
                    </a:p>
                  </a:txBody>
                  <a:tcPr marL="9525" marR="9525" marT="9525" marB="0" anchor="ctr"/>
                </a:tc>
                <a:tc>
                  <a:txBody>
                    <a:bodyPr/>
                    <a:lstStyle/>
                    <a:p>
                      <a:pPr marL="274320" algn="r" fontAlgn="b"/>
                      <a:r>
                        <a:rPr lang="en-US" sz="1400" b="0" i="0" u="none" strike="noStrike" dirty="0">
                          <a:solidFill>
                            <a:srgbClr val="000000"/>
                          </a:solidFill>
                          <a:effectLst/>
                          <a:latin typeface="+mn-lt"/>
                        </a:rPr>
                        <a:t>4,256</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LP&amp;L Option 8B</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819</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4,029</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LP&amp;L Option 11</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858</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4,044</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LP&amp;L Option 12</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820</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3,928</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LP&amp;L Option 12c</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813</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3,907</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LP&amp;L Option 20</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802</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4,084</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SHY Option 1-2a</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754</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3,912</a:t>
                      </a:r>
                    </a:p>
                  </a:txBody>
                  <a:tcPr marL="9525" marR="9525" marT="9525" marB="0" anchor="ctr"/>
                </a:tc>
              </a:tr>
              <a:tr h="370840">
                <a:tc>
                  <a:txBody>
                    <a:bodyPr/>
                    <a:lstStyle/>
                    <a:p>
                      <a:pPr marL="274320" algn="l" fontAlgn="b"/>
                      <a:r>
                        <a:rPr lang="en-US" sz="1400" b="0" i="0" u="none" strike="noStrike">
                          <a:solidFill>
                            <a:srgbClr val="000000"/>
                          </a:solidFill>
                          <a:effectLst/>
                          <a:latin typeface="+mn-lt"/>
                        </a:rPr>
                        <a:t>SHY Option 1-2b</a:t>
                      </a:r>
                    </a:p>
                  </a:txBody>
                  <a:tcPr marL="9525" marR="9525" marT="9525" marB="0" anchor="ctr"/>
                </a:tc>
                <a:tc>
                  <a:txBody>
                    <a:bodyPr/>
                    <a:lstStyle/>
                    <a:p>
                      <a:pPr marL="274320" algn="r" fontAlgn="b"/>
                      <a:r>
                        <a:rPr lang="en-US" sz="1400" b="0" i="0" u="none" strike="noStrike" dirty="0" smtClean="0">
                          <a:solidFill>
                            <a:srgbClr val="000000"/>
                          </a:solidFill>
                          <a:effectLst/>
                          <a:latin typeface="+mn-lt"/>
                        </a:rPr>
                        <a:t>789</a:t>
                      </a:r>
                      <a:endParaRPr lang="en-US" sz="1400" b="0" i="0" u="none" strike="noStrike" dirty="0">
                        <a:solidFill>
                          <a:srgbClr val="000000"/>
                        </a:solidFill>
                        <a:effectLst/>
                        <a:latin typeface="+mn-lt"/>
                      </a:endParaRPr>
                    </a:p>
                  </a:txBody>
                  <a:tcPr marL="9525" marR="9525" marT="9525" marB="0" anchor="ctr"/>
                </a:tc>
                <a:tc>
                  <a:txBody>
                    <a:bodyPr/>
                    <a:lstStyle/>
                    <a:p>
                      <a:pPr marL="274320" algn="r" fontAlgn="b"/>
                      <a:r>
                        <a:rPr lang="en-US" sz="1400" b="0" i="0" u="none" strike="noStrike" dirty="0">
                          <a:solidFill>
                            <a:srgbClr val="000000"/>
                          </a:solidFill>
                          <a:effectLst/>
                          <a:latin typeface="+mn-lt"/>
                        </a:rPr>
                        <a:t>3,928</a:t>
                      </a:r>
                    </a:p>
                  </a:txBody>
                  <a:tcPr marL="9525" marR="9525" marT="9525" marB="0" anchor="ctr"/>
                </a:tc>
              </a:tr>
            </a:tbl>
          </a:graphicData>
        </a:graphic>
      </p:graphicFrame>
    </p:spTree>
    <p:extLst>
      <p:ext uri="{BB962C8B-B14F-4D97-AF65-F5344CB8AC3E}">
        <p14:creationId xmlns:p14="http://schemas.microsoft.com/office/powerpoint/2010/main" val="2987928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Next Steps</a:t>
            </a:r>
            <a:endParaRPr lang="en-US" b="1" dirty="0">
              <a:solidFill>
                <a:schemeClr val="accent1"/>
              </a:solidFill>
            </a:endParaRPr>
          </a:p>
        </p:txBody>
      </p:sp>
      <p:sp>
        <p:nvSpPr>
          <p:cNvPr id="3" name="Content Placeholder 2"/>
          <p:cNvSpPr>
            <a:spLocks noGrp="1"/>
          </p:cNvSpPr>
          <p:nvPr>
            <p:ph idx="1"/>
          </p:nvPr>
        </p:nvSpPr>
        <p:spPr>
          <a:xfrm>
            <a:off x="304800" y="990600"/>
            <a:ext cx="8534400" cy="4929433"/>
          </a:xfrm>
        </p:spPr>
        <p:txBody>
          <a:bodyPr/>
          <a:lstStyle/>
          <a:p>
            <a:r>
              <a:rPr lang="en-US" dirty="0" smtClean="0"/>
              <a:t>Complete Steady-State Assessments</a:t>
            </a:r>
          </a:p>
          <a:p>
            <a:r>
              <a:rPr lang="en-US" dirty="0" smtClean="0"/>
              <a:t>Complete Economic Assessments</a:t>
            </a:r>
          </a:p>
          <a:p>
            <a:pPr lvl="1"/>
            <a:r>
              <a:rPr lang="en-US" dirty="0" smtClean="0"/>
              <a:t>Complete Capital and Production Cost Estimates for each option</a:t>
            </a:r>
          </a:p>
          <a:p>
            <a:r>
              <a:rPr lang="en-US" dirty="0" smtClean="0"/>
              <a:t>Complete Dynamic Assessments</a:t>
            </a:r>
          </a:p>
          <a:p>
            <a:r>
              <a:rPr lang="en-US" dirty="0" smtClean="0"/>
              <a:t>Develop Preferred Option(s)</a:t>
            </a:r>
          </a:p>
          <a:p>
            <a:r>
              <a:rPr lang="en-US" dirty="0" smtClean="0"/>
              <a:t>Publish Study Report</a:t>
            </a:r>
          </a:p>
          <a:p>
            <a:pPr marL="0" indent="0">
              <a:buNone/>
            </a:pPr>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170184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4853233"/>
          </a:xfrm>
        </p:spPr>
        <p:txBody>
          <a:bodyPr anchor="ctr"/>
          <a:lstStyle/>
          <a:p>
            <a:pPr marL="0" indent="0" algn="ctr">
              <a:buNone/>
            </a:pPr>
            <a:r>
              <a:rPr lang="en-US" sz="16600" b="1" dirty="0">
                <a:ln w="22225">
                  <a:solidFill>
                    <a:schemeClr val="accent2"/>
                  </a:solidFill>
                  <a:prstDash val="solid"/>
                </a:ln>
                <a:solidFill>
                  <a:schemeClr val="accent1">
                    <a:lumMod val="20000"/>
                    <a:lumOff val="80000"/>
                  </a:schemeClr>
                </a:solidFill>
              </a:rPr>
              <a:t>?</a:t>
            </a:r>
          </a:p>
          <a:p>
            <a:pPr marL="0" indent="0">
              <a:buNone/>
            </a:pPr>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1308303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smtClean="0"/>
              <a:t>Appendix</a:t>
            </a:r>
            <a:endParaRPr lang="en-US" b="1" dirty="0">
              <a:solidFill>
                <a:schemeClr val="accent1"/>
              </a:solidFill>
            </a:endParaRPr>
          </a:p>
        </p:txBody>
      </p:sp>
      <p:sp>
        <p:nvSpPr>
          <p:cNvPr id="3" name="Content Placeholder 2"/>
          <p:cNvSpPr>
            <a:spLocks noGrp="1"/>
          </p:cNvSpPr>
          <p:nvPr>
            <p:ph idx="1"/>
          </p:nvPr>
        </p:nvSpPr>
        <p:spPr>
          <a:xfrm>
            <a:off x="304800" y="990600"/>
            <a:ext cx="8534400" cy="4929433"/>
          </a:xfrm>
        </p:spPr>
        <p:txBody>
          <a:bodyPr anchor="ctr"/>
          <a:lstStyle/>
          <a:p>
            <a:pPr marL="0" indent="0" algn="ctr">
              <a:spcBef>
                <a:spcPct val="0"/>
              </a:spcBef>
              <a:buNone/>
            </a:pPr>
            <a:r>
              <a:rPr lang="en-US" b="1" dirty="0">
                <a:solidFill>
                  <a:schemeClr val="accent1"/>
                </a:solidFill>
                <a:latin typeface="+mj-lt"/>
                <a:ea typeface="+mj-ea"/>
                <a:cs typeface="+mj-cs"/>
              </a:rPr>
              <a:t>WSCR DEFINITIONS AND RATINGS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1076880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b="1" dirty="0" smtClean="0"/>
              <a:t>Lubbock Load Integration Study</a:t>
            </a:r>
            <a:br>
              <a:rPr lang="en-US" altLang="en-US" b="1" dirty="0" smtClean="0"/>
            </a:br>
            <a:r>
              <a:rPr lang="en-US" altLang="en-US" b="1" dirty="0" smtClean="0"/>
              <a:t/>
            </a:r>
            <a:br>
              <a:rPr lang="en-US" altLang="en-US" b="1" dirty="0" smtClean="0"/>
            </a:br>
            <a:endParaRPr lang="en-US" dirty="0"/>
          </a:p>
        </p:txBody>
      </p:sp>
      <p:sp>
        <p:nvSpPr>
          <p:cNvPr id="3" name="Subtitle 2"/>
          <p:cNvSpPr>
            <a:spLocks noGrp="1"/>
          </p:cNvSpPr>
          <p:nvPr>
            <p:ph type="subTitle" idx="1"/>
          </p:nvPr>
        </p:nvSpPr>
        <p:spPr/>
        <p:txBody>
          <a:bodyPr>
            <a:normAutofit/>
          </a:bodyPr>
          <a:lstStyle/>
          <a:p>
            <a:r>
              <a:rPr lang="en-US" altLang="en-US" sz="2100" b="1" dirty="0"/>
              <a:t>Interface &amp; Transfer Limit</a:t>
            </a:r>
            <a:endParaRPr lang="en-US" sz="2100" dirty="0"/>
          </a:p>
        </p:txBody>
      </p:sp>
    </p:spTree>
    <p:extLst>
      <p:ext uri="{BB962C8B-B14F-4D97-AF65-F5344CB8AC3E}">
        <p14:creationId xmlns:p14="http://schemas.microsoft.com/office/powerpoint/2010/main" val="2213691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499175" y="857250"/>
            <a:ext cx="4299389" cy="3140964"/>
          </a:xfrm>
          <a:prstGeom prst="rect">
            <a:avLst/>
          </a:prstGeom>
        </p:spPr>
      </p:pic>
      <p:sp>
        <p:nvSpPr>
          <p:cNvPr id="9" name="Title 1"/>
          <p:cNvSpPr>
            <a:spLocks noGrp="1"/>
          </p:cNvSpPr>
          <p:nvPr>
            <p:ph type="title"/>
          </p:nvPr>
        </p:nvSpPr>
        <p:spPr>
          <a:xfrm>
            <a:off x="457200" y="381000"/>
            <a:ext cx="1757934" cy="338973"/>
          </a:xfrm>
        </p:spPr>
        <p:txBody>
          <a:bodyPr>
            <a:normAutofit fontScale="90000"/>
          </a:bodyPr>
          <a:lstStyle/>
          <a:p>
            <a:r>
              <a:rPr lang="en-US" sz="1800" dirty="0"/>
              <a:t>Base Case</a:t>
            </a:r>
          </a:p>
        </p:txBody>
      </p:sp>
      <p:pic>
        <p:nvPicPr>
          <p:cNvPr id="11" name="Picture 10"/>
          <p:cNvPicPr>
            <a:picLocks noChangeAspect="1"/>
          </p:cNvPicPr>
          <p:nvPr/>
        </p:nvPicPr>
        <p:blipFill>
          <a:blip r:embed="rId3"/>
          <a:stretch>
            <a:fillRect/>
          </a:stretch>
        </p:blipFill>
        <p:spPr>
          <a:xfrm>
            <a:off x="2499176" y="4078215"/>
            <a:ext cx="4426946" cy="1922535"/>
          </a:xfrm>
          <a:prstGeom prst="rect">
            <a:avLst/>
          </a:prstGeom>
        </p:spPr>
      </p:pic>
    </p:spTree>
    <p:extLst>
      <p:ext uri="{BB962C8B-B14F-4D97-AF65-F5344CB8AC3E}">
        <p14:creationId xmlns:p14="http://schemas.microsoft.com/office/powerpoint/2010/main" val="3713840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304801"/>
            <a:ext cx="1600200" cy="381000"/>
          </a:xfrm>
        </p:spPr>
        <p:txBody>
          <a:bodyPr>
            <a:normAutofit fontScale="90000"/>
          </a:bodyPr>
          <a:lstStyle/>
          <a:p>
            <a:r>
              <a:rPr lang="en-US" sz="1800" dirty="0" smtClean="0"/>
              <a:t>LPL Option </a:t>
            </a:r>
            <a:r>
              <a:rPr lang="en-US" sz="1800" dirty="0"/>
              <a:t>1</a:t>
            </a:r>
          </a:p>
        </p:txBody>
      </p:sp>
      <p:pic>
        <p:nvPicPr>
          <p:cNvPr id="4" name="Picture 3"/>
          <p:cNvPicPr>
            <a:picLocks noChangeAspect="1"/>
          </p:cNvPicPr>
          <p:nvPr/>
        </p:nvPicPr>
        <p:blipFill>
          <a:blip r:embed="rId2"/>
          <a:stretch>
            <a:fillRect/>
          </a:stretch>
        </p:blipFill>
        <p:spPr>
          <a:xfrm>
            <a:off x="4698996" y="857250"/>
            <a:ext cx="4348992" cy="2836614"/>
          </a:xfrm>
          <a:prstGeom prst="rect">
            <a:avLst/>
          </a:prstGeom>
        </p:spPr>
      </p:pic>
      <p:pic>
        <p:nvPicPr>
          <p:cNvPr id="10" name="Picture 9"/>
          <p:cNvPicPr>
            <a:picLocks noChangeAspect="1"/>
          </p:cNvPicPr>
          <p:nvPr/>
        </p:nvPicPr>
        <p:blipFill>
          <a:blip r:embed="rId3"/>
          <a:stretch>
            <a:fillRect/>
          </a:stretch>
        </p:blipFill>
        <p:spPr>
          <a:xfrm>
            <a:off x="4698996" y="3751327"/>
            <a:ext cx="4323517" cy="2249423"/>
          </a:xfrm>
          <a:prstGeom prst="rect">
            <a:avLst/>
          </a:prstGeom>
        </p:spPr>
      </p:pic>
      <p:pic>
        <p:nvPicPr>
          <p:cNvPr id="2" name="Picture 1"/>
          <p:cNvPicPr>
            <a:picLocks noChangeAspect="1"/>
          </p:cNvPicPr>
          <p:nvPr/>
        </p:nvPicPr>
        <p:blipFill>
          <a:blip r:embed="rId4"/>
          <a:stretch>
            <a:fillRect/>
          </a:stretch>
        </p:blipFill>
        <p:spPr>
          <a:xfrm>
            <a:off x="30480" y="1295400"/>
            <a:ext cx="4586524" cy="4301490"/>
          </a:xfrm>
          <a:prstGeom prst="rect">
            <a:avLst/>
          </a:prstGeom>
        </p:spPr>
      </p:pic>
    </p:spTree>
    <p:extLst>
      <p:ext uri="{BB962C8B-B14F-4D97-AF65-F5344CB8AC3E}">
        <p14:creationId xmlns:p14="http://schemas.microsoft.com/office/powerpoint/2010/main" val="3557197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17628" y="381000"/>
            <a:ext cx="1639772" cy="338973"/>
          </a:xfrm>
        </p:spPr>
        <p:txBody>
          <a:bodyPr>
            <a:normAutofit fontScale="90000"/>
          </a:bodyPr>
          <a:lstStyle/>
          <a:p>
            <a:r>
              <a:rPr lang="en-US" sz="1800" dirty="0" smtClean="0"/>
              <a:t>LPL Option </a:t>
            </a:r>
            <a:r>
              <a:rPr lang="en-US" sz="1800" dirty="0"/>
              <a:t>4</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641" y="857250"/>
            <a:ext cx="4429779" cy="28928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4645641" y="3778626"/>
            <a:ext cx="4271044" cy="2222124"/>
          </a:xfrm>
          <a:prstGeom prst="rect">
            <a:avLst/>
          </a:prstGeom>
        </p:spPr>
      </p:pic>
      <p:pic>
        <p:nvPicPr>
          <p:cNvPr id="2" name="Picture 1"/>
          <p:cNvPicPr>
            <a:picLocks noChangeAspect="1"/>
          </p:cNvPicPr>
          <p:nvPr/>
        </p:nvPicPr>
        <p:blipFill>
          <a:blip r:embed="rId4"/>
          <a:stretch>
            <a:fillRect/>
          </a:stretch>
        </p:blipFill>
        <p:spPr>
          <a:xfrm>
            <a:off x="0" y="1447800"/>
            <a:ext cx="4601231" cy="4325514"/>
          </a:xfrm>
          <a:prstGeom prst="rect">
            <a:avLst/>
          </a:prstGeom>
        </p:spPr>
      </p:pic>
    </p:spTree>
    <p:extLst>
      <p:ext uri="{BB962C8B-B14F-4D97-AF65-F5344CB8AC3E}">
        <p14:creationId xmlns:p14="http://schemas.microsoft.com/office/powerpoint/2010/main" val="2748102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04800"/>
            <a:ext cx="1905000" cy="338973"/>
          </a:xfrm>
        </p:spPr>
        <p:txBody>
          <a:bodyPr>
            <a:normAutofit fontScale="90000"/>
          </a:bodyPr>
          <a:lstStyle/>
          <a:p>
            <a:r>
              <a:rPr lang="en-US" sz="1800" dirty="0" smtClean="0"/>
              <a:t>LPL Option </a:t>
            </a:r>
            <a:r>
              <a:rPr lang="en-US" sz="1800" dirty="0"/>
              <a:t>4ow</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131" y="857251"/>
            <a:ext cx="4399378" cy="2859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4696132" y="3818070"/>
            <a:ext cx="4195233" cy="2182681"/>
          </a:xfrm>
          <a:prstGeom prst="rect">
            <a:avLst/>
          </a:prstGeom>
        </p:spPr>
      </p:pic>
      <p:grpSp>
        <p:nvGrpSpPr>
          <p:cNvPr id="8" name="Group 7"/>
          <p:cNvGrpSpPr/>
          <p:nvPr/>
        </p:nvGrpSpPr>
        <p:grpSpPr>
          <a:xfrm>
            <a:off x="152400" y="1295400"/>
            <a:ext cx="4485969" cy="4391025"/>
            <a:chOff x="152400" y="1295400"/>
            <a:chExt cx="4485969" cy="4391025"/>
          </a:xfrm>
        </p:grpSpPr>
        <p:pic>
          <p:nvPicPr>
            <p:cNvPr id="4" name="Picture 3"/>
            <p:cNvPicPr>
              <a:picLocks noChangeAspect="1"/>
            </p:cNvPicPr>
            <p:nvPr/>
          </p:nvPicPr>
          <p:blipFill>
            <a:blip r:embed="rId5"/>
            <a:stretch>
              <a:fillRect/>
            </a:stretch>
          </p:blipFill>
          <p:spPr>
            <a:xfrm>
              <a:off x="152400" y="1295400"/>
              <a:ext cx="4485969" cy="4391025"/>
            </a:xfrm>
            <a:prstGeom prst="rect">
              <a:avLst/>
            </a:prstGeom>
          </p:spPr>
        </p:pic>
        <p:sp>
          <p:nvSpPr>
            <p:cNvPr id="5" name="Oval Callout 4"/>
            <p:cNvSpPr/>
            <p:nvPr/>
          </p:nvSpPr>
          <p:spPr>
            <a:xfrm>
              <a:off x="2141220" y="4566510"/>
              <a:ext cx="1219200" cy="685800"/>
            </a:xfrm>
            <a:prstGeom prst="wedgeEllipseCallout">
              <a:avLst>
                <a:gd name="adj1" fmla="val -32404"/>
                <a:gd name="adj2" fmla="val -1041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Add 345 kV Oliver to </a:t>
              </a:r>
              <a:r>
                <a:rPr lang="en-US" sz="900" dirty="0" smtClean="0">
                  <a:solidFill>
                    <a:schemeClr val="tx1"/>
                  </a:solidFill>
                </a:rPr>
                <a:t>Wadsworth</a:t>
              </a:r>
              <a:endParaRPr lang="en-US" sz="1000" dirty="0">
                <a:solidFill>
                  <a:schemeClr val="tx1"/>
                </a:solidFill>
              </a:endParaRPr>
            </a:p>
          </p:txBody>
        </p:sp>
      </p:grpSp>
    </p:spTree>
    <p:extLst>
      <p:ext uri="{BB962C8B-B14F-4D97-AF65-F5344CB8AC3E}">
        <p14:creationId xmlns:p14="http://schemas.microsoft.com/office/powerpoint/2010/main" val="912410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Introduction</a:t>
            </a:r>
            <a:endParaRPr lang="en-US" b="1" dirty="0">
              <a:solidFill>
                <a:schemeClr val="accent1"/>
              </a:solidFill>
            </a:endParaRPr>
          </a:p>
        </p:txBody>
      </p:sp>
      <p:sp>
        <p:nvSpPr>
          <p:cNvPr id="3" name="Content Placeholder 2"/>
          <p:cNvSpPr>
            <a:spLocks noGrp="1"/>
          </p:cNvSpPr>
          <p:nvPr>
            <p:ph idx="1"/>
          </p:nvPr>
        </p:nvSpPr>
        <p:spPr>
          <a:xfrm>
            <a:off x="304800" y="990600"/>
            <a:ext cx="8534400" cy="5257800"/>
          </a:xfrm>
        </p:spPr>
        <p:txBody>
          <a:bodyPr/>
          <a:lstStyle/>
          <a:p>
            <a:r>
              <a:rPr lang="en-US" sz="2400" dirty="0"/>
              <a:t>Objective: </a:t>
            </a:r>
          </a:p>
          <a:p>
            <a:pPr marL="457200" lvl="1" indent="0">
              <a:buNone/>
            </a:pPr>
            <a:r>
              <a:rPr lang="en-US" sz="2000" dirty="0"/>
              <a:t>Identify transmission facilities that will be required to integrate the LP&amp;L load and transmission network into the ERCOT Grid and satisfy ERCOT and NERC Transmission Planning reliability standards in the most efficient way possible. </a:t>
            </a:r>
          </a:p>
          <a:p>
            <a:r>
              <a:rPr lang="en-US" sz="2400" dirty="0"/>
              <a:t>Scope and Assumptions:</a:t>
            </a:r>
          </a:p>
          <a:p>
            <a:pPr marL="457200" lvl="1" indent="0">
              <a:buNone/>
            </a:pPr>
            <a:r>
              <a:rPr lang="en-US" sz="2000" dirty="0">
                <a:hlinkClick r:id="rId3"/>
              </a:rPr>
              <a:t>http://www.ercot.com/calendar/2015/12/15/31834-RPG</a:t>
            </a:r>
            <a:r>
              <a:rPr lang="en-US" sz="2000" dirty="0"/>
              <a:t> </a:t>
            </a:r>
          </a:p>
          <a:p>
            <a:r>
              <a:rPr lang="en-US" sz="2400" dirty="0"/>
              <a:t>Next few slides describe 8 steps that we took to create short-list of options to focus </a:t>
            </a:r>
            <a:r>
              <a:rPr lang="en-US" sz="2400" dirty="0" smtClean="0"/>
              <a:t>on objective:</a:t>
            </a:r>
            <a:endParaRPr lang="en-US" sz="2400" dirty="0"/>
          </a:p>
          <a:p>
            <a:pPr lvl="1"/>
            <a:r>
              <a:rPr lang="en-US" sz="2000" dirty="0"/>
              <a:t>Investigate potential for options not covered by LP&amp;L and Sharyland </a:t>
            </a:r>
            <a:r>
              <a:rPr lang="en-US" sz="2000" dirty="0" smtClean="0"/>
              <a:t>reports</a:t>
            </a:r>
          </a:p>
          <a:p>
            <a:pPr lvl="1"/>
            <a:r>
              <a:rPr lang="en-US" sz="2000" dirty="0" smtClean="0"/>
              <a:t>Optimize </a:t>
            </a:r>
            <a:r>
              <a:rPr lang="en-US" sz="2000" dirty="0"/>
              <a:t>list of proposed options</a:t>
            </a:r>
          </a:p>
          <a:p>
            <a:pPr lvl="1"/>
            <a:r>
              <a:rPr lang="en-US" sz="2000" dirty="0"/>
              <a:t>Short-list options that offer potential to both integrate Lubbock as well as improve ERCOT reliability and economics </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3</a:t>
            </a:fld>
            <a:endParaRPr lang="en-US"/>
          </a:p>
        </p:txBody>
      </p:sp>
    </p:spTree>
    <p:extLst>
      <p:ext uri="{BB962C8B-B14F-4D97-AF65-F5344CB8AC3E}">
        <p14:creationId xmlns:p14="http://schemas.microsoft.com/office/powerpoint/2010/main" val="2826358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381000"/>
            <a:ext cx="1600200" cy="338973"/>
          </a:xfrm>
        </p:spPr>
        <p:txBody>
          <a:bodyPr>
            <a:normAutofit fontScale="90000"/>
          </a:bodyPr>
          <a:lstStyle/>
          <a:p>
            <a:r>
              <a:rPr lang="en-US" sz="1800" dirty="0" smtClean="0"/>
              <a:t>LPL Option </a:t>
            </a:r>
            <a:r>
              <a:rPr lang="en-US" sz="1800" dirty="0"/>
              <a:t>8A</a:t>
            </a:r>
          </a:p>
        </p:txBody>
      </p:sp>
      <p:pic>
        <p:nvPicPr>
          <p:cNvPr id="3" name="Picture 2"/>
          <p:cNvPicPr>
            <a:picLocks noChangeAspect="1"/>
          </p:cNvPicPr>
          <p:nvPr/>
        </p:nvPicPr>
        <p:blipFill>
          <a:blip r:embed="rId2"/>
          <a:stretch>
            <a:fillRect/>
          </a:stretch>
        </p:blipFill>
        <p:spPr>
          <a:xfrm>
            <a:off x="4710781" y="3766833"/>
            <a:ext cx="3978475" cy="2240973"/>
          </a:xfrm>
          <a:prstGeom prst="rect">
            <a:avLst/>
          </a:prstGeom>
        </p:spPr>
      </p:pic>
      <p:pic>
        <p:nvPicPr>
          <p:cNvPr id="5" name="Picture 4"/>
          <p:cNvPicPr>
            <a:picLocks noChangeAspect="1"/>
          </p:cNvPicPr>
          <p:nvPr/>
        </p:nvPicPr>
        <p:blipFill>
          <a:blip r:embed="rId3"/>
          <a:stretch>
            <a:fillRect/>
          </a:stretch>
        </p:blipFill>
        <p:spPr>
          <a:xfrm>
            <a:off x="4710781" y="857250"/>
            <a:ext cx="4332983" cy="2826327"/>
          </a:xfrm>
          <a:prstGeom prst="rect">
            <a:avLst/>
          </a:prstGeom>
        </p:spPr>
      </p:pic>
      <p:pic>
        <p:nvPicPr>
          <p:cNvPr id="4" name="Picture 3"/>
          <p:cNvPicPr>
            <a:picLocks noChangeAspect="1"/>
          </p:cNvPicPr>
          <p:nvPr/>
        </p:nvPicPr>
        <p:blipFill>
          <a:blip r:embed="rId4"/>
          <a:stretch>
            <a:fillRect/>
          </a:stretch>
        </p:blipFill>
        <p:spPr>
          <a:xfrm>
            <a:off x="63333" y="1295400"/>
            <a:ext cx="4624588" cy="4343027"/>
          </a:xfrm>
          <a:prstGeom prst="rect">
            <a:avLst/>
          </a:prstGeom>
        </p:spPr>
      </p:pic>
    </p:spTree>
    <p:extLst>
      <p:ext uri="{BB962C8B-B14F-4D97-AF65-F5344CB8AC3E}">
        <p14:creationId xmlns:p14="http://schemas.microsoft.com/office/powerpoint/2010/main" val="657460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0858" y="304800"/>
            <a:ext cx="1698941" cy="338973"/>
          </a:xfrm>
        </p:spPr>
        <p:txBody>
          <a:bodyPr>
            <a:normAutofit fontScale="90000"/>
          </a:bodyPr>
          <a:lstStyle/>
          <a:p>
            <a:r>
              <a:rPr lang="en-US" sz="1800" dirty="0" smtClean="0"/>
              <a:t>LPL Option </a:t>
            </a:r>
            <a:r>
              <a:rPr lang="en-US" sz="1800" dirty="0"/>
              <a:t>8B</a:t>
            </a:r>
          </a:p>
        </p:txBody>
      </p:sp>
      <p:pic>
        <p:nvPicPr>
          <p:cNvPr id="6" name="Picture 5"/>
          <p:cNvPicPr>
            <a:picLocks noChangeAspect="1"/>
          </p:cNvPicPr>
          <p:nvPr/>
        </p:nvPicPr>
        <p:blipFill>
          <a:blip r:embed="rId2"/>
          <a:stretch>
            <a:fillRect/>
          </a:stretch>
        </p:blipFill>
        <p:spPr>
          <a:xfrm>
            <a:off x="4704917" y="850055"/>
            <a:ext cx="4373913" cy="2841952"/>
          </a:xfrm>
          <a:prstGeom prst="rect">
            <a:avLst/>
          </a:prstGeom>
        </p:spPr>
      </p:pic>
      <p:pic>
        <p:nvPicPr>
          <p:cNvPr id="7" name="Picture 6"/>
          <p:cNvPicPr>
            <a:picLocks noChangeAspect="1"/>
          </p:cNvPicPr>
          <p:nvPr/>
        </p:nvPicPr>
        <p:blipFill>
          <a:blip r:embed="rId3"/>
          <a:stretch>
            <a:fillRect/>
          </a:stretch>
        </p:blipFill>
        <p:spPr>
          <a:xfrm>
            <a:off x="4704917" y="3753651"/>
            <a:ext cx="4319049" cy="2247099"/>
          </a:xfrm>
          <a:prstGeom prst="rect">
            <a:avLst/>
          </a:prstGeom>
        </p:spPr>
      </p:pic>
      <p:pic>
        <p:nvPicPr>
          <p:cNvPr id="3" name="Picture 2"/>
          <p:cNvPicPr>
            <a:picLocks noChangeAspect="1"/>
          </p:cNvPicPr>
          <p:nvPr/>
        </p:nvPicPr>
        <p:blipFill>
          <a:blip r:embed="rId4"/>
          <a:stretch>
            <a:fillRect/>
          </a:stretch>
        </p:blipFill>
        <p:spPr>
          <a:xfrm>
            <a:off x="112317" y="1447800"/>
            <a:ext cx="4592600" cy="4242902"/>
          </a:xfrm>
          <a:prstGeom prst="rect">
            <a:avLst/>
          </a:prstGeom>
        </p:spPr>
      </p:pic>
    </p:spTree>
    <p:extLst>
      <p:ext uri="{BB962C8B-B14F-4D97-AF65-F5344CB8AC3E}">
        <p14:creationId xmlns:p14="http://schemas.microsoft.com/office/powerpoint/2010/main" val="2342622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1905000" cy="338973"/>
          </a:xfrm>
        </p:spPr>
        <p:txBody>
          <a:bodyPr>
            <a:normAutofit fontScale="90000"/>
          </a:bodyPr>
          <a:lstStyle/>
          <a:p>
            <a:r>
              <a:rPr lang="en-US" sz="1800" dirty="0" smtClean="0"/>
              <a:t>LPL Option </a:t>
            </a:r>
            <a:r>
              <a:rPr lang="en-US" sz="1800" dirty="0"/>
              <a:t>11</a:t>
            </a:r>
          </a:p>
        </p:txBody>
      </p:sp>
      <p:pic>
        <p:nvPicPr>
          <p:cNvPr id="8" name="Picture 7"/>
          <p:cNvPicPr>
            <a:picLocks noChangeAspect="1"/>
          </p:cNvPicPr>
          <p:nvPr/>
        </p:nvPicPr>
        <p:blipFill>
          <a:blip r:embed="rId2"/>
          <a:stretch>
            <a:fillRect/>
          </a:stretch>
        </p:blipFill>
        <p:spPr>
          <a:xfrm>
            <a:off x="4752487" y="857250"/>
            <a:ext cx="4391513" cy="2742445"/>
          </a:xfrm>
          <a:prstGeom prst="rect">
            <a:avLst/>
          </a:prstGeom>
        </p:spPr>
      </p:pic>
      <p:pic>
        <p:nvPicPr>
          <p:cNvPr id="2" name="Picture 1"/>
          <p:cNvPicPr>
            <a:picLocks noChangeAspect="1"/>
          </p:cNvPicPr>
          <p:nvPr/>
        </p:nvPicPr>
        <p:blipFill>
          <a:blip r:embed="rId3"/>
          <a:stretch>
            <a:fillRect/>
          </a:stretch>
        </p:blipFill>
        <p:spPr>
          <a:xfrm>
            <a:off x="4752488" y="3659364"/>
            <a:ext cx="4156742" cy="2341387"/>
          </a:xfrm>
          <a:prstGeom prst="rect">
            <a:avLst/>
          </a:prstGeom>
        </p:spPr>
      </p:pic>
      <p:pic>
        <p:nvPicPr>
          <p:cNvPr id="9" name="Picture 8"/>
          <p:cNvPicPr>
            <a:picLocks noChangeAspect="1"/>
          </p:cNvPicPr>
          <p:nvPr/>
        </p:nvPicPr>
        <p:blipFill>
          <a:blip r:embed="rId4"/>
          <a:stretch>
            <a:fillRect/>
          </a:stretch>
        </p:blipFill>
        <p:spPr>
          <a:xfrm>
            <a:off x="76201" y="1478244"/>
            <a:ext cx="4572000" cy="4242902"/>
          </a:xfrm>
          <a:prstGeom prst="rect">
            <a:avLst/>
          </a:prstGeom>
        </p:spPr>
      </p:pic>
    </p:spTree>
    <p:extLst>
      <p:ext uri="{BB962C8B-B14F-4D97-AF65-F5344CB8AC3E}">
        <p14:creationId xmlns:p14="http://schemas.microsoft.com/office/powerpoint/2010/main" val="859987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5466" y="304800"/>
            <a:ext cx="1724334" cy="338973"/>
          </a:xfrm>
        </p:spPr>
        <p:txBody>
          <a:bodyPr>
            <a:normAutofit fontScale="90000"/>
          </a:bodyPr>
          <a:lstStyle/>
          <a:p>
            <a:r>
              <a:rPr lang="en-US" sz="1800" dirty="0" smtClean="0"/>
              <a:t>LPL Option </a:t>
            </a:r>
            <a:r>
              <a:rPr lang="en-US" sz="1800" dirty="0"/>
              <a:t>12</a:t>
            </a:r>
          </a:p>
        </p:txBody>
      </p:sp>
      <p:pic>
        <p:nvPicPr>
          <p:cNvPr id="5" name="Picture 4"/>
          <p:cNvPicPr>
            <a:picLocks noChangeAspect="1"/>
          </p:cNvPicPr>
          <p:nvPr/>
        </p:nvPicPr>
        <p:blipFill>
          <a:blip r:embed="rId2"/>
          <a:stretch>
            <a:fillRect/>
          </a:stretch>
        </p:blipFill>
        <p:spPr>
          <a:xfrm>
            <a:off x="4663441" y="857250"/>
            <a:ext cx="4343333" cy="2831825"/>
          </a:xfrm>
          <a:prstGeom prst="rect">
            <a:avLst/>
          </a:prstGeom>
        </p:spPr>
      </p:pic>
      <p:pic>
        <p:nvPicPr>
          <p:cNvPr id="7" name="Picture 6"/>
          <p:cNvPicPr>
            <a:picLocks noChangeAspect="1"/>
          </p:cNvPicPr>
          <p:nvPr/>
        </p:nvPicPr>
        <p:blipFill>
          <a:blip r:embed="rId3"/>
          <a:stretch>
            <a:fillRect/>
          </a:stretch>
        </p:blipFill>
        <p:spPr>
          <a:xfrm>
            <a:off x="4663441" y="3720350"/>
            <a:ext cx="4053005" cy="2282954"/>
          </a:xfrm>
          <a:prstGeom prst="rect">
            <a:avLst/>
          </a:prstGeom>
        </p:spPr>
      </p:pic>
      <p:pic>
        <p:nvPicPr>
          <p:cNvPr id="2" name="Picture 1"/>
          <p:cNvPicPr>
            <a:picLocks noChangeAspect="1"/>
          </p:cNvPicPr>
          <p:nvPr/>
        </p:nvPicPr>
        <p:blipFill>
          <a:blip r:embed="rId4"/>
          <a:stretch>
            <a:fillRect/>
          </a:stretch>
        </p:blipFill>
        <p:spPr>
          <a:xfrm>
            <a:off x="187101" y="1447800"/>
            <a:ext cx="4445860" cy="4154199"/>
          </a:xfrm>
          <a:prstGeom prst="rect">
            <a:avLst/>
          </a:prstGeom>
        </p:spPr>
      </p:pic>
    </p:spTree>
    <p:extLst>
      <p:ext uri="{BB962C8B-B14F-4D97-AF65-F5344CB8AC3E}">
        <p14:creationId xmlns:p14="http://schemas.microsoft.com/office/powerpoint/2010/main" val="418507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5466" y="304800"/>
            <a:ext cx="1876734" cy="338973"/>
          </a:xfrm>
        </p:spPr>
        <p:txBody>
          <a:bodyPr>
            <a:normAutofit fontScale="90000"/>
          </a:bodyPr>
          <a:lstStyle/>
          <a:p>
            <a:r>
              <a:rPr lang="en-US" sz="1800" dirty="0" smtClean="0"/>
              <a:t>LPL Option 12c</a:t>
            </a:r>
            <a:endParaRPr lang="en-US" sz="1800" dirty="0"/>
          </a:p>
        </p:txBody>
      </p:sp>
      <p:pic>
        <p:nvPicPr>
          <p:cNvPr id="6" name="Picture 5"/>
          <p:cNvPicPr>
            <a:picLocks noChangeAspect="1"/>
          </p:cNvPicPr>
          <p:nvPr/>
        </p:nvPicPr>
        <p:blipFill>
          <a:blip r:embed="rId2"/>
          <a:stretch>
            <a:fillRect/>
          </a:stretch>
        </p:blipFill>
        <p:spPr>
          <a:xfrm>
            <a:off x="4486984" y="643773"/>
            <a:ext cx="4618916" cy="3014401"/>
          </a:xfrm>
          <a:prstGeom prst="rect">
            <a:avLst/>
          </a:prstGeom>
        </p:spPr>
      </p:pic>
      <p:pic>
        <p:nvPicPr>
          <p:cNvPr id="8" name="Picture 7"/>
          <p:cNvPicPr>
            <a:picLocks noChangeAspect="1"/>
          </p:cNvPicPr>
          <p:nvPr/>
        </p:nvPicPr>
        <p:blipFill>
          <a:blip r:embed="rId3"/>
          <a:stretch>
            <a:fillRect/>
          </a:stretch>
        </p:blipFill>
        <p:spPr>
          <a:xfrm>
            <a:off x="4486984" y="3766209"/>
            <a:ext cx="4618916" cy="2601717"/>
          </a:xfrm>
          <a:prstGeom prst="rect">
            <a:avLst/>
          </a:prstGeom>
        </p:spPr>
      </p:pic>
      <p:pic>
        <p:nvPicPr>
          <p:cNvPr id="12" name="Picture 11"/>
          <p:cNvPicPr>
            <a:picLocks noChangeAspect="1"/>
          </p:cNvPicPr>
          <p:nvPr/>
        </p:nvPicPr>
        <p:blipFill>
          <a:blip r:embed="rId4"/>
          <a:stretch>
            <a:fillRect/>
          </a:stretch>
        </p:blipFill>
        <p:spPr>
          <a:xfrm>
            <a:off x="90244" y="1295400"/>
            <a:ext cx="4381500" cy="4324350"/>
          </a:xfrm>
          <a:prstGeom prst="rect">
            <a:avLst/>
          </a:prstGeom>
        </p:spPr>
      </p:pic>
    </p:spTree>
    <p:extLst>
      <p:ext uri="{BB962C8B-B14F-4D97-AF65-F5344CB8AC3E}">
        <p14:creationId xmlns:p14="http://schemas.microsoft.com/office/powerpoint/2010/main" val="3638438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304800"/>
            <a:ext cx="1676400" cy="338973"/>
          </a:xfrm>
        </p:spPr>
        <p:txBody>
          <a:bodyPr>
            <a:normAutofit fontScale="90000"/>
          </a:bodyPr>
          <a:lstStyle/>
          <a:p>
            <a:r>
              <a:rPr lang="en-US" sz="1800" dirty="0" smtClean="0"/>
              <a:t>LPL Option </a:t>
            </a:r>
            <a:r>
              <a:rPr lang="en-US" sz="1800" dirty="0"/>
              <a:t>20</a:t>
            </a:r>
          </a:p>
        </p:txBody>
      </p:sp>
      <p:pic>
        <p:nvPicPr>
          <p:cNvPr id="5" name="Picture 4"/>
          <p:cNvPicPr>
            <a:picLocks noChangeAspect="1"/>
          </p:cNvPicPr>
          <p:nvPr/>
        </p:nvPicPr>
        <p:blipFill>
          <a:blip r:embed="rId2"/>
          <a:stretch>
            <a:fillRect/>
          </a:stretch>
        </p:blipFill>
        <p:spPr>
          <a:xfrm>
            <a:off x="4652727" y="857250"/>
            <a:ext cx="4381545" cy="2852928"/>
          </a:xfrm>
          <a:prstGeom prst="rect">
            <a:avLst/>
          </a:prstGeom>
        </p:spPr>
      </p:pic>
      <p:pic>
        <p:nvPicPr>
          <p:cNvPr id="7" name="Picture 6"/>
          <p:cNvPicPr>
            <a:picLocks noChangeAspect="1"/>
          </p:cNvPicPr>
          <p:nvPr/>
        </p:nvPicPr>
        <p:blipFill>
          <a:blip r:embed="rId3"/>
          <a:stretch>
            <a:fillRect/>
          </a:stretch>
        </p:blipFill>
        <p:spPr>
          <a:xfrm>
            <a:off x="4652727" y="3761739"/>
            <a:ext cx="4303503" cy="2239011"/>
          </a:xfrm>
          <a:prstGeom prst="rect">
            <a:avLst/>
          </a:prstGeom>
        </p:spPr>
      </p:pic>
      <p:pic>
        <p:nvPicPr>
          <p:cNvPr id="2" name="Picture 1"/>
          <p:cNvPicPr>
            <a:picLocks noChangeAspect="1"/>
          </p:cNvPicPr>
          <p:nvPr/>
        </p:nvPicPr>
        <p:blipFill>
          <a:blip r:embed="rId4"/>
          <a:stretch>
            <a:fillRect/>
          </a:stretch>
        </p:blipFill>
        <p:spPr>
          <a:xfrm>
            <a:off x="221069" y="1524000"/>
            <a:ext cx="4401178" cy="4137448"/>
          </a:xfrm>
          <a:prstGeom prst="rect">
            <a:avLst/>
          </a:prstGeom>
        </p:spPr>
      </p:pic>
    </p:spTree>
    <p:extLst>
      <p:ext uri="{BB962C8B-B14F-4D97-AF65-F5344CB8AC3E}">
        <p14:creationId xmlns:p14="http://schemas.microsoft.com/office/powerpoint/2010/main" val="362166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241" y="304800"/>
            <a:ext cx="1984959" cy="338973"/>
          </a:xfrm>
        </p:spPr>
        <p:txBody>
          <a:bodyPr>
            <a:normAutofit fontScale="90000"/>
          </a:bodyPr>
          <a:lstStyle/>
          <a:p>
            <a:r>
              <a:rPr lang="en-US" sz="1800" dirty="0" smtClean="0"/>
              <a:t>SHY Option </a:t>
            </a:r>
            <a:r>
              <a:rPr lang="en-US" sz="1800" dirty="0"/>
              <a:t>1-2a</a:t>
            </a:r>
          </a:p>
        </p:txBody>
      </p:sp>
      <p:pic>
        <p:nvPicPr>
          <p:cNvPr id="6" name="Picture 5"/>
          <p:cNvPicPr>
            <a:picLocks noChangeAspect="1"/>
          </p:cNvPicPr>
          <p:nvPr/>
        </p:nvPicPr>
        <p:blipFill>
          <a:blip r:embed="rId3"/>
          <a:stretch>
            <a:fillRect/>
          </a:stretch>
        </p:blipFill>
        <p:spPr>
          <a:xfrm>
            <a:off x="4834246" y="857250"/>
            <a:ext cx="4309754" cy="2664017"/>
          </a:xfrm>
          <a:prstGeom prst="rect">
            <a:avLst/>
          </a:prstGeom>
        </p:spPr>
      </p:pic>
      <p:pic>
        <p:nvPicPr>
          <p:cNvPr id="3" name="Picture 2"/>
          <p:cNvPicPr>
            <a:picLocks noChangeAspect="1"/>
          </p:cNvPicPr>
          <p:nvPr/>
        </p:nvPicPr>
        <p:blipFill>
          <a:blip r:embed="rId4"/>
          <a:stretch>
            <a:fillRect/>
          </a:stretch>
        </p:blipFill>
        <p:spPr>
          <a:xfrm>
            <a:off x="4872532" y="3732069"/>
            <a:ext cx="4271468" cy="2222344"/>
          </a:xfrm>
          <a:prstGeom prst="rect">
            <a:avLst/>
          </a:prstGeom>
        </p:spPr>
      </p:pic>
      <p:grpSp>
        <p:nvGrpSpPr>
          <p:cNvPr id="19" name="Group 18"/>
          <p:cNvGrpSpPr/>
          <p:nvPr/>
        </p:nvGrpSpPr>
        <p:grpSpPr>
          <a:xfrm>
            <a:off x="228600" y="868122"/>
            <a:ext cx="4532571" cy="5074861"/>
            <a:chOff x="76200" y="908381"/>
            <a:chExt cx="4532571" cy="5074861"/>
          </a:xfrm>
        </p:grpSpPr>
        <p:pic>
          <p:nvPicPr>
            <p:cNvPr id="9" name="Picture 8"/>
            <p:cNvPicPr>
              <a:picLocks noChangeAspect="1"/>
            </p:cNvPicPr>
            <p:nvPr/>
          </p:nvPicPr>
          <p:blipFill>
            <a:blip r:embed="rId5"/>
            <a:stretch>
              <a:fillRect/>
            </a:stretch>
          </p:blipFill>
          <p:spPr>
            <a:xfrm>
              <a:off x="76200" y="908381"/>
              <a:ext cx="4532571" cy="5074861"/>
            </a:xfrm>
            <a:prstGeom prst="rect">
              <a:avLst/>
            </a:prstGeom>
          </p:spPr>
        </p:pic>
        <p:sp>
          <p:nvSpPr>
            <p:cNvPr id="10" name="TextBox 9"/>
            <p:cNvSpPr txBox="1"/>
            <p:nvPr/>
          </p:nvSpPr>
          <p:spPr>
            <a:xfrm>
              <a:off x="2590800" y="990600"/>
              <a:ext cx="1143000" cy="246221"/>
            </a:xfrm>
            <a:prstGeom prst="rect">
              <a:avLst/>
            </a:prstGeom>
            <a:solidFill>
              <a:schemeClr val="bg1"/>
            </a:solidFill>
          </p:spPr>
          <p:txBody>
            <a:bodyPr wrap="square" rtlCol="0">
              <a:spAutoFit/>
            </a:bodyPr>
            <a:lstStyle/>
            <a:p>
              <a:r>
                <a:rPr lang="en-US" sz="1000" b="1" dirty="0" smtClean="0">
                  <a:solidFill>
                    <a:srgbClr val="FF0000"/>
                  </a:solidFill>
                </a:rPr>
                <a:t>White River</a:t>
              </a:r>
              <a:endParaRPr lang="en-US" sz="1000" b="1" dirty="0">
                <a:solidFill>
                  <a:srgbClr val="FF0000"/>
                </a:solidFill>
              </a:endParaRPr>
            </a:p>
          </p:txBody>
        </p:sp>
        <p:sp>
          <p:nvSpPr>
            <p:cNvPr id="11" name="TextBox 10"/>
            <p:cNvSpPr txBox="1"/>
            <p:nvPr/>
          </p:nvSpPr>
          <p:spPr>
            <a:xfrm>
              <a:off x="1038327" y="1371600"/>
              <a:ext cx="1143000" cy="246221"/>
            </a:xfrm>
            <a:prstGeom prst="rect">
              <a:avLst/>
            </a:prstGeom>
            <a:solidFill>
              <a:schemeClr val="bg1"/>
            </a:solidFill>
          </p:spPr>
          <p:txBody>
            <a:bodyPr wrap="square" rtlCol="0">
              <a:spAutoFit/>
            </a:bodyPr>
            <a:lstStyle/>
            <a:p>
              <a:r>
                <a:rPr lang="en-US" sz="1000" b="1" dirty="0" smtClean="0">
                  <a:solidFill>
                    <a:srgbClr val="FF0000"/>
                  </a:solidFill>
                </a:rPr>
                <a:t>Abernathy</a:t>
              </a:r>
              <a:endParaRPr lang="en-US" sz="1000" b="1" dirty="0">
                <a:solidFill>
                  <a:srgbClr val="FF0000"/>
                </a:solidFill>
              </a:endParaRPr>
            </a:p>
          </p:txBody>
        </p:sp>
        <p:sp>
          <p:nvSpPr>
            <p:cNvPr id="12" name="TextBox 11"/>
            <p:cNvSpPr txBox="1"/>
            <p:nvPr/>
          </p:nvSpPr>
          <p:spPr>
            <a:xfrm>
              <a:off x="1923385" y="2884543"/>
              <a:ext cx="1143000" cy="400110"/>
            </a:xfrm>
            <a:prstGeom prst="rect">
              <a:avLst/>
            </a:prstGeom>
            <a:solidFill>
              <a:schemeClr val="bg1"/>
            </a:solidFill>
          </p:spPr>
          <p:txBody>
            <a:bodyPr wrap="square" rtlCol="0">
              <a:spAutoFit/>
            </a:bodyPr>
            <a:lstStyle/>
            <a:p>
              <a:r>
                <a:rPr lang="en-US" sz="1000" b="1" dirty="0" smtClean="0">
                  <a:solidFill>
                    <a:srgbClr val="FF0000"/>
                  </a:solidFill>
                </a:rPr>
                <a:t>North instead of Airport Park</a:t>
              </a:r>
            </a:p>
          </p:txBody>
        </p:sp>
        <p:sp>
          <p:nvSpPr>
            <p:cNvPr id="13" name="TextBox 12"/>
            <p:cNvSpPr txBox="1"/>
            <p:nvPr/>
          </p:nvSpPr>
          <p:spPr>
            <a:xfrm>
              <a:off x="196312" y="2151221"/>
              <a:ext cx="842015" cy="553998"/>
            </a:xfrm>
            <a:prstGeom prst="rect">
              <a:avLst/>
            </a:prstGeom>
            <a:solidFill>
              <a:schemeClr val="bg1"/>
            </a:solidFill>
          </p:spPr>
          <p:txBody>
            <a:bodyPr wrap="square" rtlCol="0">
              <a:spAutoFit/>
            </a:bodyPr>
            <a:lstStyle/>
            <a:p>
              <a:r>
                <a:rPr lang="en-US" sz="1000" b="1" dirty="0" smtClean="0">
                  <a:solidFill>
                    <a:srgbClr val="FF0000"/>
                  </a:solidFill>
                </a:rPr>
                <a:t>McDonald instead of Quincy</a:t>
              </a:r>
              <a:endParaRPr lang="en-US" sz="1000" b="1" dirty="0">
                <a:solidFill>
                  <a:srgbClr val="FF0000"/>
                </a:solidFill>
              </a:endParaRPr>
            </a:p>
          </p:txBody>
        </p:sp>
        <p:sp>
          <p:nvSpPr>
            <p:cNvPr id="14" name="TextBox 13"/>
            <p:cNvSpPr txBox="1"/>
            <p:nvPr/>
          </p:nvSpPr>
          <p:spPr>
            <a:xfrm>
              <a:off x="2743200" y="4825160"/>
              <a:ext cx="1143000" cy="246221"/>
            </a:xfrm>
            <a:prstGeom prst="rect">
              <a:avLst/>
            </a:prstGeom>
            <a:solidFill>
              <a:schemeClr val="bg1"/>
            </a:solidFill>
          </p:spPr>
          <p:txBody>
            <a:bodyPr wrap="square" rtlCol="0">
              <a:spAutoFit/>
            </a:bodyPr>
            <a:lstStyle/>
            <a:p>
              <a:r>
                <a:rPr lang="en-US" sz="1000" b="1" dirty="0" smtClean="0">
                  <a:solidFill>
                    <a:srgbClr val="FF0000"/>
                  </a:solidFill>
                </a:rPr>
                <a:t>To Vealmoor</a:t>
              </a:r>
              <a:endParaRPr lang="en-US" sz="1000" b="1" dirty="0">
                <a:solidFill>
                  <a:srgbClr val="FF0000"/>
                </a:solidFill>
              </a:endParaRPr>
            </a:p>
          </p:txBody>
        </p:sp>
        <p:sp>
          <p:nvSpPr>
            <p:cNvPr id="15" name="TextBox 14"/>
            <p:cNvSpPr txBox="1"/>
            <p:nvPr/>
          </p:nvSpPr>
          <p:spPr>
            <a:xfrm>
              <a:off x="304800" y="3266572"/>
              <a:ext cx="1143000" cy="400110"/>
            </a:xfrm>
            <a:prstGeom prst="rect">
              <a:avLst/>
            </a:prstGeom>
            <a:solidFill>
              <a:schemeClr val="bg1"/>
            </a:solidFill>
          </p:spPr>
          <p:txBody>
            <a:bodyPr wrap="square" rtlCol="0">
              <a:spAutoFit/>
            </a:bodyPr>
            <a:lstStyle/>
            <a:p>
              <a:r>
                <a:rPr lang="en-US" sz="1000" b="1" dirty="0" smtClean="0">
                  <a:solidFill>
                    <a:srgbClr val="FF0000"/>
                  </a:solidFill>
                </a:rPr>
                <a:t>Oliver instead of Southeast</a:t>
              </a:r>
              <a:endParaRPr lang="en-US" sz="1000" b="1" dirty="0">
                <a:solidFill>
                  <a:srgbClr val="FF0000"/>
                </a:solidFill>
              </a:endParaRPr>
            </a:p>
          </p:txBody>
        </p:sp>
        <p:cxnSp>
          <p:nvCxnSpPr>
            <p:cNvPr id="17" name="Straight Arrow Connector 16"/>
            <p:cNvCxnSpPr/>
            <p:nvPr/>
          </p:nvCxnSpPr>
          <p:spPr>
            <a:xfrm flipH="1">
              <a:off x="2209800" y="5105400"/>
              <a:ext cx="685800" cy="6858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124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1981200" cy="338973"/>
          </a:xfrm>
        </p:spPr>
        <p:txBody>
          <a:bodyPr>
            <a:normAutofit fontScale="90000"/>
          </a:bodyPr>
          <a:lstStyle/>
          <a:p>
            <a:r>
              <a:rPr lang="en-US" sz="1800" dirty="0" smtClean="0"/>
              <a:t>SHY Option </a:t>
            </a:r>
            <a:r>
              <a:rPr lang="en-US" sz="1800" dirty="0"/>
              <a:t>1-2b</a:t>
            </a:r>
          </a:p>
        </p:txBody>
      </p:sp>
      <p:pic>
        <p:nvPicPr>
          <p:cNvPr id="3" name="Picture 2"/>
          <p:cNvPicPr>
            <a:picLocks noChangeAspect="1"/>
          </p:cNvPicPr>
          <p:nvPr/>
        </p:nvPicPr>
        <p:blipFill>
          <a:blip r:embed="rId3"/>
          <a:stretch>
            <a:fillRect/>
          </a:stretch>
        </p:blipFill>
        <p:spPr>
          <a:xfrm>
            <a:off x="4815019" y="857250"/>
            <a:ext cx="4328981" cy="2662881"/>
          </a:xfrm>
          <a:prstGeom prst="rect">
            <a:avLst/>
          </a:prstGeom>
        </p:spPr>
      </p:pic>
      <p:pic>
        <p:nvPicPr>
          <p:cNvPr id="6" name="Picture 5"/>
          <p:cNvPicPr>
            <a:picLocks noChangeAspect="1"/>
          </p:cNvPicPr>
          <p:nvPr/>
        </p:nvPicPr>
        <p:blipFill>
          <a:blip r:embed="rId4"/>
          <a:stretch>
            <a:fillRect/>
          </a:stretch>
        </p:blipFill>
        <p:spPr>
          <a:xfrm>
            <a:off x="4815019" y="3702145"/>
            <a:ext cx="4328981" cy="2252267"/>
          </a:xfrm>
          <a:prstGeom prst="rect">
            <a:avLst/>
          </a:prstGeom>
        </p:spPr>
      </p:pic>
      <p:pic>
        <p:nvPicPr>
          <p:cNvPr id="8" name="Picture 7"/>
          <p:cNvPicPr>
            <a:picLocks noChangeAspect="1"/>
          </p:cNvPicPr>
          <p:nvPr/>
        </p:nvPicPr>
        <p:blipFill>
          <a:blip r:embed="rId5"/>
          <a:stretch>
            <a:fillRect/>
          </a:stretch>
        </p:blipFill>
        <p:spPr>
          <a:xfrm>
            <a:off x="76200" y="908381"/>
            <a:ext cx="4532571" cy="5074861"/>
          </a:xfrm>
          <a:prstGeom prst="rect">
            <a:avLst/>
          </a:prstGeom>
        </p:spPr>
      </p:pic>
      <p:sp>
        <p:nvSpPr>
          <p:cNvPr id="9" name="TextBox 8"/>
          <p:cNvSpPr txBox="1"/>
          <p:nvPr/>
        </p:nvSpPr>
        <p:spPr>
          <a:xfrm>
            <a:off x="2590800" y="990600"/>
            <a:ext cx="1143000" cy="246221"/>
          </a:xfrm>
          <a:prstGeom prst="rect">
            <a:avLst/>
          </a:prstGeom>
          <a:solidFill>
            <a:schemeClr val="bg1"/>
          </a:solidFill>
        </p:spPr>
        <p:txBody>
          <a:bodyPr wrap="square" rtlCol="0">
            <a:spAutoFit/>
          </a:bodyPr>
          <a:lstStyle/>
          <a:p>
            <a:r>
              <a:rPr lang="en-US" sz="1000" b="1" dirty="0" smtClean="0">
                <a:solidFill>
                  <a:srgbClr val="FF0000"/>
                </a:solidFill>
              </a:rPr>
              <a:t>White River</a:t>
            </a:r>
            <a:endParaRPr lang="en-US" sz="1000" b="1" dirty="0">
              <a:solidFill>
                <a:srgbClr val="FF0000"/>
              </a:solidFill>
            </a:endParaRPr>
          </a:p>
        </p:txBody>
      </p:sp>
      <p:sp>
        <p:nvSpPr>
          <p:cNvPr id="10" name="TextBox 9"/>
          <p:cNvSpPr txBox="1"/>
          <p:nvPr/>
        </p:nvSpPr>
        <p:spPr>
          <a:xfrm>
            <a:off x="1038327" y="1371600"/>
            <a:ext cx="1143000" cy="246221"/>
          </a:xfrm>
          <a:prstGeom prst="rect">
            <a:avLst/>
          </a:prstGeom>
          <a:solidFill>
            <a:schemeClr val="bg1"/>
          </a:solidFill>
        </p:spPr>
        <p:txBody>
          <a:bodyPr wrap="square" rtlCol="0">
            <a:spAutoFit/>
          </a:bodyPr>
          <a:lstStyle/>
          <a:p>
            <a:r>
              <a:rPr lang="en-US" sz="1000" b="1" dirty="0" smtClean="0">
                <a:solidFill>
                  <a:srgbClr val="FF0000"/>
                </a:solidFill>
              </a:rPr>
              <a:t>Abernathy</a:t>
            </a:r>
            <a:endParaRPr lang="en-US" sz="1000" b="1" dirty="0">
              <a:solidFill>
                <a:srgbClr val="FF0000"/>
              </a:solidFill>
            </a:endParaRPr>
          </a:p>
        </p:txBody>
      </p:sp>
      <p:sp>
        <p:nvSpPr>
          <p:cNvPr id="11" name="TextBox 10"/>
          <p:cNvSpPr txBox="1"/>
          <p:nvPr/>
        </p:nvSpPr>
        <p:spPr>
          <a:xfrm>
            <a:off x="1923385" y="2884543"/>
            <a:ext cx="1143000" cy="400110"/>
          </a:xfrm>
          <a:prstGeom prst="rect">
            <a:avLst/>
          </a:prstGeom>
          <a:solidFill>
            <a:schemeClr val="bg1"/>
          </a:solidFill>
        </p:spPr>
        <p:txBody>
          <a:bodyPr wrap="square" rtlCol="0">
            <a:spAutoFit/>
          </a:bodyPr>
          <a:lstStyle/>
          <a:p>
            <a:r>
              <a:rPr lang="en-US" sz="1000" b="1" dirty="0" smtClean="0">
                <a:solidFill>
                  <a:srgbClr val="FF0000"/>
                </a:solidFill>
              </a:rPr>
              <a:t>North instead of Airport Park</a:t>
            </a:r>
          </a:p>
        </p:txBody>
      </p:sp>
      <p:sp>
        <p:nvSpPr>
          <p:cNvPr id="12" name="TextBox 11"/>
          <p:cNvSpPr txBox="1"/>
          <p:nvPr/>
        </p:nvSpPr>
        <p:spPr>
          <a:xfrm>
            <a:off x="196312" y="2151221"/>
            <a:ext cx="842015" cy="553998"/>
          </a:xfrm>
          <a:prstGeom prst="rect">
            <a:avLst/>
          </a:prstGeom>
          <a:solidFill>
            <a:schemeClr val="bg1"/>
          </a:solidFill>
        </p:spPr>
        <p:txBody>
          <a:bodyPr wrap="square" rtlCol="0">
            <a:spAutoFit/>
          </a:bodyPr>
          <a:lstStyle/>
          <a:p>
            <a:r>
              <a:rPr lang="en-US" sz="1000" b="1" dirty="0" smtClean="0">
                <a:solidFill>
                  <a:srgbClr val="FF0000"/>
                </a:solidFill>
              </a:rPr>
              <a:t>McDonald instead of Quincy</a:t>
            </a:r>
            <a:endParaRPr lang="en-US" sz="1000" b="1" dirty="0">
              <a:solidFill>
                <a:srgbClr val="FF0000"/>
              </a:solidFill>
            </a:endParaRPr>
          </a:p>
        </p:txBody>
      </p:sp>
      <p:sp>
        <p:nvSpPr>
          <p:cNvPr id="13" name="TextBox 12"/>
          <p:cNvSpPr txBox="1"/>
          <p:nvPr/>
        </p:nvSpPr>
        <p:spPr>
          <a:xfrm>
            <a:off x="2743200" y="4825160"/>
            <a:ext cx="1143000" cy="246221"/>
          </a:xfrm>
          <a:prstGeom prst="rect">
            <a:avLst/>
          </a:prstGeom>
          <a:solidFill>
            <a:schemeClr val="bg1"/>
          </a:solidFill>
        </p:spPr>
        <p:txBody>
          <a:bodyPr wrap="square" rtlCol="0">
            <a:spAutoFit/>
          </a:bodyPr>
          <a:lstStyle/>
          <a:p>
            <a:r>
              <a:rPr lang="en-US" sz="1000" b="1" dirty="0" smtClean="0">
                <a:solidFill>
                  <a:srgbClr val="FF0000"/>
                </a:solidFill>
              </a:rPr>
              <a:t>To Long Draw</a:t>
            </a:r>
            <a:endParaRPr lang="en-US" sz="1000" b="1" dirty="0">
              <a:solidFill>
                <a:srgbClr val="FF0000"/>
              </a:solidFill>
            </a:endParaRPr>
          </a:p>
        </p:txBody>
      </p:sp>
      <p:sp>
        <p:nvSpPr>
          <p:cNvPr id="14" name="TextBox 13"/>
          <p:cNvSpPr txBox="1"/>
          <p:nvPr/>
        </p:nvSpPr>
        <p:spPr>
          <a:xfrm>
            <a:off x="304800" y="3266572"/>
            <a:ext cx="1143000" cy="400110"/>
          </a:xfrm>
          <a:prstGeom prst="rect">
            <a:avLst/>
          </a:prstGeom>
          <a:solidFill>
            <a:schemeClr val="bg1"/>
          </a:solidFill>
        </p:spPr>
        <p:txBody>
          <a:bodyPr wrap="square" rtlCol="0">
            <a:spAutoFit/>
          </a:bodyPr>
          <a:lstStyle/>
          <a:p>
            <a:r>
              <a:rPr lang="en-US" sz="1000" b="1" dirty="0" smtClean="0">
                <a:solidFill>
                  <a:srgbClr val="FF0000"/>
                </a:solidFill>
              </a:rPr>
              <a:t>Oliver instead of Southeast</a:t>
            </a:r>
            <a:endParaRPr lang="en-US" sz="1000" b="1" dirty="0">
              <a:solidFill>
                <a:srgbClr val="FF0000"/>
              </a:solidFill>
            </a:endParaRPr>
          </a:p>
        </p:txBody>
      </p:sp>
      <p:cxnSp>
        <p:nvCxnSpPr>
          <p:cNvPr id="15" name="Straight Arrow Connector 14"/>
          <p:cNvCxnSpPr/>
          <p:nvPr/>
        </p:nvCxnSpPr>
        <p:spPr>
          <a:xfrm flipH="1">
            <a:off x="2209800" y="5105400"/>
            <a:ext cx="685800" cy="6858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91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4757" y="1136552"/>
            <a:ext cx="3843116" cy="637309"/>
          </a:xfrm>
        </p:spPr>
        <p:txBody>
          <a:bodyPr>
            <a:normAutofit fontScale="90000"/>
          </a:bodyPr>
          <a:lstStyle/>
          <a:p>
            <a:r>
              <a:rPr lang="en-US" sz="1800" dirty="0"/>
              <a:t>Panhandle Transfer Limit with WSCR=1.5</a:t>
            </a:r>
          </a:p>
        </p:txBody>
      </p:sp>
      <p:sp>
        <p:nvSpPr>
          <p:cNvPr id="6" name="Title 1"/>
          <p:cNvSpPr txBox="1">
            <a:spLocks/>
          </p:cNvSpPr>
          <p:nvPr/>
        </p:nvSpPr>
        <p:spPr>
          <a:xfrm>
            <a:off x="4681056" y="1136552"/>
            <a:ext cx="3894908" cy="63730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solidFill>
                  <a:schemeClr val="accent1"/>
                </a:solidFill>
              </a:rPr>
              <a:t>LP&amp;L Interconnection Impacts on WSCR</a:t>
            </a:r>
          </a:p>
        </p:txBody>
      </p:sp>
      <p:sp>
        <p:nvSpPr>
          <p:cNvPr id="2" name="TextBox 1"/>
          <p:cNvSpPr txBox="1"/>
          <p:nvPr/>
        </p:nvSpPr>
        <p:spPr>
          <a:xfrm>
            <a:off x="399286" y="304800"/>
            <a:ext cx="4405341" cy="338554"/>
          </a:xfrm>
          <a:prstGeom prst="rect">
            <a:avLst/>
          </a:prstGeom>
          <a:noFill/>
        </p:spPr>
        <p:txBody>
          <a:bodyPr wrap="square" rtlCol="0">
            <a:spAutoFit/>
          </a:bodyPr>
          <a:lstStyle/>
          <a:p>
            <a:r>
              <a:rPr lang="en-US" sz="1600" b="1" dirty="0">
                <a:solidFill>
                  <a:schemeClr val="accent1"/>
                </a:solidFill>
                <a:latin typeface="+mj-lt"/>
                <a:ea typeface="+mj-ea"/>
                <a:cs typeface="+mj-cs"/>
              </a:rPr>
              <a:t>Summary</a:t>
            </a:r>
          </a:p>
        </p:txBody>
      </p:sp>
      <p:pic>
        <p:nvPicPr>
          <p:cNvPr id="7" name="Picture 6"/>
          <p:cNvPicPr>
            <a:picLocks noChangeAspect="1"/>
          </p:cNvPicPr>
          <p:nvPr/>
        </p:nvPicPr>
        <p:blipFill>
          <a:blip r:embed="rId2"/>
          <a:stretch>
            <a:fillRect/>
          </a:stretch>
        </p:blipFill>
        <p:spPr>
          <a:xfrm>
            <a:off x="375660" y="1706241"/>
            <a:ext cx="3971963" cy="4560339"/>
          </a:xfrm>
          <a:prstGeom prst="rect">
            <a:avLst/>
          </a:prstGeom>
        </p:spPr>
      </p:pic>
      <p:pic>
        <p:nvPicPr>
          <p:cNvPr id="8" name="Picture 7"/>
          <p:cNvPicPr>
            <a:picLocks noChangeAspect="1"/>
          </p:cNvPicPr>
          <p:nvPr/>
        </p:nvPicPr>
        <p:blipFill>
          <a:blip r:embed="rId3"/>
          <a:stretch>
            <a:fillRect/>
          </a:stretch>
        </p:blipFill>
        <p:spPr>
          <a:xfrm>
            <a:off x="4587374" y="1713861"/>
            <a:ext cx="4082271" cy="4567320"/>
          </a:xfrm>
          <a:prstGeom prst="rect">
            <a:avLst/>
          </a:prstGeom>
        </p:spPr>
      </p:pic>
    </p:spTree>
    <p:extLst>
      <p:ext uri="{BB962C8B-B14F-4D97-AF65-F5344CB8AC3E}">
        <p14:creationId xmlns:p14="http://schemas.microsoft.com/office/powerpoint/2010/main" val="3355043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of Options – Steps 1 and 2</a:t>
            </a:r>
            <a:endParaRPr lang="en-US" b="1" dirty="0">
              <a:solidFill>
                <a:schemeClr val="accent1"/>
              </a:solidFill>
            </a:endParaRPr>
          </a:p>
        </p:txBody>
      </p:sp>
      <p:sp>
        <p:nvSpPr>
          <p:cNvPr id="3" name="Content Placeholder 2"/>
          <p:cNvSpPr>
            <a:spLocks noGrp="1"/>
          </p:cNvSpPr>
          <p:nvPr>
            <p:ph idx="1"/>
          </p:nvPr>
        </p:nvSpPr>
        <p:spPr>
          <a:xfrm>
            <a:off x="304800" y="838200"/>
            <a:ext cx="8534400" cy="5410200"/>
          </a:xfrm>
        </p:spPr>
        <p:txBody>
          <a:bodyPr/>
          <a:lstStyle/>
          <a:p>
            <a:pPr marL="0" indent="0">
              <a:buNone/>
            </a:pPr>
            <a:r>
              <a:rPr lang="en-US" sz="2000" dirty="0"/>
              <a:t>Step 1</a:t>
            </a:r>
          </a:p>
          <a:p>
            <a:pPr marL="0" indent="0">
              <a:buNone/>
            </a:pPr>
            <a:r>
              <a:rPr lang="en-US" sz="2000" dirty="0"/>
              <a:t>Reviewed LP&amp;L and Sharyland Studies for Possible Interconnection Points</a:t>
            </a:r>
          </a:p>
          <a:p>
            <a:pPr lvl="1"/>
            <a:r>
              <a:rPr lang="en-US" sz="1800" dirty="0"/>
              <a:t>At this time ERCOT has not considered ERCOT interconnection points less than 345 kV based on voltage control and system strength conditions in Panhandle </a:t>
            </a:r>
          </a:p>
          <a:p>
            <a:pPr lvl="1"/>
            <a:r>
              <a:rPr lang="en-US" sz="1800" dirty="0"/>
              <a:t>North, East and South of Lubbock tie points well covered in the studies</a:t>
            </a:r>
          </a:p>
          <a:p>
            <a:pPr lvl="1"/>
            <a:r>
              <a:rPr lang="en-US" sz="1800" dirty="0"/>
              <a:t>From West ERCOT and Andrews to West Lubbock 345 kV tie was considered but not analyzed due to length (~100 miles), voltage control and system conditions in Far West </a:t>
            </a:r>
            <a:r>
              <a:rPr lang="en-US" sz="1800" dirty="0" smtClean="0"/>
              <a:t>Zone</a:t>
            </a:r>
          </a:p>
          <a:p>
            <a:pPr lvl="1"/>
            <a:r>
              <a:rPr lang="en-US" sz="1800" dirty="0"/>
              <a:t>ERCOT did not identify any additional interconnection options beyond variations of options presented by LP&amp;L and Sharyland</a:t>
            </a:r>
          </a:p>
          <a:p>
            <a:pPr marL="0" indent="0">
              <a:buNone/>
            </a:pPr>
            <a:r>
              <a:rPr lang="en-US" sz="2000" dirty="0"/>
              <a:t>Step 2</a:t>
            </a:r>
          </a:p>
          <a:p>
            <a:pPr marL="0" indent="0">
              <a:buNone/>
            </a:pPr>
            <a:r>
              <a:rPr lang="en-US" sz="2000" dirty="0"/>
              <a:t>Eliminate Options isolating Lubbock during ROW/Maintenance Outage plus N-1</a:t>
            </a:r>
          </a:p>
          <a:p>
            <a:pPr lvl="1"/>
            <a:r>
              <a:rPr lang="en-US" sz="1800" dirty="0"/>
              <a:t>LPL Options 3B, 10</a:t>
            </a:r>
          </a:p>
          <a:p>
            <a:pPr lvl="1"/>
            <a:r>
              <a:rPr lang="en-US" sz="1800" dirty="0"/>
              <a:t>SHY Options 1-1, 1-3, 2-1, 2-2, 2-3, 2-4</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Tree>
    <p:extLst>
      <p:ext uri="{BB962C8B-B14F-4D97-AF65-F5344CB8AC3E}">
        <p14:creationId xmlns:p14="http://schemas.microsoft.com/office/powerpoint/2010/main" val="3593773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a:t>
            </a:r>
            <a:r>
              <a:rPr lang="en-US" dirty="0"/>
              <a:t>Step 2 Illustration</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grpSp>
        <p:nvGrpSpPr>
          <p:cNvPr id="8" name="Group 7"/>
          <p:cNvGrpSpPr/>
          <p:nvPr/>
        </p:nvGrpSpPr>
        <p:grpSpPr>
          <a:xfrm>
            <a:off x="1671800" y="1066800"/>
            <a:ext cx="5567200" cy="5105400"/>
            <a:chOff x="1671800" y="1208312"/>
            <a:chExt cx="4736087" cy="4429803"/>
          </a:xfrm>
        </p:grpSpPr>
        <p:pic>
          <p:nvPicPr>
            <p:cNvPr id="9" name="Picture 8"/>
            <p:cNvPicPr>
              <a:picLocks noChangeAspect="1"/>
            </p:cNvPicPr>
            <p:nvPr/>
          </p:nvPicPr>
          <p:blipFill>
            <a:blip r:embed="rId3"/>
            <a:stretch>
              <a:fillRect/>
            </a:stretch>
          </p:blipFill>
          <p:spPr>
            <a:xfrm>
              <a:off x="1671800" y="1208312"/>
              <a:ext cx="4736087" cy="4429803"/>
            </a:xfrm>
            <a:prstGeom prst="rect">
              <a:avLst/>
            </a:prstGeom>
          </p:spPr>
        </p:pic>
        <p:sp>
          <p:nvSpPr>
            <p:cNvPr id="10" name="Multiply 9"/>
            <p:cNvSpPr/>
            <p:nvPr/>
          </p:nvSpPr>
          <p:spPr>
            <a:xfrm>
              <a:off x="3664689" y="1658678"/>
              <a:ext cx="732092" cy="850605"/>
            </a:xfrm>
            <a:prstGeom prst="mathMultiply">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3274800" y="4804014"/>
              <a:ext cx="609653" cy="658425"/>
            </a:xfrm>
            <a:prstGeom prst="rect">
              <a:avLst/>
            </a:prstGeom>
          </p:spPr>
        </p:pic>
      </p:grpSp>
    </p:spTree>
    <p:extLst>
      <p:ext uri="{BB962C8B-B14F-4D97-AF65-F5344CB8AC3E}">
        <p14:creationId xmlns:p14="http://schemas.microsoft.com/office/powerpoint/2010/main" val="1301585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a:t>
            </a:r>
            <a:r>
              <a:rPr lang="en-US" dirty="0"/>
              <a:t>Step 3</a:t>
            </a:r>
            <a:endParaRPr lang="en-US" b="1" dirty="0">
              <a:solidFill>
                <a:schemeClr val="accent1"/>
              </a:solidFill>
            </a:endParaRPr>
          </a:p>
        </p:txBody>
      </p:sp>
      <p:sp>
        <p:nvSpPr>
          <p:cNvPr id="3" name="Content Placeholder 2"/>
          <p:cNvSpPr>
            <a:spLocks noGrp="1"/>
          </p:cNvSpPr>
          <p:nvPr>
            <p:ph idx="1"/>
          </p:nvPr>
        </p:nvSpPr>
        <p:spPr>
          <a:xfrm>
            <a:off x="304800" y="990600"/>
            <a:ext cx="8534400" cy="5257800"/>
          </a:xfrm>
        </p:spPr>
        <p:txBody>
          <a:bodyPr/>
          <a:lstStyle/>
          <a:p>
            <a:pPr marL="0" indent="0">
              <a:buNone/>
            </a:pPr>
            <a:r>
              <a:rPr lang="en-US" sz="2400" dirty="0"/>
              <a:t>Step 3</a:t>
            </a:r>
          </a:p>
          <a:p>
            <a:r>
              <a:rPr lang="en-US" sz="2400" dirty="0" smtClean="0"/>
              <a:t>Initially parked options </a:t>
            </a:r>
            <a:r>
              <a:rPr lang="en-US" sz="2400" dirty="0"/>
              <a:t>that had comparable alternatives with fewer upgrades</a:t>
            </a:r>
          </a:p>
          <a:p>
            <a:pPr lvl="1"/>
            <a:r>
              <a:rPr lang="en-US" sz="2000" dirty="0"/>
              <a:t>LP&amp;L Option 1 before </a:t>
            </a:r>
            <a:r>
              <a:rPr lang="en-US" sz="2000" dirty="0" smtClean="0"/>
              <a:t>2,5,6,7,8A,8B,9 and 17</a:t>
            </a:r>
            <a:endParaRPr lang="en-US" sz="2000" dirty="0"/>
          </a:p>
          <a:p>
            <a:pPr lvl="1"/>
            <a:r>
              <a:rPr lang="en-US" sz="2000" dirty="0"/>
              <a:t>LP&amp;L Option 4 before 3A</a:t>
            </a:r>
          </a:p>
          <a:p>
            <a:pPr lvl="1"/>
            <a:r>
              <a:rPr lang="en-US" sz="2000" dirty="0"/>
              <a:t>LP&amp;L Option 11 before 14,15,16 and 18</a:t>
            </a:r>
          </a:p>
          <a:p>
            <a:pPr lvl="1"/>
            <a:r>
              <a:rPr lang="en-US" sz="2000" dirty="0"/>
              <a:t>LP&amp;L Option 12 before </a:t>
            </a:r>
            <a:r>
              <a:rPr lang="en-US" sz="2000" dirty="0" smtClean="0"/>
              <a:t>13</a:t>
            </a:r>
          </a:p>
          <a:p>
            <a:pPr lvl="1"/>
            <a:r>
              <a:rPr lang="en-US" sz="2000" dirty="0"/>
              <a:t>LP&amp;L Option </a:t>
            </a:r>
            <a:r>
              <a:rPr lang="en-US" sz="2000" dirty="0" smtClean="0"/>
              <a:t>19 </a:t>
            </a:r>
            <a:r>
              <a:rPr lang="en-US" sz="2000" dirty="0"/>
              <a:t>before </a:t>
            </a:r>
            <a:r>
              <a:rPr lang="en-US" sz="2000" dirty="0" smtClean="0"/>
              <a:t>20</a:t>
            </a:r>
            <a:endParaRPr lang="en-US" sz="2000" dirty="0"/>
          </a:p>
          <a:p>
            <a:pPr lvl="1"/>
            <a:r>
              <a:rPr lang="en-US" sz="2000" dirty="0"/>
              <a:t>SHY Option 1-2 instead of 1-4</a:t>
            </a:r>
          </a:p>
          <a:p>
            <a:pPr lvl="1"/>
            <a:r>
              <a:rPr lang="en-US" sz="2000" dirty="0"/>
              <a:t>Simulate alternatives if first options contained violations</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spTree>
    <p:extLst>
      <p:ext uri="{BB962C8B-B14F-4D97-AF65-F5344CB8AC3E}">
        <p14:creationId xmlns:p14="http://schemas.microsoft.com/office/powerpoint/2010/main" val="3578446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a:t>
            </a:r>
            <a:r>
              <a:rPr lang="en-US" dirty="0"/>
              <a:t>Step </a:t>
            </a:r>
            <a:r>
              <a:rPr lang="en-US" dirty="0" smtClean="0"/>
              <a:t>3 </a:t>
            </a:r>
            <a:r>
              <a:rPr lang="en-US" dirty="0"/>
              <a:t>Illustration</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pic>
        <p:nvPicPr>
          <p:cNvPr id="12" name="Content Placeholder 4"/>
          <p:cNvPicPr>
            <a:picLocks noGrp="1" noChangeAspect="1"/>
          </p:cNvPicPr>
          <p:nvPr>
            <p:ph sz="half" idx="1"/>
          </p:nvPr>
        </p:nvPicPr>
        <p:blipFill>
          <a:blip r:embed="rId3"/>
          <a:stretch>
            <a:fillRect/>
          </a:stretch>
        </p:blipFill>
        <p:spPr>
          <a:xfrm>
            <a:off x="152400" y="1417162"/>
            <a:ext cx="4598985" cy="4313176"/>
          </a:xfrm>
          <a:prstGeom prst="rect">
            <a:avLst/>
          </a:prstGeom>
        </p:spPr>
      </p:pic>
      <p:pic>
        <p:nvPicPr>
          <p:cNvPr id="13" name="Content Placeholder 5"/>
          <p:cNvPicPr>
            <a:picLocks noChangeAspect="1"/>
          </p:cNvPicPr>
          <p:nvPr/>
        </p:nvPicPr>
        <p:blipFill>
          <a:blip r:embed="rId4"/>
          <a:stretch>
            <a:fillRect/>
          </a:stretch>
        </p:blipFill>
        <p:spPr>
          <a:xfrm>
            <a:off x="4521788" y="1458991"/>
            <a:ext cx="4622212" cy="4313176"/>
          </a:xfrm>
          <a:prstGeom prst="rect">
            <a:avLst/>
          </a:prstGeom>
        </p:spPr>
      </p:pic>
    </p:spTree>
    <p:extLst>
      <p:ext uri="{BB962C8B-B14F-4D97-AF65-F5344CB8AC3E}">
        <p14:creationId xmlns:p14="http://schemas.microsoft.com/office/powerpoint/2010/main" val="822686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a:t>
            </a:r>
            <a:r>
              <a:rPr lang="en-US" dirty="0"/>
              <a:t>Steps 4 and 5</a:t>
            </a:r>
            <a:endParaRPr lang="en-US" b="1" dirty="0">
              <a:solidFill>
                <a:schemeClr val="accent1"/>
              </a:solidFill>
            </a:endParaRPr>
          </a:p>
        </p:txBody>
      </p:sp>
      <p:sp>
        <p:nvSpPr>
          <p:cNvPr id="3" name="Content Placeholder 2"/>
          <p:cNvSpPr>
            <a:spLocks noGrp="1"/>
          </p:cNvSpPr>
          <p:nvPr>
            <p:ph idx="1"/>
          </p:nvPr>
        </p:nvSpPr>
        <p:spPr>
          <a:xfrm>
            <a:off x="304800" y="990600"/>
            <a:ext cx="8534400" cy="5257800"/>
          </a:xfrm>
        </p:spPr>
        <p:txBody>
          <a:bodyPr/>
          <a:lstStyle/>
          <a:p>
            <a:pPr marL="0" indent="0">
              <a:buNone/>
            </a:pPr>
            <a:r>
              <a:rPr lang="en-US" sz="2400" dirty="0"/>
              <a:t>Step 4</a:t>
            </a:r>
          </a:p>
          <a:p>
            <a:r>
              <a:rPr lang="en-US" sz="2400" dirty="0"/>
              <a:t>Update Sharyland Options based on latest information in LP&amp;L Report. </a:t>
            </a:r>
            <a:r>
              <a:rPr lang="en-US" sz="2800" dirty="0"/>
              <a:t>(</a:t>
            </a:r>
            <a:r>
              <a:rPr lang="en-US" sz="2400" dirty="0" smtClean="0"/>
              <a:t>Sharyland </a:t>
            </a:r>
            <a:r>
              <a:rPr lang="en-US" sz="2400" dirty="0"/>
              <a:t>Option 1-2)</a:t>
            </a:r>
          </a:p>
          <a:p>
            <a:pPr lvl="1"/>
            <a:r>
              <a:rPr lang="en-US" sz="2000" dirty="0"/>
              <a:t>North rather than Airport Park</a:t>
            </a:r>
          </a:p>
          <a:p>
            <a:pPr lvl="1"/>
            <a:r>
              <a:rPr lang="en-US" sz="2000" dirty="0"/>
              <a:t>McDonald rather than Quincy</a:t>
            </a:r>
          </a:p>
          <a:p>
            <a:pPr lvl="1"/>
            <a:r>
              <a:rPr lang="en-US" sz="2000" dirty="0"/>
              <a:t>South connection to Oliver rather than Southeast</a:t>
            </a:r>
          </a:p>
          <a:p>
            <a:pPr marL="0" indent="0">
              <a:buNone/>
            </a:pPr>
            <a:r>
              <a:rPr lang="en-US" sz="2400" dirty="0"/>
              <a:t>Step 5</a:t>
            </a:r>
          </a:p>
          <a:p>
            <a:pPr marL="342900" lvl="1" indent="-342900">
              <a:buFont typeface="Arial"/>
              <a:buChar char="•"/>
            </a:pPr>
            <a:r>
              <a:rPr lang="en-US" sz="2400" dirty="0"/>
              <a:t>Modify Sharyland Option 1-2 to Consider Interconnection Point Closer to Lubbock </a:t>
            </a:r>
            <a:endParaRPr lang="en-US" sz="2000" dirty="0"/>
          </a:p>
          <a:p>
            <a:pPr lvl="1"/>
            <a:r>
              <a:rPr lang="en-US" sz="2000" dirty="0"/>
              <a:t>Created SHY Option 1-2a reflect Oliver to Vealmoor proposal</a:t>
            </a:r>
          </a:p>
          <a:p>
            <a:pPr lvl="1"/>
            <a:r>
              <a:rPr lang="en-US" sz="2000" dirty="0"/>
              <a:t>Created SHY Option 1-2b to stop at Long Draw rather than go all the way to Vealmoor.</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4251933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Create Short-list </a:t>
            </a:r>
            <a:r>
              <a:rPr lang="en-US" dirty="0" smtClean="0"/>
              <a:t>of Options – Steps 4 and 5 </a:t>
            </a:r>
            <a:r>
              <a:rPr lang="en-US" dirty="0"/>
              <a:t>Illustration</a:t>
            </a:r>
            <a:endParaRPr lang="en-US" b="1" dirty="0">
              <a:solidFill>
                <a:schemeClr val="accent1"/>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grpSp>
        <p:nvGrpSpPr>
          <p:cNvPr id="4" name="Group 3"/>
          <p:cNvGrpSpPr/>
          <p:nvPr/>
        </p:nvGrpSpPr>
        <p:grpSpPr>
          <a:xfrm>
            <a:off x="2057400" y="1163815"/>
            <a:ext cx="4532571" cy="5074861"/>
            <a:chOff x="2514600" y="1163815"/>
            <a:chExt cx="4532571" cy="5074861"/>
          </a:xfrm>
        </p:grpSpPr>
        <p:pic>
          <p:nvPicPr>
            <p:cNvPr id="8" name="Picture 7"/>
            <p:cNvPicPr>
              <a:picLocks noChangeAspect="1"/>
            </p:cNvPicPr>
            <p:nvPr/>
          </p:nvPicPr>
          <p:blipFill>
            <a:blip r:embed="rId3"/>
            <a:stretch>
              <a:fillRect/>
            </a:stretch>
          </p:blipFill>
          <p:spPr>
            <a:xfrm>
              <a:off x="2514600" y="1163815"/>
              <a:ext cx="4532571" cy="5074861"/>
            </a:xfrm>
            <a:prstGeom prst="rect">
              <a:avLst/>
            </a:prstGeom>
          </p:spPr>
        </p:pic>
        <p:sp>
          <p:nvSpPr>
            <p:cNvPr id="9" name="TextBox 8"/>
            <p:cNvSpPr txBox="1"/>
            <p:nvPr/>
          </p:nvSpPr>
          <p:spPr>
            <a:xfrm>
              <a:off x="5029200" y="1225219"/>
              <a:ext cx="1143000" cy="246221"/>
            </a:xfrm>
            <a:prstGeom prst="rect">
              <a:avLst/>
            </a:prstGeom>
            <a:solidFill>
              <a:schemeClr val="bg1"/>
            </a:solidFill>
          </p:spPr>
          <p:txBody>
            <a:bodyPr wrap="square" rtlCol="0">
              <a:spAutoFit/>
            </a:bodyPr>
            <a:lstStyle/>
            <a:p>
              <a:r>
                <a:rPr lang="en-US" sz="1000" b="1" dirty="0" smtClean="0">
                  <a:solidFill>
                    <a:srgbClr val="FF0000"/>
                  </a:solidFill>
                </a:rPr>
                <a:t>White River</a:t>
              </a:r>
              <a:endParaRPr lang="en-US" sz="1000" b="1" dirty="0">
                <a:solidFill>
                  <a:srgbClr val="FF0000"/>
                </a:solidFill>
              </a:endParaRPr>
            </a:p>
          </p:txBody>
        </p:sp>
        <p:sp>
          <p:nvSpPr>
            <p:cNvPr id="10" name="TextBox 9"/>
            <p:cNvSpPr txBox="1"/>
            <p:nvPr/>
          </p:nvSpPr>
          <p:spPr>
            <a:xfrm>
              <a:off x="3476727" y="1606219"/>
              <a:ext cx="1143000" cy="246221"/>
            </a:xfrm>
            <a:prstGeom prst="rect">
              <a:avLst/>
            </a:prstGeom>
            <a:solidFill>
              <a:schemeClr val="bg1"/>
            </a:solidFill>
          </p:spPr>
          <p:txBody>
            <a:bodyPr wrap="square" rtlCol="0">
              <a:spAutoFit/>
            </a:bodyPr>
            <a:lstStyle/>
            <a:p>
              <a:r>
                <a:rPr lang="en-US" sz="1000" b="1" dirty="0" smtClean="0">
                  <a:solidFill>
                    <a:srgbClr val="FF0000"/>
                  </a:solidFill>
                </a:rPr>
                <a:t>Abernathy</a:t>
              </a:r>
              <a:endParaRPr lang="en-US" sz="1000" b="1" dirty="0">
                <a:solidFill>
                  <a:srgbClr val="FF0000"/>
                </a:solidFill>
              </a:endParaRPr>
            </a:p>
          </p:txBody>
        </p:sp>
        <p:sp>
          <p:nvSpPr>
            <p:cNvPr id="11" name="TextBox 10"/>
            <p:cNvSpPr txBox="1"/>
            <p:nvPr/>
          </p:nvSpPr>
          <p:spPr>
            <a:xfrm>
              <a:off x="4361785" y="3119162"/>
              <a:ext cx="1143000" cy="400110"/>
            </a:xfrm>
            <a:prstGeom prst="rect">
              <a:avLst/>
            </a:prstGeom>
            <a:solidFill>
              <a:schemeClr val="bg1"/>
            </a:solidFill>
          </p:spPr>
          <p:txBody>
            <a:bodyPr wrap="square" rtlCol="0">
              <a:spAutoFit/>
            </a:bodyPr>
            <a:lstStyle/>
            <a:p>
              <a:r>
                <a:rPr lang="en-US" sz="1000" b="1" dirty="0" smtClean="0">
                  <a:solidFill>
                    <a:srgbClr val="FF0000"/>
                  </a:solidFill>
                </a:rPr>
                <a:t>North instead of Airport Park</a:t>
              </a:r>
            </a:p>
          </p:txBody>
        </p:sp>
        <p:sp>
          <p:nvSpPr>
            <p:cNvPr id="13" name="TextBox 12"/>
            <p:cNvSpPr txBox="1"/>
            <p:nvPr/>
          </p:nvSpPr>
          <p:spPr>
            <a:xfrm>
              <a:off x="2634712" y="2385840"/>
              <a:ext cx="842015" cy="553998"/>
            </a:xfrm>
            <a:prstGeom prst="rect">
              <a:avLst/>
            </a:prstGeom>
            <a:solidFill>
              <a:schemeClr val="bg1"/>
            </a:solidFill>
          </p:spPr>
          <p:txBody>
            <a:bodyPr wrap="square" rtlCol="0">
              <a:spAutoFit/>
            </a:bodyPr>
            <a:lstStyle/>
            <a:p>
              <a:r>
                <a:rPr lang="en-US" sz="1000" b="1" dirty="0" smtClean="0">
                  <a:solidFill>
                    <a:srgbClr val="FF0000"/>
                  </a:solidFill>
                </a:rPr>
                <a:t>McDonald instead of Quincy</a:t>
              </a:r>
              <a:endParaRPr lang="en-US" sz="1000" b="1" dirty="0">
                <a:solidFill>
                  <a:srgbClr val="FF0000"/>
                </a:solidFill>
              </a:endParaRPr>
            </a:p>
          </p:txBody>
        </p:sp>
        <p:sp>
          <p:nvSpPr>
            <p:cNvPr id="14" name="TextBox 13"/>
            <p:cNvSpPr txBox="1"/>
            <p:nvPr/>
          </p:nvSpPr>
          <p:spPr>
            <a:xfrm>
              <a:off x="5334000" y="5059779"/>
              <a:ext cx="1600200" cy="400110"/>
            </a:xfrm>
            <a:prstGeom prst="rect">
              <a:avLst/>
            </a:prstGeom>
            <a:solidFill>
              <a:schemeClr val="bg1"/>
            </a:solidFill>
          </p:spPr>
          <p:txBody>
            <a:bodyPr wrap="square" rtlCol="0">
              <a:spAutoFit/>
            </a:bodyPr>
            <a:lstStyle/>
            <a:p>
              <a:r>
                <a:rPr lang="en-US" sz="1000" b="1" dirty="0" smtClean="0">
                  <a:solidFill>
                    <a:srgbClr val="FF0000"/>
                  </a:solidFill>
                </a:rPr>
                <a:t>To Vealmoor   (1-2a)</a:t>
              </a:r>
            </a:p>
            <a:p>
              <a:r>
                <a:rPr lang="en-US" sz="1000" b="1" dirty="0" smtClean="0">
                  <a:solidFill>
                    <a:srgbClr val="FF0000"/>
                  </a:solidFill>
                </a:rPr>
                <a:t>To Long Draw (1-2b)</a:t>
              </a:r>
              <a:endParaRPr lang="en-US" sz="1000" b="1" dirty="0">
                <a:solidFill>
                  <a:srgbClr val="FF0000"/>
                </a:solidFill>
              </a:endParaRPr>
            </a:p>
          </p:txBody>
        </p:sp>
        <p:sp>
          <p:nvSpPr>
            <p:cNvPr id="15" name="TextBox 14"/>
            <p:cNvSpPr txBox="1"/>
            <p:nvPr/>
          </p:nvSpPr>
          <p:spPr>
            <a:xfrm>
              <a:off x="2743200" y="3501191"/>
              <a:ext cx="1143000" cy="400110"/>
            </a:xfrm>
            <a:prstGeom prst="rect">
              <a:avLst/>
            </a:prstGeom>
            <a:solidFill>
              <a:schemeClr val="bg1"/>
            </a:solidFill>
          </p:spPr>
          <p:txBody>
            <a:bodyPr wrap="square" rtlCol="0">
              <a:spAutoFit/>
            </a:bodyPr>
            <a:lstStyle/>
            <a:p>
              <a:r>
                <a:rPr lang="en-US" sz="1000" b="1" dirty="0" smtClean="0">
                  <a:solidFill>
                    <a:srgbClr val="FF0000"/>
                  </a:solidFill>
                </a:rPr>
                <a:t>Oliver instead of Southeast</a:t>
              </a:r>
              <a:endParaRPr lang="en-US" sz="1000" b="1" dirty="0">
                <a:solidFill>
                  <a:srgbClr val="FF0000"/>
                </a:solidFill>
              </a:endParaRPr>
            </a:p>
          </p:txBody>
        </p:sp>
        <p:cxnSp>
          <p:nvCxnSpPr>
            <p:cNvPr id="16" name="Straight Arrow Connector 15"/>
            <p:cNvCxnSpPr/>
            <p:nvPr/>
          </p:nvCxnSpPr>
          <p:spPr>
            <a:xfrm flipH="1">
              <a:off x="4648200" y="5340019"/>
              <a:ext cx="685800" cy="6858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8041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C0E9AA12-8AF9-4AA6-90FE-24669859CDF3}">
  <ds:schemaRefs>
    <ds:schemaRef ds:uri="http://purl.org/dc/dcmitype/"/>
    <ds:schemaRef ds:uri="c34af464-7aa1-4edd-9be4-83dffc1cb926"/>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 ds:uri="http://purl.org/dc/elements/1.1/"/>
    <ds:schemaRef ds:uri="http://schemas.microsoft.com/office/2006/documentManagement/type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880</TotalTime>
  <Words>1835</Words>
  <Application>Microsoft Office PowerPoint</Application>
  <PresentationFormat>On-screen Show (4:3)</PresentationFormat>
  <Paragraphs>450</Paragraphs>
  <Slides>38</Slides>
  <Notes>25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38</vt:i4>
      </vt:variant>
    </vt:vector>
  </HeadingPairs>
  <TitlesOfParts>
    <vt:vector size="43" baseType="lpstr">
      <vt:lpstr>Arial</vt:lpstr>
      <vt:lpstr>Calibri</vt:lpstr>
      <vt:lpstr>1_Custom Design</vt:lpstr>
      <vt:lpstr>Office Theme</vt:lpstr>
      <vt:lpstr>Custom Design</vt:lpstr>
      <vt:lpstr>PowerPoint Presentation</vt:lpstr>
      <vt:lpstr>Outline</vt:lpstr>
      <vt:lpstr>Introduction</vt:lpstr>
      <vt:lpstr>Create Short-list of Options – Steps 1 and 2</vt:lpstr>
      <vt:lpstr>Create Short-list of Options – Step 2 Illustration</vt:lpstr>
      <vt:lpstr>Create Short-list of Options – Step 3</vt:lpstr>
      <vt:lpstr>Create Short-list of Options – Step 3 Illustration</vt:lpstr>
      <vt:lpstr>Create Short-list of Options – Steps 4 and 5</vt:lpstr>
      <vt:lpstr>Create Short-list of Options – Steps 4 and 5 Illustration</vt:lpstr>
      <vt:lpstr>Create Short-list of Options – Step 6</vt:lpstr>
      <vt:lpstr>Create Short-list of Options – Step 6 Illustration</vt:lpstr>
      <vt:lpstr>Create Short-list of Options – Step 7</vt:lpstr>
      <vt:lpstr>Create Short-list of Options – Step 7 Illustration</vt:lpstr>
      <vt:lpstr>Create Short-list of Options – Step 8</vt:lpstr>
      <vt:lpstr>Results – Options Initially Parked</vt:lpstr>
      <vt:lpstr>Results – Options Initially Parked (Cont.)</vt:lpstr>
      <vt:lpstr>Results – Options Simulated</vt:lpstr>
      <vt:lpstr>Results – Options Simulated (Cont.)</vt:lpstr>
      <vt:lpstr>Initial Transfer Capability Estimates - Methodology</vt:lpstr>
      <vt:lpstr>Notes for Transfer Capability Estimates</vt:lpstr>
      <vt:lpstr>Initial Transfer Capability Estimates - Values</vt:lpstr>
      <vt:lpstr>Next Steps</vt:lpstr>
      <vt:lpstr>PowerPoint Presentation</vt:lpstr>
      <vt:lpstr>Appendix</vt:lpstr>
      <vt:lpstr>Lubbock Load Integration Study  </vt:lpstr>
      <vt:lpstr>Base Case</vt:lpstr>
      <vt:lpstr>LPL Option 1</vt:lpstr>
      <vt:lpstr>LPL Option 4</vt:lpstr>
      <vt:lpstr>LPL Option 4ow</vt:lpstr>
      <vt:lpstr>LPL Option 8A</vt:lpstr>
      <vt:lpstr>LPL Option 8B</vt:lpstr>
      <vt:lpstr>LPL Option 11</vt:lpstr>
      <vt:lpstr>LPL Option 12</vt:lpstr>
      <vt:lpstr>LPL Option 12c</vt:lpstr>
      <vt:lpstr>LPL Option 20</vt:lpstr>
      <vt:lpstr>SHY Option 1-2a</vt:lpstr>
      <vt:lpstr>SHY Option 1-2b</vt:lpstr>
      <vt:lpstr>Panhandle Transfer Limit with WSCR=1.5</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Richardson, Ben</cp:lastModifiedBy>
  <cp:revision>75</cp:revision>
  <cp:lastPrinted>2016-03-21T15:24:28Z</cp:lastPrinted>
  <dcterms:created xsi:type="dcterms:W3CDTF">2016-01-21T15:20:31Z</dcterms:created>
  <dcterms:modified xsi:type="dcterms:W3CDTF">2016-03-21T20:47:41Z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