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49" r:id="rId4"/>
  </p:sldMasterIdLst>
  <p:notesMasterIdLst>
    <p:notesMasterId r:id="rId12"/>
  </p:notesMasterIdLst>
  <p:handoutMasterIdLst>
    <p:handoutMasterId r:id="rId13"/>
  </p:handoutMasterIdLst>
  <p:sldIdLst>
    <p:sldId id="258" r:id="rId5"/>
    <p:sldId id="284" r:id="rId6"/>
    <p:sldId id="285" r:id="rId7"/>
    <p:sldId id="286" r:id="rId8"/>
    <p:sldId id="282" r:id="rId9"/>
    <p:sldId id="283" r:id="rId10"/>
    <p:sldId id="273" r:id="rId11"/>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224">
          <p15:clr>
            <a:srgbClr val="A4A3A4"/>
          </p15:clr>
        </p15:guide>
        <p15:guide id="2" pos="1536">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CC0"/>
    <a:srgbClr val="B6CEEA"/>
    <a:srgbClr val="D3DFBD"/>
    <a:srgbClr val="5469A2"/>
    <a:srgbClr val="40949A"/>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3375" autoAdjust="0"/>
  </p:normalViewPr>
  <p:slideViewPr>
    <p:cSldViewPr>
      <p:cViewPr varScale="1">
        <p:scale>
          <a:sx n="113" d="100"/>
          <a:sy n="113" d="100"/>
        </p:scale>
        <p:origin x="1554" y="114"/>
      </p:cViewPr>
      <p:guideLst>
        <p:guide orient="horz" pos="4224"/>
        <p:guide pos="1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76" y="-9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753" cy="461010"/>
          </a:xfrm>
          <a:prstGeom prst="rect">
            <a:avLst/>
          </a:prstGeom>
        </p:spPr>
        <p:txBody>
          <a:bodyPr vert="horz" lIns="92294" tIns="46147" rIns="92294" bIns="46147"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26895" y="0"/>
            <a:ext cx="3005753" cy="461010"/>
          </a:xfrm>
          <a:prstGeom prst="rect">
            <a:avLst/>
          </a:prstGeom>
        </p:spPr>
        <p:txBody>
          <a:bodyPr vert="horz" lIns="92294" tIns="46147" rIns="92294" bIns="46147" rtlCol="0"/>
          <a:lstStyle>
            <a:lvl1pPr algn="r">
              <a:defRPr sz="1200">
                <a:latin typeface="Arial" charset="0"/>
                <a:cs typeface="+mn-cs"/>
              </a:defRPr>
            </a:lvl1pPr>
          </a:lstStyle>
          <a:p>
            <a:pPr>
              <a:defRPr/>
            </a:pPr>
            <a:fld id="{E40AB873-8418-4FF9-B0E9-7EEE62B7D353}" type="datetimeFigureOut">
              <a:rPr lang="en-US"/>
              <a:pPr>
                <a:defRPr/>
              </a:pPr>
              <a:t>3/21/2016</a:t>
            </a:fld>
            <a:endParaRPr lang="en-US" dirty="0"/>
          </a:p>
        </p:txBody>
      </p:sp>
      <p:sp>
        <p:nvSpPr>
          <p:cNvPr id="4" name="Footer Placeholder 3"/>
          <p:cNvSpPr>
            <a:spLocks noGrp="1"/>
          </p:cNvSpPr>
          <p:nvPr>
            <p:ph type="ftr" sz="quarter" idx="2"/>
          </p:nvPr>
        </p:nvSpPr>
        <p:spPr>
          <a:xfrm>
            <a:off x="0" y="8757638"/>
            <a:ext cx="3005753" cy="461010"/>
          </a:xfrm>
          <a:prstGeom prst="rect">
            <a:avLst/>
          </a:prstGeom>
        </p:spPr>
        <p:txBody>
          <a:bodyPr vert="horz" lIns="92294" tIns="46147" rIns="92294" bIns="46147"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26895" y="8757638"/>
            <a:ext cx="3005753" cy="461010"/>
          </a:xfrm>
          <a:prstGeom prst="rect">
            <a:avLst/>
          </a:prstGeom>
        </p:spPr>
        <p:txBody>
          <a:bodyPr vert="horz" lIns="92294" tIns="46147" rIns="92294" bIns="46147" rtlCol="0" anchor="b"/>
          <a:lstStyle>
            <a:lvl1pPr algn="r">
              <a:defRPr sz="1200">
                <a:latin typeface="Arial" charset="0"/>
                <a:cs typeface="+mn-cs"/>
              </a:defRPr>
            </a:lvl1pPr>
          </a:lstStyle>
          <a:p>
            <a:pPr>
              <a:defRPr/>
            </a:pPr>
            <a:fld id="{FD2BE994-B40A-42B7-A99C-1CC25E30AC65}" type="slidenum">
              <a:rPr lang="en-US"/>
              <a:pPr>
                <a:defRPr/>
              </a:pPr>
              <a:t>‹#›</a:t>
            </a:fld>
            <a:endParaRPr lang="en-US" dirty="0"/>
          </a:p>
        </p:txBody>
      </p:sp>
    </p:spTree>
    <p:extLst>
      <p:ext uri="{BB962C8B-B14F-4D97-AF65-F5344CB8AC3E}">
        <p14:creationId xmlns:p14="http://schemas.microsoft.com/office/powerpoint/2010/main" val="3172706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05753" cy="46101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7651" name="Rectangle 3"/>
          <p:cNvSpPr>
            <a:spLocks noGrp="1" noChangeArrowheads="1"/>
          </p:cNvSpPr>
          <p:nvPr>
            <p:ph type="dt" idx="1"/>
          </p:nvPr>
        </p:nvSpPr>
        <p:spPr bwMode="auto">
          <a:xfrm>
            <a:off x="3926895" y="0"/>
            <a:ext cx="3005753" cy="46101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60463" y="690563"/>
            <a:ext cx="4613275" cy="34591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4353" y="4380371"/>
            <a:ext cx="5545496" cy="414909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57638"/>
            <a:ext cx="3005753" cy="461010"/>
          </a:xfrm>
          <a:prstGeom prst="rect">
            <a:avLst/>
          </a:prstGeom>
          <a:noFill/>
          <a:ln w="9525">
            <a:noFill/>
            <a:miter lim="800000"/>
            <a:headEnd/>
            <a:tailEnd/>
          </a:ln>
          <a:effectLst/>
        </p:spPr>
        <p:txBody>
          <a:bodyPr vert="horz" wrap="square" lIns="92294" tIns="46147" rIns="92294" bIns="46147"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7655" name="Rectangle 7"/>
          <p:cNvSpPr>
            <a:spLocks noGrp="1" noChangeArrowheads="1"/>
          </p:cNvSpPr>
          <p:nvPr>
            <p:ph type="sldNum" sz="quarter" idx="5"/>
          </p:nvPr>
        </p:nvSpPr>
        <p:spPr bwMode="auto">
          <a:xfrm>
            <a:off x="3926895" y="8757638"/>
            <a:ext cx="3005753" cy="461010"/>
          </a:xfrm>
          <a:prstGeom prst="rect">
            <a:avLst/>
          </a:prstGeom>
          <a:noFill/>
          <a:ln w="9525">
            <a:noFill/>
            <a:miter lim="800000"/>
            <a:headEnd/>
            <a:tailEnd/>
          </a:ln>
          <a:effectLst/>
        </p:spPr>
        <p:txBody>
          <a:bodyPr vert="horz" wrap="square" lIns="92294" tIns="46147" rIns="92294" bIns="46147" numCol="1" anchor="b" anchorCtr="0" compatLnSpc="1">
            <a:prstTxWarp prst="textNoShape">
              <a:avLst/>
            </a:prstTxWarp>
          </a:bodyPr>
          <a:lstStyle>
            <a:lvl1pPr algn="r">
              <a:defRPr sz="1200">
                <a:latin typeface="Arial" charset="0"/>
                <a:cs typeface="+mn-cs"/>
              </a:defRPr>
            </a:lvl1pPr>
          </a:lstStyle>
          <a:p>
            <a:pPr>
              <a:defRPr/>
            </a:pPr>
            <a:fld id="{9EB1E30D-9A37-4BCB-AD80-742C44C0ECAD}" type="slidenum">
              <a:rPr lang="en-US"/>
              <a:pPr>
                <a:defRPr/>
              </a:pPr>
              <a:t>‹#›</a:t>
            </a:fld>
            <a:endParaRPr lang="en-US" dirty="0"/>
          </a:p>
        </p:txBody>
      </p:sp>
    </p:spTree>
    <p:extLst>
      <p:ext uri="{BB962C8B-B14F-4D97-AF65-F5344CB8AC3E}">
        <p14:creationId xmlns:p14="http://schemas.microsoft.com/office/powerpoint/2010/main" val="2419631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9EB1E30D-9A37-4BCB-AD80-742C44C0ECAD}" type="slidenum">
              <a:rPr lang="en-US" smtClean="0"/>
              <a:pPr>
                <a:defRPr/>
              </a:pPr>
              <a:t>1</a:t>
            </a:fld>
            <a:endParaRPr lang="en-US" dirty="0"/>
          </a:p>
        </p:txBody>
      </p:sp>
    </p:spTree>
    <p:extLst>
      <p:ext uri="{BB962C8B-B14F-4D97-AF65-F5344CB8AC3E}">
        <p14:creationId xmlns:p14="http://schemas.microsoft.com/office/powerpoint/2010/main" val="3089201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dirty="0" smtClean="0"/>
              <a:t>8/11/2015</a:t>
            </a:r>
            <a:endParaRPr lang="en-US" dirty="0"/>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t>MISUG</a:t>
            </a:r>
          </a:p>
        </p:txBody>
      </p:sp>
    </p:spTree>
    <p:extLst>
      <p:ext uri="{BB962C8B-B14F-4D97-AF65-F5344CB8AC3E}">
        <p14:creationId xmlns:p14="http://schemas.microsoft.com/office/powerpoint/2010/main" val="27746326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248400" y="6457950"/>
            <a:ext cx="2514600" cy="247650"/>
          </a:xfrm>
        </p:spPr>
        <p:txBody>
          <a:bodyPr/>
          <a:lstStyle>
            <a:lvl1pPr>
              <a:defRPr/>
            </a:lvl1pPr>
          </a:lstStyle>
          <a:p>
            <a:pPr>
              <a:defRPr/>
            </a:pPr>
            <a:r>
              <a:rPr lang="en-US" dirty="0"/>
              <a:t>MISUG</a:t>
            </a:r>
          </a:p>
        </p:txBody>
      </p:sp>
      <p:sp>
        <p:nvSpPr>
          <p:cNvPr id="5" name="Rectangle 4"/>
          <p:cNvSpPr>
            <a:spLocks noGrp="1" noChangeArrowheads="1"/>
          </p:cNvSpPr>
          <p:nvPr>
            <p:ph type="dt" sz="half" idx="11"/>
          </p:nvPr>
        </p:nvSpPr>
        <p:spPr>
          <a:xfrm>
            <a:off x="1143000" y="6457950"/>
            <a:ext cx="2133600" cy="323850"/>
          </a:xfrm>
        </p:spPr>
        <p:txBody>
          <a:bodyPr/>
          <a:lstStyle>
            <a:lvl1pPr>
              <a:defRPr/>
            </a:lvl1pPr>
          </a:lstStyle>
          <a:p>
            <a:pPr>
              <a:defRPr/>
            </a:pPr>
            <a:fld id="{8D2890DD-8BB0-466C-ABE3-744940DF90D5}" type="datetime1">
              <a:rPr lang="en-US" smtClean="0"/>
              <a:t>3/21/2016</a:t>
            </a:fld>
            <a:endParaRPr lang="en-US" dirty="0"/>
          </a:p>
        </p:txBody>
      </p:sp>
    </p:spTree>
    <p:extLst>
      <p:ext uri="{BB962C8B-B14F-4D97-AF65-F5344CB8AC3E}">
        <p14:creationId xmlns:p14="http://schemas.microsoft.com/office/powerpoint/2010/main" val="20018961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A515C95-74DC-4513-A0C6-741B56F2C5F7}"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27035224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C727DEF-85A0-4C73-A6ED-9422E9681752}"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3961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F9E7FD1-B434-402C-A8B9-A4C57B57E997}"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9"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417223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38626E-994C-4043-99F8-E38CDDD67F2B}"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5"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220890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4C67EF7-275A-4CBB-9ED3-3C812C3F6A8E}"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4"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13689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A3BB353-2F96-4FCA-B929-B852567D6D73}"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34732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ACF08E-C36B-45E0-B8A3-8A51423F42BE}"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11345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C1886128-D83E-425A-9A97-C8B7B01196A4}" type="slidenum">
              <a:rPr lang="en-US"/>
              <a:pPr>
                <a:defRPr/>
              </a:pPr>
              <a:t>‹#›</a:t>
            </a:fld>
            <a:endParaRPr lang="en-US" dirty="0"/>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pic>
        <p:nvPicPr>
          <p:cNvPr id="1029" name="Picture 8" descr="logo_C"/>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r>
              <a:rPr lang="en-US" dirty="0"/>
              <a:t>MISUG</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r>
              <a:rPr lang="en-US" dirty="0" smtClean="0"/>
              <a:t>8/11/2015</a:t>
            </a:r>
            <a:endParaRPr lang="en-US" dirty="0"/>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4BCA8036-EEAC-4AF0-BC5E-EE390FA20DE7}" type="slidenum">
              <a:rPr lang="en-US" altLang="en-US" sz="1200" smtClean="0"/>
              <a:pPr algn="ctr" eaLnBrk="1" hangingPunct="1">
                <a:defRPr/>
              </a:pPr>
              <a:t>‹#›</a:t>
            </a:fld>
            <a:endParaRPr lang="en-US" altLang="en-US" sz="1200" dirty="0" smtClean="0"/>
          </a:p>
        </p:txBody>
      </p:sp>
    </p:spTree>
  </p:cSld>
  <p:clrMap bg1="lt1" tx1="dk1" bg2="lt2" tx2="dk2" accent1="accent1" accent2="accent2" accent3="accent3" accent4="accent4" accent5="accent5" accent6="accent6" hlink="hlink" folHlink="folHlink"/>
  <p:sldLayoutIdLst>
    <p:sldLayoutId id="2147484696" r:id="rId1"/>
    <p:sldLayoutId id="2147484697" r:id="rId2"/>
    <p:sldLayoutId id="2147484665" r:id="rId3"/>
    <p:sldLayoutId id="2147484666" r:id="rId4"/>
    <p:sldLayoutId id="2147484667" r:id="rId5"/>
    <p:sldLayoutId id="2147484668" r:id="rId6"/>
    <p:sldLayoutId id="2147484669" r:id="rId7"/>
    <p:sldLayoutId id="2147484670" r:id="rId8"/>
    <p:sldLayoutId id="2147484671" r:id="rId9"/>
  </p:sldLayoutIdLst>
  <p:timing>
    <p:tnLst>
      <p:par>
        <p:cTn id="1" dur="indefinite" restart="never" nodeType="tmRoot"/>
      </p:par>
    </p:tnLst>
  </p:timing>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services/md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0"/>
          <p:cNvSpPr>
            <a:spLocks noGrp="1" noChangeArrowheads="1"/>
          </p:cNvSpPr>
          <p:nvPr>
            <p:ph type="subTitle" idx="1"/>
          </p:nvPr>
        </p:nvSpPr>
        <p:spPr/>
        <p:txBody>
          <a:bodyPr/>
          <a:lstStyle/>
          <a:p>
            <a:pPr eaLnBrk="1" hangingPunct="1"/>
            <a:r>
              <a:rPr lang="en-US" altLang="en-US" dirty="0" smtClean="0"/>
              <a:t>March 21, 2016</a:t>
            </a:r>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p:txBody>
      </p:sp>
      <p:sp>
        <p:nvSpPr>
          <p:cNvPr id="2" name="Title 1"/>
          <p:cNvSpPr>
            <a:spLocks noGrp="1"/>
          </p:cNvSpPr>
          <p:nvPr>
            <p:ph type="ctrTitle"/>
          </p:nvPr>
        </p:nvSpPr>
        <p:spPr/>
        <p:txBody>
          <a:bodyPr/>
          <a:lstStyle/>
          <a:p>
            <a:r>
              <a:rPr lang="en-US" dirty="0" smtClean="0"/>
              <a:t>CSWG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CSWG function</a:t>
            </a:r>
            <a:endParaRPr lang="en-US" dirty="0"/>
          </a:p>
        </p:txBody>
      </p:sp>
      <p:pic>
        <p:nvPicPr>
          <p:cNvPr id="6" name="Content Placeholder 5"/>
          <p:cNvPicPr>
            <a:picLocks noGrp="1" noChangeAspect="1"/>
          </p:cNvPicPr>
          <p:nvPr>
            <p:ph idx="1"/>
          </p:nvPr>
        </p:nvPicPr>
        <p:blipFill>
          <a:blip r:embed="rId2"/>
          <a:stretch>
            <a:fillRect/>
          </a:stretch>
        </p:blipFill>
        <p:spPr>
          <a:xfrm>
            <a:off x="186763" y="914400"/>
            <a:ext cx="7561825" cy="4648199"/>
          </a:xfrm>
          <a:prstGeom prst="rect">
            <a:avLst/>
          </a:prstGeom>
        </p:spPr>
      </p:pic>
      <p:sp>
        <p:nvSpPr>
          <p:cNvPr id="4" name="Date Placeholder 3"/>
          <p:cNvSpPr>
            <a:spLocks noGrp="1"/>
          </p:cNvSpPr>
          <p:nvPr>
            <p:ph type="dt" sz="half" idx="11"/>
          </p:nvPr>
        </p:nvSpPr>
        <p:spPr/>
        <p:txBody>
          <a:bodyPr/>
          <a:lstStyle/>
          <a:p>
            <a:pPr>
              <a:defRPr/>
            </a:pPr>
            <a:fld id="{8D2890DD-8BB0-466C-ABE3-744940DF90D5}" type="datetime1">
              <a:rPr lang="en-US" smtClean="0"/>
              <a:t>3/21/2016</a:t>
            </a:fld>
            <a:endParaRPr lang="en-US" dirty="0"/>
          </a:p>
        </p:txBody>
      </p:sp>
    </p:spTree>
    <p:extLst>
      <p:ext uri="{BB962C8B-B14F-4D97-AF65-F5344CB8AC3E}">
        <p14:creationId xmlns:p14="http://schemas.microsoft.com/office/powerpoint/2010/main" val="3611927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MDWG </a:t>
            </a:r>
            <a:endParaRPr lang="en-US" dirty="0"/>
          </a:p>
        </p:txBody>
      </p:sp>
      <p:sp>
        <p:nvSpPr>
          <p:cNvPr id="3" name="Content Placeholder 2"/>
          <p:cNvSpPr>
            <a:spLocks noGrp="1"/>
          </p:cNvSpPr>
          <p:nvPr>
            <p:ph idx="1"/>
          </p:nvPr>
        </p:nvSpPr>
        <p:spPr/>
        <p:txBody>
          <a:bodyPr>
            <a:normAutofit lnSpcReduction="10000"/>
          </a:bodyPr>
          <a:lstStyle/>
          <a:p>
            <a:pPr marL="457200" marR="0" indent="-457200"/>
            <a:r>
              <a:rPr lang="en-US" sz="2100" dirty="0"/>
              <a:t>MDWG is involved in and provides consistent direction for market data issues including data output, data access, data accuracy, data classification, and in some cases, format and content of data posted for Market Participants.  Responsibilities include:</a:t>
            </a:r>
          </a:p>
          <a:p>
            <a:pPr marL="857250" lvl="1" indent="-457200"/>
            <a:r>
              <a:rPr lang="en-US" sz="2100" dirty="0"/>
              <a:t>Data output, including but not limited to report formats, Service Level Agreements, documentation and training;</a:t>
            </a:r>
          </a:p>
          <a:p>
            <a:pPr marL="857250" lvl="1" indent="-457200"/>
            <a:r>
              <a:rPr lang="en-US" sz="2100" dirty="0"/>
              <a:t>Data Access, including but not limited to the ERCOT Public website, Alerts and Notifications, the Market Information System (MIS), and External Web Services (EWS);</a:t>
            </a:r>
          </a:p>
          <a:p>
            <a:pPr marL="857250" lvl="1" indent="-457200"/>
            <a:r>
              <a:rPr lang="en-US" sz="2100" dirty="0"/>
              <a:t>Data Accuracy, including but not limited to report corrections and report enhancements; and</a:t>
            </a:r>
          </a:p>
          <a:p>
            <a:pPr marL="857250" lvl="1" indent="-457200"/>
            <a:r>
              <a:rPr lang="en-US" sz="2100" dirty="0"/>
              <a:t>Data Classification, including but not limited to Public, Secure, and Certified classifications, and Digital Certificates.</a:t>
            </a:r>
          </a:p>
          <a:p>
            <a:endParaRPr lang="en-US"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3/21/2016</a:t>
            </a:fld>
            <a:endParaRPr lang="en-US" dirty="0"/>
          </a:p>
        </p:txBody>
      </p:sp>
    </p:spTree>
    <p:extLst>
      <p:ext uri="{BB962C8B-B14F-4D97-AF65-F5344CB8AC3E}">
        <p14:creationId xmlns:p14="http://schemas.microsoft.com/office/powerpoint/2010/main" val="897635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CSWG</a:t>
            </a:r>
            <a:endParaRPr lang="en-US" dirty="0"/>
          </a:p>
        </p:txBody>
      </p:sp>
      <p:sp>
        <p:nvSpPr>
          <p:cNvPr id="3" name="Content Placeholder 2"/>
          <p:cNvSpPr>
            <a:spLocks noGrp="1"/>
          </p:cNvSpPr>
          <p:nvPr>
            <p:ph idx="1"/>
          </p:nvPr>
        </p:nvSpPr>
        <p:spPr/>
        <p:txBody>
          <a:bodyPr>
            <a:normAutofit/>
          </a:bodyPr>
          <a:lstStyle/>
          <a:p>
            <a:pPr marL="2286000" lvl="5" indent="0">
              <a:buNone/>
            </a:pPr>
            <a:r>
              <a:rPr lang="en-US" sz="1900" b="1" dirty="0" smtClean="0"/>
              <a:t>Redundancy </a:t>
            </a:r>
            <a:r>
              <a:rPr lang="en-US" sz="1900" b="1" dirty="0"/>
              <a:t>of </a:t>
            </a:r>
            <a:r>
              <a:rPr lang="en-US" sz="1900" b="1" dirty="0" smtClean="0"/>
              <a:t>effort?</a:t>
            </a:r>
          </a:p>
          <a:p>
            <a:r>
              <a:rPr lang="en-US" sz="1900" b="0" dirty="0" smtClean="0"/>
              <a:t>MDWG </a:t>
            </a:r>
            <a:r>
              <a:rPr lang="en-US" sz="1900" b="0" dirty="0"/>
              <a:t>focus will be more technical, so CSWG will work with them to make sure market data is timely, complete, accurate and transparent. </a:t>
            </a:r>
          </a:p>
          <a:p>
            <a:r>
              <a:rPr lang="en-US" sz="1900" b="0" dirty="0"/>
              <a:t>CSWG </a:t>
            </a:r>
            <a:r>
              <a:rPr lang="en-US" sz="1900" b="0" dirty="0" smtClean="0"/>
              <a:t>advises on content, format and frequency </a:t>
            </a:r>
            <a:r>
              <a:rPr lang="en-US" sz="1900" b="0" dirty="0"/>
              <a:t>to be included in the extracts and sponsor any changes to extract data and posting timelines. </a:t>
            </a:r>
          </a:p>
          <a:p>
            <a:endParaRPr lang="en-US" sz="1900" dirty="0" smtClean="0"/>
          </a:p>
          <a:p>
            <a:r>
              <a:rPr lang="en-US" sz="1900" dirty="0" smtClean="0"/>
              <a:t>SLA </a:t>
            </a:r>
            <a:r>
              <a:rPr lang="en-US" sz="1900" dirty="0"/>
              <a:t>approved </a:t>
            </a:r>
            <a:r>
              <a:rPr lang="en-US" sz="1900" dirty="0" smtClean="0"/>
              <a:t> </a:t>
            </a:r>
          </a:p>
          <a:p>
            <a:pPr lvl="1"/>
            <a:r>
              <a:rPr lang="en-US" sz="1900" dirty="0" smtClean="0">
                <a:solidFill>
                  <a:schemeClr val="accent1">
                    <a:lumMod val="50000"/>
                  </a:schemeClr>
                </a:solidFill>
              </a:rPr>
              <a:t>http</a:t>
            </a:r>
            <a:r>
              <a:rPr lang="en-US" sz="1900" dirty="0">
                <a:solidFill>
                  <a:schemeClr val="accent1">
                    <a:lumMod val="50000"/>
                  </a:schemeClr>
                </a:solidFill>
              </a:rPr>
              <a:t>://www.ercot.com/services/sla</a:t>
            </a:r>
            <a:endParaRPr lang="en-US" sz="1900" dirty="0" smtClean="0">
              <a:solidFill>
                <a:schemeClr val="accent1">
                  <a:lumMod val="50000"/>
                </a:schemeClr>
              </a:solidFill>
            </a:endParaRPr>
          </a:p>
          <a:p>
            <a:r>
              <a:rPr lang="en-US" sz="1900" dirty="0" smtClean="0"/>
              <a:t>Review reports</a:t>
            </a:r>
          </a:p>
          <a:p>
            <a:pPr lvl="1"/>
            <a:r>
              <a:rPr lang="en-US" sz="1900" dirty="0">
                <a:hlinkClick r:id="rId2"/>
              </a:rPr>
              <a:t>http://</a:t>
            </a:r>
            <a:r>
              <a:rPr lang="en-US" sz="1900" dirty="0" smtClean="0">
                <a:hlinkClick r:id="rId2"/>
              </a:rPr>
              <a:t>www.ercot.com/services/mdt</a:t>
            </a:r>
            <a:r>
              <a:rPr lang="en-US" sz="1900" dirty="0" smtClean="0"/>
              <a:t>	</a:t>
            </a:r>
          </a:p>
          <a:p>
            <a:pPr marL="457200" lvl="1" indent="0">
              <a:buNone/>
            </a:pPr>
            <a:endParaRPr lang="en-US" sz="1900"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3/21/2016</a:t>
            </a:fld>
            <a:endParaRPr lang="en-US" dirty="0"/>
          </a:p>
        </p:txBody>
      </p:sp>
    </p:spTree>
    <p:extLst>
      <p:ext uri="{BB962C8B-B14F-4D97-AF65-F5344CB8AC3E}">
        <p14:creationId xmlns:p14="http://schemas.microsoft.com/office/powerpoint/2010/main" val="135603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 2016</a:t>
            </a:r>
            <a:endParaRPr lang="en-US" dirty="0"/>
          </a:p>
        </p:txBody>
      </p:sp>
      <p:sp>
        <p:nvSpPr>
          <p:cNvPr id="3" name="Content Placeholder 2"/>
          <p:cNvSpPr>
            <a:spLocks noGrp="1"/>
          </p:cNvSpPr>
          <p:nvPr>
            <p:ph idx="1"/>
          </p:nvPr>
        </p:nvSpPr>
        <p:spPr>
          <a:xfrm>
            <a:off x="457200" y="914400"/>
            <a:ext cx="8229600" cy="5334000"/>
          </a:xfrm>
        </p:spPr>
        <p:txBody>
          <a:bodyPr>
            <a:normAutofit/>
          </a:bodyPr>
          <a:lstStyle/>
          <a:p>
            <a:r>
              <a:rPr lang="en-US" sz="1400" dirty="0" smtClean="0"/>
              <a:t>Support COPS Goals</a:t>
            </a:r>
          </a:p>
          <a:p>
            <a:pPr lvl="1"/>
            <a:r>
              <a:rPr lang="en-US" sz="1400" dirty="0" smtClean="0"/>
              <a:t>Maintain </a:t>
            </a:r>
            <a:r>
              <a:rPr lang="en-US" sz="1400" dirty="0"/>
              <a:t>settlements stability in alignment with Protocol Section 8.2, ERCOT Performance Monitoring (2) Paragraphs (c), Settlement Stability and (g) Load Uplift Amounts </a:t>
            </a:r>
          </a:p>
          <a:p>
            <a:pPr lvl="1"/>
            <a:r>
              <a:rPr lang="en-US" sz="1400" dirty="0"/>
              <a:t>Improve Commercial Operations processes to accommodate changes in the ERCOT Market design</a:t>
            </a:r>
          </a:p>
          <a:p>
            <a:pPr lvl="1"/>
            <a:r>
              <a:rPr lang="en-US" sz="1400" dirty="0"/>
              <a:t>Work </a:t>
            </a:r>
            <a:r>
              <a:rPr lang="en-US" sz="1400" dirty="0" smtClean="0"/>
              <a:t>with Market Participants and </a:t>
            </a:r>
            <a:r>
              <a:rPr lang="en-US" sz="1400" dirty="0"/>
              <a:t>ERCOT staff to develop Market improvements and Protocols that support increased Commercial Operations data transparency and data availability</a:t>
            </a:r>
          </a:p>
          <a:p>
            <a:pPr lvl="1"/>
            <a:r>
              <a:rPr lang="en-US" sz="1400" dirty="0"/>
              <a:t>Maintain and update the Commercial Operations Market Guide and the Nodal Settlements </a:t>
            </a:r>
            <a:r>
              <a:rPr lang="en-US" sz="1400" dirty="0" smtClean="0"/>
              <a:t>Handbook</a:t>
            </a:r>
            <a:endParaRPr lang="en-US" sz="1400" dirty="0"/>
          </a:p>
          <a:p>
            <a:pPr lvl="1"/>
            <a:r>
              <a:rPr lang="en-US" sz="1400" dirty="0" smtClean="0"/>
              <a:t>Work </a:t>
            </a:r>
            <a:r>
              <a:rPr lang="en-US" sz="1400" dirty="0"/>
              <a:t>with Market Participants and ERCOT staff to review Market Communications/Notifications and identify process improvements</a:t>
            </a:r>
          </a:p>
          <a:p>
            <a:pPr lvl="1"/>
            <a:r>
              <a:rPr lang="en-US" sz="1400" dirty="0"/>
              <a:t>Work with Market Participants and </a:t>
            </a:r>
            <a:r>
              <a:rPr lang="en-US" sz="1400" dirty="0" smtClean="0"/>
              <a:t>ERCOT staff, and coordinate with MDWG, to </a:t>
            </a:r>
            <a:r>
              <a:rPr lang="en-US" sz="1400" dirty="0"/>
              <a:t>implement improvements to the Market Information System (MIS) and External Web Services (EWS) and market data access for market participants, information security classifications, data extracts and Commercial Operations reports </a:t>
            </a:r>
          </a:p>
          <a:p>
            <a:pPr marL="457200" lvl="1" indent="0">
              <a:buNone/>
            </a:pPr>
            <a:endParaRPr lang="en-US" sz="1400" dirty="0" smtClean="0"/>
          </a:p>
          <a:p>
            <a:r>
              <a:rPr lang="en-US" sz="1400" smtClean="0"/>
              <a:t>Review </a:t>
            </a:r>
            <a:r>
              <a:rPr lang="en-US" sz="1400" dirty="0" smtClean="0"/>
              <a:t>any revision request language with impacts to Settlement</a:t>
            </a:r>
          </a:p>
          <a:p>
            <a:r>
              <a:rPr lang="en-US" sz="1400" dirty="0" smtClean="0"/>
              <a:t>Nodal Settlements Handbook</a:t>
            </a:r>
          </a:p>
          <a:p>
            <a:pPr lvl="1"/>
            <a:r>
              <a:rPr lang="en-US" sz="1400" dirty="0" smtClean="0"/>
              <a:t>Review Assignments</a:t>
            </a:r>
          </a:p>
          <a:p>
            <a:r>
              <a:rPr lang="en-US" sz="1400" dirty="0" smtClean="0"/>
              <a:t>Ongoing Distributed Generation topics</a:t>
            </a:r>
          </a:p>
          <a:p>
            <a:r>
              <a:rPr lang="en-US" sz="1400" dirty="0" smtClean="0"/>
              <a:t>Upcoming Market Continuity </a:t>
            </a:r>
            <a:endParaRPr lang="en-US" sz="1400" dirty="0"/>
          </a:p>
        </p:txBody>
      </p:sp>
      <p:sp>
        <p:nvSpPr>
          <p:cNvPr id="4" name="Date Placeholder 3"/>
          <p:cNvSpPr>
            <a:spLocks noGrp="1"/>
          </p:cNvSpPr>
          <p:nvPr>
            <p:ph type="dt" sz="half" idx="11"/>
          </p:nvPr>
        </p:nvSpPr>
        <p:spPr/>
        <p:txBody>
          <a:bodyPr/>
          <a:lstStyle/>
          <a:p>
            <a:pPr>
              <a:defRPr/>
            </a:pPr>
            <a:r>
              <a:rPr lang="en-US" dirty="0" smtClean="0"/>
              <a:t>3/20/2016</a:t>
            </a:r>
            <a:endParaRPr lang="en-US" dirty="0"/>
          </a:p>
        </p:txBody>
      </p:sp>
    </p:spTree>
    <p:extLst>
      <p:ext uri="{BB962C8B-B14F-4D97-AF65-F5344CB8AC3E}">
        <p14:creationId xmlns:p14="http://schemas.microsoft.com/office/powerpoint/2010/main" val="3353474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recent </a:t>
            </a:r>
            <a:endParaRPr lang="en-US" dirty="0"/>
          </a:p>
        </p:txBody>
      </p:sp>
      <p:sp>
        <p:nvSpPr>
          <p:cNvPr id="3" name="Content Placeholder 2"/>
          <p:cNvSpPr>
            <a:spLocks noGrp="1"/>
          </p:cNvSpPr>
          <p:nvPr>
            <p:ph idx="1"/>
          </p:nvPr>
        </p:nvSpPr>
        <p:spPr/>
        <p:txBody>
          <a:bodyPr>
            <a:normAutofit/>
          </a:bodyPr>
          <a:lstStyle/>
          <a:p>
            <a:r>
              <a:rPr lang="en-US" dirty="0"/>
              <a:t>NPRR689 – R1 – 02/10/16 – for AS Insufficiency </a:t>
            </a:r>
            <a:r>
              <a:rPr lang="en-US" dirty="0">
                <a:solidFill>
                  <a:srgbClr val="FF0000"/>
                </a:solidFill>
              </a:rPr>
              <a:t>when assigned via VDI will require filing a Settlement Dispute to receive payment. ERCOT will send the needed data set on request, as it will not be available in our routine extracts.</a:t>
            </a:r>
          </a:p>
          <a:p>
            <a:r>
              <a:rPr lang="en-US" dirty="0"/>
              <a:t>NPRR744 – Buy-Back notification </a:t>
            </a:r>
            <a:r>
              <a:rPr lang="en-US" dirty="0" smtClean="0"/>
              <a:t>– (approved, awaiting implementation date) </a:t>
            </a:r>
            <a:r>
              <a:rPr lang="en-US" dirty="0">
                <a:solidFill>
                  <a:srgbClr val="FF0000"/>
                </a:solidFill>
              </a:rPr>
              <a:t>ERCOT agrees to CSWGs requested Settlement eligibility process revamp to include MMS-driven Buy-Back flag and RUC value = </a:t>
            </a:r>
            <a:r>
              <a:rPr lang="en-US" dirty="0" smtClean="0">
                <a:solidFill>
                  <a:srgbClr val="FF0000"/>
                </a:solidFill>
              </a:rPr>
              <a:t>5. Matrix updates forthcoming.</a:t>
            </a:r>
            <a:endParaRPr lang="en-US" dirty="0">
              <a:solidFill>
                <a:srgbClr val="FF0000"/>
              </a:solidFill>
            </a:endParaRPr>
          </a:p>
          <a:p>
            <a:r>
              <a:rPr lang="en-US" dirty="0"/>
              <a:t>NPRR746 – Negative load impacts – (approved, awaiting implementation date) </a:t>
            </a:r>
            <a:r>
              <a:rPr lang="en-US" dirty="0" smtClean="0">
                <a:solidFill>
                  <a:srgbClr val="FF0000"/>
                </a:solidFill>
              </a:rPr>
              <a:t>“</a:t>
            </a:r>
            <a:r>
              <a:rPr lang="en-US" dirty="0">
                <a:solidFill>
                  <a:srgbClr val="FF0000"/>
                </a:solidFill>
              </a:rPr>
              <a:t>max(0,” logic added to prevent negative QSE Load Ratio Shares from unintended payments to negative loads.</a:t>
            </a:r>
          </a:p>
          <a:p>
            <a:endParaRPr lang="en-US" dirty="0" smtClean="0"/>
          </a:p>
        </p:txBody>
      </p:sp>
      <p:sp>
        <p:nvSpPr>
          <p:cNvPr id="4" name="Date Placeholder 3"/>
          <p:cNvSpPr>
            <a:spLocks noGrp="1"/>
          </p:cNvSpPr>
          <p:nvPr>
            <p:ph type="dt" sz="half" idx="11"/>
          </p:nvPr>
        </p:nvSpPr>
        <p:spPr/>
        <p:txBody>
          <a:bodyPr/>
          <a:lstStyle/>
          <a:p>
            <a:pPr>
              <a:defRPr/>
            </a:pPr>
            <a:fld id="{8D2890DD-8BB0-466C-ABE3-744940DF90D5}" type="datetime1">
              <a:rPr lang="en-US" smtClean="0"/>
              <a:t>3/21/2016</a:t>
            </a:fld>
            <a:endParaRPr lang="en-US" dirty="0"/>
          </a:p>
        </p:txBody>
      </p:sp>
    </p:spTree>
    <p:extLst>
      <p:ext uri="{BB962C8B-B14F-4D97-AF65-F5344CB8AC3E}">
        <p14:creationId xmlns:p14="http://schemas.microsoft.com/office/powerpoint/2010/main" val="394720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CSWG Meetings</a:t>
            </a:r>
            <a:endParaRPr lang="en-US" dirty="0"/>
          </a:p>
        </p:txBody>
      </p:sp>
      <p:sp>
        <p:nvSpPr>
          <p:cNvPr id="3" name="Content Placeholder 2"/>
          <p:cNvSpPr>
            <a:spLocks noGrp="1"/>
          </p:cNvSpPr>
          <p:nvPr>
            <p:ph idx="1"/>
          </p:nvPr>
        </p:nvSpPr>
        <p:spPr/>
        <p:txBody>
          <a:bodyPr/>
          <a:lstStyle/>
          <a:p>
            <a:pPr marL="0" indent="0">
              <a:buNone/>
            </a:pPr>
            <a:r>
              <a:rPr lang="en-US" dirty="0" smtClean="0"/>
              <a:t>2016 Proposed schedule:</a:t>
            </a:r>
          </a:p>
          <a:p>
            <a:pPr marL="0" indent="0">
              <a:buNone/>
            </a:pPr>
            <a:r>
              <a:rPr lang="en-US" dirty="0" smtClean="0"/>
              <a:t>	April 18</a:t>
            </a:r>
          </a:p>
          <a:p>
            <a:pPr marL="0" indent="0">
              <a:buNone/>
            </a:pPr>
            <a:r>
              <a:rPr lang="en-US" dirty="0" smtClean="0"/>
              <a:t>	May 16</a:t>
            </a:r>
          </a:p>
          <a:p>
            <a:pPr marL="0" indent="0">
              <a:buNone/>
            </a:pPr>
            <a:r>
              <a:rPr lang="en-US" dirty="0" smtClean="0"/>
              <a:t>	June 20</a:t>
            </a:r>
          </a:p>
          <a:p>
            <a:pPr marL="0" indent="0">
              <a:buNone/>
            </a:pPr>
            <a:r>
              <a:rPr lang="en-US" dirty="0" smtClean="0"/>
              <a:t>	July 25</a:t>
            </a:r>
          </a:p>
          <a:p>
            <a:pPr marL="0" indent="0">
              <a:buNone/>
            </a:pPr>
            <a:r>
              <a:rPr lang="en-US" dirty="0" smtClean="0"/>
              <a:t>	August 22</a:t>
            </a:r>
          </a:p>
          <a:p>
            <a:pPr marL="0" indent="0">
              <a:buNone/>
            </a:pPr>
            <a:r>
              <a:rPr lang="en-US" dirty="0" smtClean="0"/>
              <a:t>	September 19</a:t>
            </a:r>
          </a:p>
          <a:p>
            <a:pPr marL="0" indent="0">
              <a:buNone/>
            </a:pPr>
            <a:r>
              <a:rPr lang="en-US" dirty="0" smtClean="0"/>
              <a:t>	October 24</a:t>
            </a:r>
          </a:p>
          <a:p>
            <a:pPr marL="0" indent="0">
              <a:buNone/>
            </a:pPr>
            <a:r>
              <a:rPr lang="en-US" dirty="0" smtClean="0"/>
              <a:t>	November 14</a:t>
            </a:r>
          </a:p>
          <a:p>
            <a:pPr marL="0" indent="0">
              <a:buNone/>
            </a:pPr>
            <a:r>
              <a:rPr lang="en-US" dirty="0" smtClean="0"/>
              <a:t>	December 19</a:t>
            </a:r>
          </a:p>
        </p:txBody>
      </p:sp>
      <p:sp>
        <p:nvSpPr>
          <p:cNvPr id="4" name="Date Placeholder 3"/>
          <p:cNvSpPr>
            <a:spLocks noGrp="1"/>
          </p:cNvSpPr>
          <p:nvPr>
            <p:ph type="dt" sz="half" idx="11"/>
          </p:nvPr>
        </p:nvSpPr>
        <p:spPr/>
        <p:txBody>
          <a:bodyPr/>
          <a:lstStyle/>
          <a:p>
            <a:fld id="{4E0AB946-8795-420C-AED1-0465333D42BF}" type="datetime1">
              <a:rPr lang="en-US" smtClean="0"/>
              <a:t>3/21/2016</a:t>
            </a:fld>
            <a:endParaRPr lang="en-US" dirty="0" smtClean="0"/>
          </a:p>
        </p:txBody>
      </p:sp>
    </p:spTree>
    <p:extLst>
      <p:ext uri="{BB962C8B-B14F-4D97-AF65-F5344CB8AC3E}">
        <p14:creationId xmlns:p14="http://schemas.microsoft.com/office/powerpoint/2010/main" val="642986946"/>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Props1.xml><?xml version="1.0" encoding="utf-8"?>
<ds:datastoreItem xmlns:ds="http://schemas.openxmlformats.org/officeDocument/2006/customXml" ds:itemID="{8AB91161-3323-48F3-8EC8-C98D5648DBD3}">
  <ds:schemaRefs>
    <ds:schemaRef ds:uri="http://schemas.microsoft.com/sharepoint/v3/contenttype/forms"/>
  </ds:schemaRefs>
</ds:datastoreItem>
</file>

<file path=customXml/itemProps2.xml><?xml version="1.0" encoding="utf-8"?>
<ds:datastoreItem xmlns:ds="http://schemas.openxmlformats.org/officeDocument/2006/customXml" ds:itemID="{0825E013-A11A-4E41-BBD9-78105CDE0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206FDB-A00F-4E50-B10F-7F91EE97870B}">
  <ds:schemaRefs>
    <ds:schemaRef ds:uri="http://purl.org/dc/terms/"/>
    <ds:schemaRef ds:uri="http://www.w3.org/XML/1998/namespace"/>
    <ds:schemaRef ds:uri="http://schemas.microsoft.com/office/2006/documentManagement/types"/>
    <ds:schemaRef ds:uri="http://purl.org/dc/dcmitype/"/>
    <ds:schemaRef ds:uri="http://schemas.openxmlformats.org/package/2006/metadata/core-properties"/>
    <ds:schemaRef ds:uri="http://schemas.microsoft.com/office/2006/metadata/properties"/>
    <ds:schemaRef ds:uri="c34af464-7aa1-4edd-9be4-83dffc1cb926"/>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15668</TotalTime>
  <Words>505</Words>
  <Application>Microsoft Office PowerPoint</Application>
  <PresentationFormat>On-screen Show (4:3)</PresentationFormat>
  <Paragraphs>55</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Arial Black</vt:lpstr>
      <vt:lpstr>Custom Design</vt:lpstr>
      <vt:lpstr>CSWG</vt:lpstr>
      <vt:lpstr>Review of CSWG function</vt:lpstr>
      <vt:lpstr>Scope of MDWG </vt:lpstr>
      <vt:lpstr>Scope of CSWG</vt:lpstr>
      <vt:lpstr>Goals – 2016</vt:lpstr>
      <vt:lpstr>Most recent </vt:lpstr>
      <vt:lpstr>Next CSWG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Apodaca, Amy</dc:creator>
  <cp:lastModifiedBy>Heather Boisseau</cp:lastModifiedBy>
  <cp:revision>895</cp:revision>
  <cp:lastPrinted>2015-04-13T14:50:48Z</cp:lastPrinted>
  <dcterms:created xsi:type="dcterms:W3CDTF">2005-04-21T14:28:35Z</dcterms:created>
  <dcterms:modified xsi:type="dcterms:W3CDTF">2016-03-21T18:26:46Z</dcterms:modified>
</cp:coreProperties>
</file>