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  <p:sldMasterId id="2147493547" r:id="rId6"/>
  </p:sldMasterIdLst>
  <p:notesMasterIdLst>
    <p:notesMasterId r:id="rId28"/>
  </p:notesMasterIdLst>
  <p:handoutMasterIdLst>
    <p:handoutMasterId r:id="rId29"/>
  </p:handoutMasterIdLst>
  <p:sldIdLst>
    <p:sldId id="302" r:id="rId7"/>
    <p:sldId id="305" r:id="rId8"/>
    <p:sldId id="307" r:id="rId9"/>
    <p:sldId id="319" r:id="rId10"/>
    <p:sldId id="308" r:id="rId11"/>
    <p:sldId id="309" r:id="rId12"/>
    <p:sldId id="310" r:id="rId13"/>
    <p:sldId id="261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12" r:id="rId22"/>
    <p:sldId id="327" r:id="rId23"/>
    <p:sldId id="328" r:id="rId24"/>
    <p:sldId id="329" r:id="rId25"/>
    <p:sldId id="330" r:id="rId26"/>
    <p:sldId id="279" r:id="rId2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y Teixeira" initials="JJT" lastIdx="5" clrIdx="0"/>
  <p:cmAuthor id="1" name="Khan, Muhammad" initials="KM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00385E"/>
    <a:srgbClr val="C0D1E2"/>
    <a:srgbClr val="55BAB7"/>
    <a:srgbClr val="6699FF"/>
    <a:srgbClr val="C4E3E1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0151" autoAdjust="0"/>
  </p:normalViewPr>
  <p:slideViewPr>
    <p:cSldViewPr snapToGrid="0" snapToObjects="1">
      <p:cViewPr varScale="1">
        <p:scale>
          <a:sx n="119" d="100"/>
          <a:sy n="119" d="100"/>
        </p:scale>
        <p:origin x="1422" y="42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-203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3/18/2016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75801EB-3C84-4817-9504-BDF252C7FA96}" type="slidenum">
              <a:rPr lang="en-US" altLang="en-US">
                <a:solidFill>
                  <a:prstClr val="black"/>
                </a:solidFill>
                <a:latin typeface="Calibri" pitchFamily="34" charset="0"/>
              </a:rPr>
              <a:pPr/>
              <a:t>1</a:t>
            </a:fld>
            <a:endParaRPr lang="en-US" alt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827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42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54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54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69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7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15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02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57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77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48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92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08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75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rgbClr val="5469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Line 14"/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343150" y="3581400"/>
            <a:ext cx="6343650" cy="1143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333625" y="1905000"/>
            <a:ext cx="6477000" cy="12414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2333625" y="5467350"/>
            <a:ext cx="6276975" cy="47625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July 12, 2012</a:t>
            </a:r>
            <a:endParaRPr lang="en-US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33625" y="5067300"/>
            <a:ext cx="6276975" cy="41910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NATF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904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200025"/>
          </a:xfrm>
        </p:spPr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Hello I'm a slide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5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9013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CCC1471-708B-4569-8FD2-02A2143ED94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200025"/>
          </a:xfrm>
        </p:spPr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Hello I'm a slide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01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47650" y="641350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9013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1D111FA-2B96-4430-89B1-DD28890F327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200025"/>
          </a:xfrm>
        </p:spPr>
        <p:txBody>
          <a:bodyPr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Hello I'm a slide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3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8" descr="ERCOT cmyk-01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24691"/>
            <a:ext cx="817615" cy="34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  <p:sldLayoutId id="2147493497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138113"/>
            <a:ext cx="9210676" cy="7134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Hello I'm a slide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B39120-5F20-463D-A909-0CE4A6AB89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6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48" r:id="rId1"/>
    <p:sldLayoutId id="2147493549" r:id="rId2"/>
    <p:sldLayoutId id="2147493550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711200" y="586571"/>
            <a:ext cx="7651750" cy="5353767"/>
            <a:chOff x="603250" y="546100"/>
            <a:chExt cx="7651750" cy="5354578"/>
          </a:xfrm>
        </p:grpSpPr>
        <p:pic>
          <p:nvPicPr>
            <p:cNvPr id="7" name="Picture 8" descr="ERCOT cmyk-0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50" y="546100"/>
              <a:ext cx="2457704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9"/>
            <p:cNvSpPr txBox="1">
              <a:spLocks noChangeArrowheads="1"/>
            </p:cNvSpPr>
            <p:nvPr/>
          </p:nvSpPr>
          <p:spPr bwMode="auto">
            <a:xfrm>
              <a:off x="603250" y="2422276"/>
              <a:ext cx="7651750" cy="3478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altLang="en-US" sz="3200" b="1" dirty="0" smtClean="0">
                  <a:solidFill>
                    <a:srgbClr val="005386"/>
                  </a:solidFill>
                </a:rPr>
                <a:t>PGDTF MEETING – Mar 2016</a:t>
              </a:r>
              <a:endParaRPr lang="en-US" altLang="en-US" sz="3200" b="1" dirty="0">
                <a:solidFill>
                  <a:srgbClr val="005386"/>
                </a:solidFill>
              </a:endParaRPr>
            </a:p>
            <a:p>
              <a:pPr algn="ctr"/>
              <a:r>
                <a:rPr lang="en-US" altLang="en-US" sz="3200" b="1" dirty="0" smtClean="0">
                  <a:solidFill>
                    <a:srgbClr val="005386"/>
                  </a:solidFill>
                </a:rPr>
                <a:t>GIC Model Development</a:t>
              </a:r>
            </a:p>
            <a:p>
              <a:pPr algn="ctr"/>
              <a:endParaRPr lang="en-US" altLang="en-US" b="1" dirty="0">
                <a:solidFill>
                  <a:srgbClr val="005386"/>
                </a:solidFill>
              </a:endParaRPr>
            </a:p>
            <a:p>
              <a:pPr algn="ctr"/>
              <a:endParaRPr lang="en-US" altLang="en-US" b="1" dirty="0"/>
            </a:p>
            <a:p>
              <a:endParaRPr lang="en-US" altLang="en-US" sz="2000" i="1" dirty="0" smtClean="0"/>
            </a:p>
            <a:p>
              <a:pPr algn="ctr"/>
              <a:r>
                <a:rPr lang="en-US" altLang="en-US" sz="2000" b="1" i="1" dirty="0" smtClean="0">
                  <a:solidFill>
                    <a:srgbClr val="0070C0"/>
                  </a:solidFill>
                </a:rPr>
                <a:t>Qiuli Yu, </a:t>
              </a:r>
              <a:r>
                <a:rPr lang="en-US" altLang="en-US" sz="2000" b="1" i="1" dirty="0">
                  <a:solidFill>
                    <a:srgbClr val="0070C0"/>
                  </a:solidFill>
                </a:rPr>
                <a:t>Jay </a:t>
              </a:r>
              <a:r>
                <a:rPr lang="en-US" altLang="en-US" sz="2000" b="1" i="1" dirty="0" smtClean="0">
                  <a:solidFill>
                    <a:srgbClr val="0070C0"/>
                  </a:solidFill>
                </a:rPr>
                <a:t>Teixeira, and Ed </a:t>
              </a:r>
              <a:r>
                <a:rPr lang="en-US" altLang="en-US" sz="2000" b="1" i="1" dirty="0">
                  <a:solidFill>
                    <a:srgbClr val="0070C0"/>
                  </a:solidFill>
                </a:rPr>
                <a:t>Geer</a:t>
              </a:r>
              <a:endParaRPr lang="en-US" altLang="en-US" sz="2000" i="1" dirty="0">
                <a:solidFill>
                  <a:srgbClr val="0070C0"/>
                </a:solidFill>
              </a:endParaRPr>
            </a:p>
            <a:p>
              <a:pPr algn="ctr"/>
              <a:r>
                <a:rPr lang="en-US" altLang="en-US" sz="2000" b="1" dirty="0" smtClean="0">
                  <a:solidFill>
                    <a:srgbClr val="0070C0"/>
                  </a:solidFill>
                </a:rPr>
                <a:t>ERCOT</a:t>
              </a:r>
            </a:p>
            <a:p>
              <a:endParaRPr lang="en-US" altLang="en-US" sz="2000" dirty="0">
                <a:solidFill>
                  <a:srgbClr val="0070C0"/>
                </a:solidFill>
              </a:endParaRPr>
            </a:p>
            <a:p>
              <a:pPr algn="ctr"/>
              <a:r>
                <a:rPr lang="en-US" altLang="en-US" sz="2000" dirty="0" smtClean="0">
                  <a:solidFill>
                    <a:srgbClr val="0070C0"/>
                  </a:solidFill>
                </a:rPr>
                <a:t>March 21, 2016</a:t>
              </a:r>
              <a:endParaRPr lang="en-US" altLang="en-US" sz="2000" dirty="0">
                <a:solidFill>
                  <a:srgbClr val="0070C0"/>
                </a:solidFill>
              </a:endParaRPr>
            </a:p>
            <a:p>
              <a:endParaRPr lang="en-US" altLang="en-US" sz="2000" i="1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787400" y="1852810"/>
              <a:ext cx="6286500" cy="12702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003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b="1" dirty="0" smtClean="0"/>
          </a:p>
          <a:p>
            <a:endParaRPr lang="en-US" sz="2000" b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Draft GIC Model Development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34382" y="1092123"/>
            <a:ext cx="7048358" cy="8987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b="1" dirty="0" smtClean="0">
                <a:solidFill>
                  <a:srgbClr val="0070C0"/>
                </a:solidFill>
              </a:rPr>
              <a:t>Output Data</a:t>
            </a:r>
          </a:p>
          <a:p>
            <a:r>
              <a:rPr lang="en-US" altLang="en-US" sz="2000" b="1" dirty="0">
                <a:solidFill>
                  <a:srgbClr val="0070C0"/>
                </a:solidFill>
              </a:rPr>
              <a:t>GIC flow in Non-Transformer Branches, flowing from </a:t>
            </a:r>
            <a:r>
              <a:rPr lang="en-US" altLang="en-US" sz="2000" b="1" dirty="0" err="1">
                <a:solidFill>
                  <a:srgbClr val="0070C0"/>
                </a:solidFill>
              </a:rPr>
              <a:t>From</a:t>
            </a:r>
            <a:r>
              <a:rPr lang="en-US" altLang="en-US" sz="2000" b="1" dirty="0">
                <a:solidFill>
                  <a:srgbClr val="0070C0"/>
                </a:solidFill>
              </a:rPr>
              <a:t> Bus to </a:t>
            </a:r>
            <a:r>
              <a:rPr lang="en-US" altLang="en-US" sz="2000" b="1" dirty="0" err="1">
                <a:solidFill>
                  <a:srgbClr val="0070C0"/>
                </a:solidFill>
              </a:rPr>
              <a:t>To</a:t>
            </a:r>
            <a:r>
              <a:rPr lang="en-US" altLang="en-US" sz="2000" b="1" dirty="0">
                <a:solidFill>
                  <a:srgbClr val="0070C0"/>
                </a:solidFill>
              </a:rPr>
              <a:t> Bus</a:t>
            </a:r>
            <a:endParaRPr lang="en-US" altLang="en-US" sz="2000" b="1" dirty="0" smtClean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504" y="1965525"/>
            <a:ext cx="7522745" cy="416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b="1" dirty="0" smtClean="0"/>
          </a:p>
          <a:p>
            <a:endParaRPr lang="en-US" sz="2000" b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Draft GIC Model Development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34382" y="1092123"/>
            <a:ext cx="7379702" cy="8987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b="1" dirty="0" smtClean="0">
                <a:solidFill>
                  <a:srgbClr val="0070C0"/>
                </a:solidFill>
              </a:rPr>
              <a:t>Output Data</a:t>
            </a:r>
          </a:p>
          <a:p>
            <a:r>
              <a:rPr lang="en-US" altLang="en-US" sz="2000" b="1" dirty="0">
                <a:solidFill>
                  <a:srgbClr val="0070C0"/>
                </a:solidFill>
              </a:rPr>
              <a:t>GIC flow in </a:t>
            </a:r>
            <a:r>
              <a:rPr lang="en-US" altLang="en-US" sz="2000" b="1" dirty="0" smtClean="0">
                <a:solidFill>
                  <a:srgbClr val="0070C0"/>
                </a:solidFill>
              </a:rPr>
              <a:t>Shunts and 2-W Transformer, </a:t>
            </a:r>
            <a:r>
              <a:rPr lang="en-US" altLang="en-US" sz="2000" b="1" dirty="0">
                <a:solidFill>
                  <a:srgbClr val="0070C0"/>
                </a:solidFill>
              </a:rPr>
              <a:t>flowing from </a:t>
            </a:r>
            <a:r>
              <a:rPr lang="en-US" altLang="en-US" sz="2000" b="1" dirty="0" smtClean="0">
                <a:solidFill>
                  <a:srgbClr val="0070C0"/>
                </a:solidFill>
              </a:rPr>
              <a:t>Bus </a:t>
            </a:r>
            <a:r>
              <a:rPr lang="en-US" altLang="en-US" sz="2000" b="1" dirty="0">
                <a:solidFill>
                  <a:srgbClr val="0070C0"/>
                </a:solidFill>
              </a:rPr>
              <a:t>to </a:t>
            </a:r>
            <a:r>
              <a:rPr lang="en-US" altLang="en-US" sz="2000" b="1" dirty="0" smtClean="0">
                <a:solidFill>
                  <a:srgbClr val="0070C0"/>
                </a:solidFill>
              </a:rPr>
              <a:t>Neutral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02" y="1921633"/>
            <a:ext cx="7825460" cy="378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1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b="1" dirty="0" smtClean="0"/>
          </a:p>
          <a:p>
            <a:endParaRPr lang="en-US" sz="2000" b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Draft GIC Model Development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34382" y="1092123"/>
            <a:ext cx="7379702" cy="89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b="1" dirty="0" smtClean="0">
                <a:solidFill>
                  <a:srgbClr val="0070C0"/>
                </a:solidFill>
              </a:rPr>
              <a:t>Output Data</a:t>
            </a:r>
          </a:p>
          <a:p>
            <a:r>
              <a:rPr lang="en-US" altLang="en-US" sz="2000" b="1" dirty="0">
                <a:solidFill>
                  <a:srgbClr val="0070C0"/>
                </a:solidFill>
              </a:rPr>
              <a:t>GIC flow in 3</a:t>
            </a:r>
            <a:r>
              <a:rPr lang="en-US" altLang="en-US" sz="2000" b="1" dirty="0" smtClean="0">
                <a:solidFill>
                  <a:srgbClr val="0070C0"/>
                </a:solidFill>
              </a:rPr>
              <a:t>-W Transformer and 3-W Auto Transformers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50" y="1990845"/>
            <a:ext cx="8705563" cy="1793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50" y="4084050"/>
            <a:ext cx="8705563" cy="132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5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b="1" dirty="0" smtClean="0"/>
          </a:p>
          <a:p>
            <a:endParaRPr lang="en-US" sz="2000" b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Draft GIC Model Development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34382" y="1092123"/>
            <a:ext cx="7379702" cy="89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b="1" dirty="0" smtClean="0">
                <a:solidFill>
                  <a:srgbClr val="0070C0"/>
                </a:solidFill>
              </a:rPr>
              <a:t>Output Data</a:t>
            </a:r>
          </a:p>
          <a:p>
            <a:r>
              <a:rPr lang="en-US" altLang="en-US" sz="2000" b="1" dirty="0">
                <a:solidFill>
                  <a:srgbClr val="0070C0"/>
                </a:solidFill>
              </a:rPr>
              <a:t>GIC flow in </a:t>
            </a:r>
            <a:r>
              <a:rPr lang="en-US" altLang="en-US" sz="2000" b="1" dirty="0" smtClean="0">
                <a:solidFill>
                  <a:srgbClr val="0070C0"/>
                </a:solidFill>
              </a:rPr>
              <a:t>Substation Ground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617" y="1860864"/>
            <a:ext cx="6335629" cy="434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b="1" dirty="0" smtClean="0"/>
          </a:p>
          <a:p>
            <a:endParaRPr lang="en-US" sz="2000" b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Draft GIC Model Development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34382" y="739865"/>
            <a:ext cx="7379702" cy="89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b="1" dirty="0" smtClean="0">
                <a:solidFill>
                  <a:srgbClr val="0070C0"/>
                </a:solidFill>
              </a:rPr>
              <a:t>Output Data</a:t>
            </a:r>
          </a:p>
          <a:p>
            <a:r>
              <a:rPr lang="en-US" altLang="en-US" sz="2000" b="1" dirty="0" smtClean="0">
                <a:solidFill>
                  <a:srgbClr val="0070C0"/>
                </a:solidFill>
              </a:rPr>
              <a:t>2-W Transformer Reactive Power Loss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794" y="1549776"/>
            <a:ext cx="6603340" cy="458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0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b="1" dirty="0" smtClean="0"/>
          </a:p>
          <a:p>
            <a:endParaRPr lang="en-US" sz="2000" b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Draft GIC Model Development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04613" y="1110200"/>
            <a:ext cx="7379702" cy="89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b="1" dirty="0" smtClean="0">
                <a:solidFill>
                  <a:srgbClr val="0070C0"/>
                </a:solidFill>
              </a:rPr>
              <a:t>Output Data</a:t>
            </a:r>
          </a:p>
          <a:p>
            <a:r>
              <a:rPr lang="en-US" altLang="en-US" sz="2000" b="1" dirty="0" smtClean="0">
                <a:solidFill>
                  <a:srgbClr val="0070C0"/>
                </a:solidFill>
              </a:rPr>
              <a:t>Transformer Reactive Power Loss Summary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15" y="2290446"/>
            <a:ext cx="7407975" cy="275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2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8887" y="684782"/>
            <a:ext cx="8229600" cy="5116513"/>
          </a:xfrm>
        </p:spPr>
        <p:txBody>
          <a:bodyPr>
            <a:normAutofit/>
          </a:bodyPr>
          <a:lstStyle/>
          <a:p>
            <a:endParaRPr lang="en-US" sz="2000" b="1" dirty="0" smtClean="0"/>
          </a:p>
          <a:p>
            <a:endParaRPr lang="en-US" sz="2000" b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1200"/>
              </a:spcBef>
            </a:pPr>
            <a:r>
              <a:rPr lang="en-US" dirty="0">
                <a:solidFill>
                  <a:srgbClr val="002060"/>
                </a:solidFill>
              </a:rPr>
              <a:t>Issues With Draft GIC Model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909053" y="826168"/>
            <a:ext cx="7609433" cy="4526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en-US" sz="1800" b="1" dirty="0" smtClean="0">
                <a:solidFill>
                  <a:srgbClr val="0070C0"/>
                </a:solidFill>
              </a:rPr>
              <a:t>PSSE V34 vs. V33: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Earth Model (EARTHMDL) in Substation Data Section</a:t>
            </a:r>
            <a:endParaRPr lang="en-US" sz="1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6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en-US" sz="2600" dirty="0" smtClean="0">
              <a:solidFill>
                <a:srgbClr val="0070C0"/>
              </a:solidFill>
            </a:endParaRPr>
          </a:p>
          <a:p>
            <a:endParaRPr lang="en-US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687" y="1734411"/>
            <a:ext cx="4552534" cy="4360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180" r="4645"/>
          <a:stretch/>
        </p:blipFill>
        <p:spPr>
          <a:xfrm>
            <a:off x="244054" y="2077687"/>
            <a:ext cx="4042611" cy="33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3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1200"/>
              </a:spcBef>
            </a:pPr>
            <a:r>
              <a:rPr lang="en-US" dirty="0">
                <a:solidFill>
                  <a:srgbClr val="002060"/>
                </a:solidFill>
              </a:rPr>
              <a:t>Issues With Draft GIC Model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38484" y="994610"/>
            <a:ext cx="8341895" cy="4526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en-US" sz="1800" b="1" dirty="0" smtClean="0">
                <a:solidFill>
                  <a:srgbClr val="0070C0"/>
                </a:solidFill>
              </a:rPr>
              <a:t>PSSE V34 vs. V33: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Winding Grounding DC Impedances (GRDWRI, GRDWRJ, and GRDWRK) and Transformer Model (TMODEL) in Transformer Data Section</a:t>
            </a:r>
            <a:endParaRPr lang="en-US" sz="1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6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en-US" sz="2600" dirty="0" smtClean="0">
              <a:solidFill>
                <a:srgbClr val="0070C0"/>
              </a:solidFill>
            </a:endParaRPr>
          </a:p>
          <a:p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84" y="2475108"/>
            <a:ext cx="8276326" cy="29440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321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1200"/>
              </a:spcBef>
            </a:pPr>
            <a:r>
              <a:rPr lang="en-US" dirty="0">
                <a:solidFill>
                  <a:srgbClr val="002060"/>
                </a:solidFill>
              </a:rPr>
              <a:t>Issues With Draft GIC Model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38484" y="994610"/>
            <a:ext cx="8341895" cy="4526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en-US" sz="1800" b="1" dirty="0" smtClean="0">
                <a:solidFill>
                  <a:srgbClr val="0070C0"/>
                </a:solidFill>
              </a:rPr>
              <a:t>PSSE V34 vs. V33: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Bus Fixed Shunt Data Section</a:t>
            </a:r>
            <a:endParaRPr lang="en-US" sz="1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6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en-US" sz="2600" dirty="0" smtClean="0">
              <a:solidFill>
                <a:srgbClr val="0070C0"/>
              </a:solidFill>
            </a:endParaRPr>
          </a:p>
          <a:p>
            <a:endParaRPr lang="en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599" y="2079069"/>
            <a:ext cx="5686801" cy="7106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484" y="2876673"/>
            <a:ext cx="8276326" cy="237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9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1200"/>
              </a:spcBef>
            </a:pPr>
            <a:r>
              <a:rPr lang="en-US" dirty="0">
                <a:solidFill>
                  <a:srgbClr val="002060"/>
                </a:solidFill>
              </a:rPr>
              <a:t>Issues With Draft GIC Model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33537" y="786062"/>
            <a:ext cx="8341895" cy="4526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en-US" sz="1800" b="1" dirty="0" smtClean="0">
                <a:solidFill>
                  <a:srgbClr val="0070C0"/>
                </a:solidFill>
              </a:rPr>
              <a:t>PSSE V34 vs. V33:</a:t>
            </a:r>
          </a:p>
          <a:p>
            <a:r>
              <a:rPr lang="en-US" sz="1600" b="1" dirty="0" smtClean="0">
                <a:solidFill>
                  <a:srgbClr val="0070C0"/>
                </a:solidFill>
              </a:rPr>
              <a:t>Branch Data Section</a:t>
            </a:r>
            <a:endParaRPr lang="en-US" sz="1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6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en-US" sz="2600" dirty="0" smtClean="0">
              <a:solidFill>
                <a:srgbClr val="0070C0"/>
              </a:solidFill>
            </a:endParaRPr>
          </a:p>
          <a:p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777" y="1738069"/>
            <a:ext cx="5365309" cy="427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40567" y="1427747"/>
            <a:ext cx="7197559" cy="397201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Draft GIC Model Development</a:t>
            </a:r>
          </a:p>
          <a:p>
            <a:pPr lvl="1">
              <a:spcBef>
                <a:spcPts val="120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altLang="en-US" sz="1800" b="1" dirty="0" smtClean="0"/>
              <a:t>Introduction</a:t>
            </a:r>
          </a:p>
          <a:p>
            <a:pPr lvl="1">
              <a:spcBef>
                <a:spcPts val="120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altLang="en-US" sz="1800" b="1" dirty="0" smtClean="0"/>
              <a:t>Input Data</a:t>
            </a:r>
            <a:endParaRPr lang="en-US" altLang="en-US" sz="1800" b="1" dirty="0"/>
          </a:p>
          <a:p>
            <a:pPr lvl="1">
              <a:spcBef>
                <a:spcPts val="120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altLang="en-US" sz="1800" b="1" dirty="0" smtClean="0"/>
              <a:t>Output Data</a:t>
            </a:r>
          </a:p>
          <a:p>
            <a:pPr lvl="1">
              <a:spcBef>
                <a:spcPts val="1200"/>
              </a:spcBef>
              <a:buSzPct val="70000"/>
              <a:buFont typeface="Courier New" panose="02070309020205020404" pitchFamily="49" charset="0"/>
              <a:buChar char="o"/>
            </a:pPr>
            <a:endParaRPr lang="en-US" altLang="en-US" sz="1800" b="1" dirty="0" smtClean="0"/>
          </a:p>
          <a:p>
            <a:pPr>
              <a:spcBef>
                <a:spcPts val="1200"/>
              </a:spcBef>
            </a:pPr>
            <a:r>
              <a:rPr lang="en-US" sz="2400" b="1" dirty="0" smtClean="0">
                <a:solidFill>
                  <a:srgbClr val="002060"/>
                </a:solidFill>
              </a:rPr>
              <a:t>Issues With Draft GIC Model</a:t>
            </a:r>
          </a:p>
          <a:p>
            <a:pPr lvl="1">
              <a:spcBef>
                <a:spcPts val="120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altLang="en-US" sz="1800" b="1" dirty="0"/>
              <a:t>PSSE </a:t>
            </a:r>
            <a:r>
              <a:rPr lang="en-US" altLang="en-US" sz="1800" b="1" dirty="0" smtClean="0"/>
              <a:t>V34 </a:t>
            </a:r>
            <a:r>
              <a:rPr lang="en-US" altLang="en-US" sz="1800" b="1" dirty="0"/>
              <a:t>vs. </a:t>
            </a:r>
            <a:r>
              <a:rPr lang="en-US" altLang="en-US" sz="1800" b="1" dirty="0" smtClean="0"/>
              <a:t>V33</a:t>
            </a:r>
          </a:p>
          <a:p>
            <a:pPr lvl="1">
              <a:spcBef>
                <a:spcPts val="120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altLang="en-US" sz="1800" b="1" dirty="0" smtClean="0"/>
              <a:t>Default Data vs. Real Data</a:t>
            </a:r>
            <a:endParaRPr lang="en-US" altLang="en-US" sz="1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TOPICS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778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ts val="1200"/>
              </a:spcBef>
            </a:pPr>
            <a:r>
              <a:rPr lang="en-US" dirty="0">
                <a:solidFill>
                  <a:srgbClr val="002060"/>
                </a:solidFill>
              </a:rPr>
              <a:t>Issues With Draft GIC Model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926043" y="1403683"/>
            <a:ext cx="7632420" cy="4526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None/>
            </a:pPr>
            <a:r>
              <a:rPr lang="en-US" sz="1800" b="1" dirty="0" smtClean="0">
                <a:solidFill>
                  <a:srgbClr val="0070C0"/>
                </a:solidFill>
              </a:rPr>
              <a:t>Default Data vs. Real Data: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0070C0"/>
                </a:solidFill>
              </a:rPr>
              <a:t>Substation Grounding DC Resistance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0070C0"/>
                </a:solidFill>
              </a:rPr>
              <a:t>Transformer Winding </a:t>
            </a:r>
            <a:r>
              <a:rPr lang="en-US" sz="1600" b="1" dirty="0">
                <a:solidFill>
                  <a:srgbClr val="0070C0"/>
                </a:solidFill>
              </a:rPr>
              <a:t>Grounding DC </a:t>
            </a:r>
            <a:r>
              <a:rPr lang="en-US" sz="1600" b="1" dirty="0" smtClean="0">
                <a:solidFill>
                  <a:srgbClr val="0070C0"/>
                </a:solidFill>
              </a:rPr>
              <a:t>Resistances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0070C0"/>
                </a:solidFill>
              </a:rPr>
              <a:t>Bus Fixed Shunt Grounding </a:t>
            </a:r>
            <a:r>
              <a:rPr lang="en-US" sz="1600" b="1" dirty="0">
                <a:solidFill>
                  <a:srgbClr val="0070C0"/>
                </a:solidFill>
              </a:rPr>
              <a:t>DC </a:t>
            </a:r>
            <a:r>
              <a:rPr lang="en-US" sz="1600" b="1" dirty="0" smtClean="0">
                <a:solidFill>
                  <a:srgbClr val="0070C0"/>
                </a:solidFill>
              </a:rPr>
              <a:t>Resistances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0070C0"/>
                </a:solidFill>
              </a:rPr>
              <a:t>Bus Fixed </a:t>
            </a:r>
            <a:r>
              <a:rPr lang="en-US" sz="1600" b="1" dirty="0" smtClean="0">
                <a:solidFill>
                  <a:srgbClr val="0070C0"/>
                </a:solidFill>
              </a:rPr>
              <a:t>Shunt </a:t>
            </a:r>
            <a:r>
              <a:rPr lang="en-US" sz="1600" b="1" dirty="0">
                <a:solidFill>
                  <a:srgbClr val="0070C0"/>
                </a:solidFill>
              </a:rPr>
              <a:t>DC Resistances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0070C0"/>
                </a:solidFill>
              </a:rPr>
              <a:t>Transformer Core Number</a:t>
            </a:r>
          </a:p>
          <a:p>
            <a:pPr>
              <a:lnSpc>
                <a:spcPct val="150000"/>
              </a:lnSpc>
            </a:pPr>
            <a:r>
              <a:rPr lang="en-US" sz="1600" b="1" dirty="0" smtClean="0">
                <a:solidFill>
                  <a:srgbClr val="0070C0"/>
                </a:solidFill>
              </a:rPr>
              <a:t>Transformer </a:t>
            </a:r>
            <a:r>
              <a:rPr lang="en-US" sz="1600" b="1" dirty="0" err="1" smtClean="0">
                <a:solidFill>
                  <a:srgbClr val="0070C0"/>
                </a:solidFill>
              </a:rPr>
              <a:t>Kfactor</a:t>
            </a:r>
            <a:endParaRPr lang="en-US" sz="1600" b="1" dirty="0">
              <a:solidFill>
                <a:srgbClr val="0070C0"/>
              </a:solidFill>
            </a:endParaRPr>
          </a:p>
          <a:p>
            <a:endParaRPr lang="en-US" sz="1600" b="1" dirty="0">
              <a:solidFill>
                <a:srgbClr val="0070C0"/>
              </a:solidFill>
            </a:endParaRPr>
          </a:p>
          <a:p>
            <a:pPr marL="0" indent="0">
              <a:spcAft>
                <a:spcPts val="1800"/>
              </a:spcAft>
              <a:buNone/>
            </a:pPr>
            <a:r>
              <a:rPr lang="en-US" sz="1800" b="1" dirty="0">
                <a:solidFill>
                  <a:srgbClr val="0070C0"/>
                </a:solidFill>
              </a:rPr>
              <a:t>Most real data need to be manually entered into the GIC input file! </a:t>
            </a:r>
          </a:p>
          <a:p>
            <a:pPr marL="0" indent="0">
              <a:spcAft>
                <a:spcPts val="1800"/>
              </a:spcAft>
              <a:buNone/>
            </a:pPr>
            <a:endParaRPr lang="en-US" sz="18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en-US" sz="2600" dirty="0" smtClean="0">
              <a:solidFill>
                <a:srgbClr val="0070C0"/>
              </a:solidFill>
            </a:endParaRP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7250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4103" y="2733174"/>
            <a:ext cx="645401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000" dirty="0" smtClean="0"/>
          </a:p>
          <a:p>
            <a:pPr algn="ctr"/>
            <a:endParaRPr lang="en-US" sz="4000" dirty="0" smtClean="0"/>
          </a:p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Questions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</a:rPr>
              <a:t>or Comments?</a:t>
            </a:r>
          </a:p>
          <a:p>
            <a:pPr algn="ctr"/>
            <a:endParaRPr lang="en-US" sz="4000" dirty="0"/>
          </a:p>
        </p:txBody>
      </p:sp>
      <p:pic>
        <p:nvPicPr>
          <p:cNvPr id="4" name="Picture 5" descr="C:\Documents and Settings\adeller\Local Settings\Temporary Internet Files\Content.IE5\3139FE5S\j043154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076" y="1385819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20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Draft GIC Model Development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7025" y="692802"/>
            <a:ext cx="8329881" cy="5242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b="1" dirty="0" smtClean="0">
                <a:solidFill>
                  <a:srgbClr val="0070C0"/>
                </a:solidFill>
              </a:rPr>
              <a:t>Introduction</a:t>
            </a:r>
          </a:p>
          <a:p>
            <a:r>
              <a:rPr lang="en-US" altLang="en-US" sz="2000" b="1" dirty="0" smtClean="0">
                <a:solidFill>
                  <a:srgbClr val="0070C0"/>
                </a:solidFill>
              </a:rPr>
              <a:t>GIC model is </a:t>
            </a:r>
            <a:r>
              <a:rPr lang="en-US" altLang="en-US" sz="2000" b="1" dirty="0" smtClean="0">
                <a:solidFill>
                  <a:srgbClr val="0070C0"/>
                </a:solidFill>
              </a:rPr>
              <a:t>an dependent on ERCOT </a:t>
            </a:r>
            <a:r>
              <a:rPr lang="en-US" altLang="en-US" sz="2000" b="1" dirty="0" smtClean="0">
                <a:solidFill>
                  <a:srgbClr val="0070C0"/>
                </a:solidFill>
              </a:rPr>
              <a:t>network model base case</a:t>
            </a:r>
            <a:endParaRPr lang="en-US" altLang="en-US" sz="2000" b="1" dirty="0">
              <a:solidFill>
                <a:srgbClr val="0070C0"/>
              </a:solidFill>
            </a:endParaRPr>
          </a:p>
          <a:p>
            <a:pPr lvl="1">
              <a:spcBef>
                <a:spcPts val="60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sz="1600" b="1" dirty="0" smtClean="0">
                <a:solidFill>
                  <a:srgbClr val="0070C0"/>
                </a:solidFill>
              </a:rPr>
              <a:t>Use </a:t>
            </a:r>
            <a:r>
              <a:rPr lang="en-US" sz="1600" b="1" dirty="0">
                <a:solidFill>
                  <a:srgbClr val="0070C0"/>
                </a:solidFill>
              </a:rPr>
              <a:t>SSWG </a:t>
            </a:r>
            <a:r>
              <a:rPr lang="en-US" sz="1600" b="1" dirty="0" smtClean="0">
                <a:solidFill>
                  <a:srgbClr val="0070C0"/>
                </a:solidFill>
              </a:rPr>
              <a:t>15DSA_2015_SUM1_TPIT_Final_02242015 as base case</a:t>
            </a:r>
          </a:p>
          <a:p>
            <a:pPr lvl="1">
              <a:spcBef>
                <a:spcPts val="60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sz="1600" b="1" dirty="0" smtClean="0">
                <a:solidFill>
                  <a:srgbClr val="0070C0"/>
                </a:solidFill>
              </a:rPr>
              <a:t>This base case is for summer peak </a:t>
            </a:r>
            <a:r>
              <a:rPr lang="en-US" sz="1600" b="1" dirty="0" smtClean="0">
                <a:solidFill>
                  <a:srgbClr val="0070C0"/>
                </a:solidFill>
              </a:rPr>
              <a:t>load</a:t>
            </a:r>
          </a:p>
          <a:p>
            <a:pPr lvl="1">
              <a:spcBef>
                <a:spcPts val="60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sz="1600" b="1" dirty="0" smtClean="0">
                <a:solidFill>
                  <a:srgbClr val="0070C0"/>
                </a:solidFill>
              </a:rPr>
              <a:t>The GIC input file has to be run above the SSWG base case</a:t>
            </a:r>
            <a:endParaRPr lang="en-US" sz="1600" b="1" dirty="0" smtClean="0">
              <a:solidFill>
                <a:srgbClr val="0070C0"/>
              </a:solidFill>
            </a:endParaRPr>
          </a:p>
          <a:p>
            <a:r>
              <a:rPr lang="en-US" altLang="en-US" sz="2000" b="1" dirty="0" smtClean="0">
                <a:solidFill>
                  <a:srgbClr val="0070C0"/>
                </a:solidFill>
              </a:rPr>
              <a:t>GIC input/output are based on </a:t>
            </a:r>
            <a:r>
              <a:rPr lang="en-US" altLang="en-US" sz="2000" b="1" dirty="0" smtClean="0">
                <a:solidFill>
                  <a:srgbClr val="0070C0"/>
                </a:solidFill>
              </a:rPr>
              <a:t>PSSE v33 GIC module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sz="1600" b="1" dirty="0">
                <a:solidFill>
                  <a:srgbClr val="0070C0"/>
                </a:solidFill>
              </a:rPr>
              <a:t>GIC input file </a:t>
            </a:r>
            <a:r>
              <a:rPr lang="en-US" sz="1600" b="1" dirty="0" smtClean="0">
                <a:solidFill>
                  <a:srgbClr val="0070C0"/>
                </a:solidFill>
              </a:rPr>
              <a:t>has been run using PSSE v33, which has </a:t>
            </a:r>
            <a:r>
              <a:rPr lang="en-US" sz="1600" b="1" dirty="0">
                <a:solidFill>
                  <a:srgbClr val="0070C0"/>
                </a:solidFill>
              </a:rPr>
              <a:t>the minimum data requirement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sz="1600" b="1" dirty="0" smtClean="0">
                <a:solidFill>
                  <a:srgbClr val="0070C0"/>
                </a:solidFill>
              </a:rPr>
              <a:t>Use </a:t>
            </a:r>
            <a:r>
              <a:rPr lang="en-US" sz="1600" b="1" dirty="0" smtClean="0">
                <a:solidFill>
                  <a:srgbClr val="0070C0"/>
                </a:solidFill>
              </a:rPr>
              <a:t>the same PSSE version as for SSWG base case development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SzPct val="70000"/>
              <a:buFont typeface="Courier New" panose="02070309020205020404" pitchFamily="49" charset="0"/>
              <a:buChar char="o"/>
            </a:pPr>
            <a:endParaRPr lang="en-US" altLang="en-US" sz="2600" dirty="0" smtClean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r="78810" b="52153"/>
          <a:stretch/>
        </p:blipFill>
        <p:spPr bwMode="auto">
          <a:xfrm>
            <a:off x="509320" y="3642580"/>
            <a:ext cx="3845058" cy="27212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3"/>
          <a:srcRect t="-1" r="81053" b="64745"/>
          <a:stretch/>
        </p:blipFill>
        <p:spPr bwMode="auto">
          <a:xfrm>
            <a:off x="4609432" y="3642580"/>
            <a:ext cx="4344619" cy="2527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5642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Draft GIC Model Development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692802"/>
            <a:ext cx="8269706" cy="5242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b="1" dirty="0" smtClean="0">
                <a:solidFill>
                  <a:srgbClr val="0070C0"/>
                </a:solidFill>
              </a:rPr>
              <a:t>Input Data for V33</a:t>
            </a:r>
          </a:p>
          <a:p>
            <a:pPr>
              <a:spcBef>
                <a:spcPts val="1200"/>
              </a:spcBef>
            </a:pPr>
            <a:r>
              <a:rPr lang="en-US" altLang="en-US" sz="2000" b="1" dirty="0" smtClean="0">
                <a:solidFill>
                  <a:srgbClr val="0070C0"/>
                </a:solidFill>
              </a:rPr>
              <a:t>Substation Data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sz="1600" b="1" dirty="0" smtClean="0">
                <a:solidFill>
                  <a:srgbClr val="0070C0"/>
                </a:solidFill>
              </a:rPr>
              <a:t>Geographic coordinates, not geomagnetic coordinates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sz="1600" b="1" dirty="0" smtClean="0">
                <a:solidFill>
                  <a:srgbClr val="0070C0"/>
                </a:solidFill>
              </a:rPr>
              <a:t>Don’t have real substation grounding resistance data, assuming all 0.1 </a:t>
            </a:r>
            <a:r>
              <a:rPr lang="el-GR" sz="16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Ω</a:t>
            </a:r>
            <a:endParaRPr lang="en-US" sz="1600" b="1" dirty="0" smtClean="0">
              <a:solidFill>
                <a:srgbClr val="0070C0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en-US" sz="2000" b="1" dirty="0" smtClean="0">
                <a:solidFill>
                  <a:srgbClr val="0070C0"/>
                </a:solidFill>
              </a:rPr>
              <a:t>Bus – Substation Mapping Data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sz="1600" b="1" dirty="0" smtClean="0">
                <a:solidFill>
                  <a:srgbClr val="0070C0"/>
                </a:solidFill>
              </a:rPr>
              <a:t>Bus numbers are assigned in SSWG base case development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sz="1600" b="1" dirty="0" smtClean="0">
                <a:solidFill>
                  <a:srgbClr val="0070C0"/>
                </a:solidFill>
              </a:rPr>
              <a:t>Over 100 buses are missing </a:t>
            </a:r>
            <a:r>
              <a:rPr lang="en-US" sz="1600" b="1" dirty="0" smtClean="0">
                <a:solidFill>
                  <a:srgbClr val="0070C0"/>
                </a:solidFill>
              </a:rPr>
              <a:t>assigned </a:t>
            </a:r>
            <a:r>
              <a:rPr lang="en-US" sz="1600" b="1" dirty="0" smtClean="0">
                <a:solidFill>
                  <a:srgbClr val="0070C0"/>
                </a:solidFill>
              </a:rPr>
              <a:t>substations in SSWG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sz="1600" b="1" dirty="0" smtClean="0">
                <a:solidFill>
                  <a:srgbClr val="0070C0"/>
                </a:solidFill>
              </a:rPr>
              <a:t>Substation numbers are created </a:t>
            </a:r>
            <a:r>
              <a:rPr lang="en-US" sz="1600" b="1" dirty="0" smtClean="0">
                <a:solidFill>
                  <a:srgbClr val="0070C0"/>
                </a:solidFill>
              </a:rPr>
              <a:t>arbitrarily but can be fixed </a:t>
            </a:r>
            <a:r>
              <a:rPr lang="en-US" sz="1600" b="1" smtClean="0">
                <a:solidFill>
                  <a:srgbClr val="0070C0"/>
                </a:solidFill>
              </a:rPr>
              <a:t>to a NMMS ID</a:t>
            </a:r>
            <a:endParaRPr lang="en-US" sz="1600" b="1" dirty="0" smtClean="0">
              <a:solidFill>
                <a:srgbClr val="0070C0"/>
              </a:solidFill>
            </a:endParaRPr>
          </a:p>
          <a:p>
            <a:pPr lvl="1">
              <a:lnSpc>
                <a:spcPct val="90000"/>
              </a:lnSpc>
              <a:spcBef>
                <a:spcPts val="120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altLang="en-US" sz="1600" b="1" dirty="0" smtClean="0">
                <a:solidFill>
                  <a:srgbClr val="0070C0"/>
                </a:solidFill>
              </a:rPr>
              <a:t>Will keep the substation number the same for future GIC models</a:t>
            </a:r>
            <a:endParaRPr lang="en-US" altLang="en-US" sz="16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altLang="en-US" sz="2000" b="1" dirty="0">
              <a:solidFill>
                <a:srgbClr val="0070C0"/>
              </a:solidFill>
            </a:endParaRPr>
          </a:p>
          <a:p>
            <a:pPr lvl="1">
              <a:lnSpc>
                <a:spcPct val="90000"/>
              </a:lnSpc>
              <a:spcBef>
                <a:spcPts val="1200"/>
              </a:spcBef>
              <a:buSzPct val="70000"/>
              <a:buFont typeface="Courier New" panose="02070309020205020404" pitchFamily="49" charset="0"/>
              <a:buChar char="o"/>
            </a:pPr>
            <a:endParaRPr lang="en-US" altLang="en-US" sz="2600" dirty="0" smtClean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44" y="4502357"/>
            <a:ext cx="3963923" cy="1283369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002309"/>
              </p:ext>
            </p:extLst>
          </p:nvPr>
        </p:nvGraphicFramePr>
        <p:xfrm>
          <a:off x="5777831" y="4496882"/>
          <a:ext cx="1625600" cy="1224677"/>
        </p:xfrm>
        <a:graphic>
          <a:graphicData uri="http://schemas.openxmlformats.org/drawingml/2006/table">
            <a:tbl>
              <a:tblPr/>
              <a:tblGrid>
                <a:gridCol w="812800"/>
                <a:gridCol w="812800"/>
              </a:tblGrid>
              <a:tr h="21254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BUSNUMBER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SUBNUMBER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42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42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42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42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42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355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Draft GIC Model Development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7010" y="1130968"/>
            <a:ext cx="7579895" cy="4804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b="1" dirty="0" smtClean="0">
                <a:solidFill>
                  <a:srgbClr val="0070C0"/>
                </a:solidFill>
              </a:rPr>
              <a:t>Input Data for V33</a:t>
            </a:r>
          </a:p>
          <a:p>
            <a:r>
              <a:rPr lang="en-US" altLang="en-US" sz="2000" b="1" dirty="0">
                <a:solidFill>
                  <a:srgbClr val="0070C0"/>
                </a:solidFill>
              </a:rPr>
              <a:t>Transformer Data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sz="1600" b="1" dirty="0" smtClean="0">
                <a:solidFill>
                  <a:srgbClr val="0070C0"/>
                </a:solidFill>
              </a:rPr>
              <a:t>Default data extracted from PSSE GIC Module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sz="1600" b="1" dirty="0" smtClean="0">
                <a:solidFill>
                  <a:srgbClr val="0070C0"/>
                </a:solidFill>
              </a:rPr>
              <a:t>Most VECGRPs are missing in SSWG base case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sz="1600" b="1" dirty="0" smtClean="0">
                <a:solidFill>
                  <a:srgbClr val="0070C0"/>
                </a:solidFill>
              </a:rPr>
              <a:t>CORE and KFACTOR data don’t exist in SSWG base case</a:t>
            </a:r>
          </a:p>
          <a:p>
            <a:pPr marL="457200" lvl="1" indent="0">
              <a:lnSpc>
                <a:spcPct val="90000"/>
              </a:lnSpc>
              <a:spcBef>
                <a:spcPts val="1200"/>
              </a:spcBef>
              <a:buSzPct val="70000"/>
              <a:buNone/>
            </a:pPr>
            <a:endParaRPr lang="en-US" altLang="en-US" sz="2600" dirty="0" smtClean="0">
              <a:solidFill>
                <a:srgbClr val="0070C0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964815"/>
              </p:ext>
            </p:extLst>
          </p:nvPr>
        </p:nvGraphicFramePr>
        <p:xfrm>
          <a:off x="1745581" y="3675731"/>
          <a:ext cx="5727701" cy="1343025"/>
        </p:xfrm>
        <a:graphic>
          <a:graphicData uri="http://schemas.openxmlformats.org/drawingml/2006/table">
            <a:tbl>
              <a:tblPr/>
              <a:tblGrid>
                <a:gridCol w="266552"/>
                <a:gridCol w="266552"/>
                <a:gridCol w="241166"/>
                <a:gridCol w="523585"/>
                <a:gridCol w="469640"/>
                <a:gridCol w="469640"/>
                <a:gridCol w="342710"/>
                <a:gridCol w="469640"/>
                <a:gridCol w="482333"/>
                <a:gridCol w="507719"/>
                <a:gridCol w="698113"/>
                <a:gridCol w="380789"/>
                <a:gridCol w="609262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CIRCUIT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WRI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WRJ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WRK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GICBDI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GICBDJ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GICBDK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VECGRP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KFACTOR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'1 '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'YNyn0       '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'1 '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'YNyn0       '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'1 '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0.2457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'YNyn0       '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'1 '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0.2457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'YNyn0       '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'1 '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'YNyn0       '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9525" marR="9525" marT="9525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'1 '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0.4431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'YNyn0       '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754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Draft GIC Model Development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692802"/>
            <a:ext cx="8269706" cy="5242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b="1" dirty="0" smtClean="0">
                <a:solidFill>
                  <a:srgbClr val="0070C0"/>
                </a:solidFill>
              </a:rPr>
              <a:t>Input Data for V33</a:t>
            </a:r>
          </a:p>
          <a:p>
            <a:r>
              <a:rPr lang="en-US" altLang="en-US" sz="2000" b="1" dirty="0">
                <a:solidFill>
                  <a:srgbClr val="0070C0"/>
                </a:solidFill>
              </a:rPr>
              <a:t>Transformer Data</a:t>
            </a:r>
          </a:p>
          <a:p>
            <a:pPr marL="457200" lvl="1" indent="0">
              <a:lnSpc>
                <a:spcPct val="90000"/>
              </a:lnSpc>
              <a:spcBef>
                <a:spcPts val="1200"/>
              </a:spcBef>
              <a:buSzPct val="70000"/>
              <a:buNone/>
            </a:pPr>
            <a:endParaRPr lang="en-US" altLang="en-US" sz="2600" dirty="0" smtClean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32" y="1884687"/>
            <a:ext cx="4367408" cy="3088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2477" b="3099"/>
          <a:stretch/>
        </p:blipFill>
        <p:spPr>
          <a:xfrm>
            <a:off x="4741927" y="1784173"/>
            <a:ext cx="4079397" cy="326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19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Draft GIC Model Development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93557" y="759702"/>
            <a:ext cx="7708231" cy="4068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b="1" dirty="0" smtClean="0">
                <a:solidFill>
                  <a:srgbClr val="0070C0"/>
                </a:solidFill>
              </a:rPr>
              <a:t>Output Data</a:t>
            </a:r>
          </a:p>
          <a:p>
            <a:r>
              <a:rPr lang="en-US" altLang="en-US" sz="2000" b="1" dirty="0" smtClean="0">
                <a:solidFill>
                  <a:srgbClr val="0070C0"/>
                </a:solidFill>
              </a:rPr>
              <a:t>The output was calculated based on</a:t>
            </a:r>
          </a:p>
          <a:p>
            <a:pPr lvl="1">
              <a:spcBef>
                <a:spcPts val="120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altLang="en-US" sz="1800" b="1" dirty="0" smtClean="0">
                <a:solidFill>
                  <a:srgbClr val="0070C0"/>
                </a:solidFill>
              </a:rPr>
              <a:t>Uniform electric field = 8.00 V/km</a:t>
            </a:r>
          </a:p>
          <a:p>
            <a:pPr lvl="1">
              <a:spcBef>
                <a:spcPts val="1200"/>
              </a:spcBef>
              <a:buSzPct val="70000"/>
              <a:buFont typeface="Courier New" panose="02070309020205020404" pitchFamily="49" charset="0"/>
              <a:buChar char="o"/>
            </a:pPr>
            <a:r>
              <a:rPr lang="en-US" altLang="en-US" sz="1800" b="1" dirty="0" smtClean="0">
                <a:solidFill>
                  <a:srgbClr val="0070C0"/>
                </a:solidFill>
              </a:rPr>
              <a:t>Orientation: 45 </a:t>
            </a:r>
            <a:r>
              <a:rPr lang="en-US" altLang="en-US" sz="18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̊Northeast</a:t>
            </a:r>
            <a:endParaRPr lang="en-US" altLang="en-US" sz="1800" b="1" dirty="0">
              <a:solidFill>
                <a:srgbClr val="0070C0"/>
              </a:solidFill>
            </a:endParaRPr>
          </a:p>
          <a:p>
            <a:r>
              <a:rPr lang="en-US" altLang="en-US" sz="2000" b="1" dirty="0" smtClean="0">
                <a:solidFill>
                  <a:srgbClr val="0070C0"/>
                </a:solidFill>
              </a:rPr>
              <a:t>Select all six outputs:</a:t>
            </a:r>
            <a:endParaRPr lang="en-US" sz="1800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010" y="2733424"/>
            <a:ext cx="5505552" cy="337059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938737" y="5053263"/>
            <a:ext cx="2566422" cy="826169"/>
          </a:xfrm>
          <a:prstGeom prst="ellipse">
            <a:avLst/>
          </a:prstGeom>
          <a:noFill/>
          <a:ln w="12700">
            <a:solidFill>
              <a:srgbClr val="005386"/>
            </a:solidFill>
            <a:prstDash val="lgDash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98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b="1" dirty="0" smtClean="0"/>
          </a:p>
          <a:p>
            <a:endParaRPr lang="en-US" sz="2000" b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Draft GIC Model Development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63621" y="841846"/>
            <a:ext cx="7708231" cy="89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b="1" dirty="0" smtClean="0">
                <a:solidFill>
                  <a:srgbClr val="0070C0"/>
                </a:solidFill>
              </a:rPr>
              <a:t>Output Data</a:t>
            </a:r>
          </a:p>
          <a:p>
            <a:r>
              <a:rPr lang="en-US" altLang="en-US" sz="2000" b="1" dirty="0" smtClean="0">
                <a:solidFill>
                  <a:srgbClr val="0070C0"/>
                </a:solidFill>
              </a:rPr>
              <a:t>Output summary and Branch induced DC voltages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165" r="5044" b="58118"/>
          <a:stretch/>
        </p:blipFill>
        <p:spPr>
          <a:xfrm>
            <a:off x="748812" y="1992603"/>
            <a:ext cx="7491304" cy="32644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b="1" dirty="0" smtClean="0"/>
          </a:p>
          <a:p>
            <a:endParaRPr lang="en-US" sz="2000" b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Draft GIC Model Development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034382" y="1092123"/>
            <a:ext cx="7048358" cy="89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b="1" dirty="0" smtClean="0">
                <a:solidFill>
                  <a:srgbClr val="0070C0"/>
                </a:solidFill>
              </a:rPr>
              <a:t>Output Data</a:t>
            </a:r>
          </a:p>
          <a:p>
            <a:r>
              <a:rPr lang="en-US" altLang="en-US" sz="2000" b="1" dirty="0">
                <a:solidFill>
                  <a:srgbClr val="0070C0"/>
                </a:solidFill>
              </a:rPr>
              <a:t>Bus and Substation ground bus DC Voltages</a:t>
            </a:r>
            <a:endParaRPr lang="en-US" altLang="en-US" sz="2000" b="1" dirty="0" smtClean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382" y="2265320"/>
            <a:ext cx="6400505" cy="346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8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c34af464-7aa1-4edd-9be4-83dffc1cb926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10260</TotalTime>
  <Words>654</Words>
  <Application>Microsoft Office PowerPoint</Application>
  <PresentationFormat>On-screen Show (4:3)</PresentationFormat>
  <Paragraphs>223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Courier New</vt:lpstr>
      <vt:lpstr>Office Theme</vt:lpstr>
      <vt:lpstr>Custom Design</vt:lpstr>
      <vt:lpstr>1_Custom Design</vt:lpstr>
      <vt:lpstr>PowerPoint Presentation</vt:lpstr>
      <vt:lpstr>TOPICS</vt:lpstr>
      <vt:lpstr>Draft GIC Model Development</vt:lpstr>
      <vt:lpstr>Draft GIC Model Development</vt:lpstr>
      <vt:lpstr>Draft GIC Model Development</vt:lpstr>
      <vt:lpstr>Draft GIC Model Development</vt:lpstr>
      <vt:lpstr>Draft GIC Model Development</vt:lpstr>
      <vt:lpstr>Draft GIC Model Development</vt:lpstr>
      <vt:lpstr>Draft GIC Model Development</vt:lpstr>
      <vt:lpstr>Draft GIC Model Development</vt:lpstr>
      <vt:lpstr>Draft GIC Model Development</vt:lpstr>
      <vt:lpstr>Draft GIC Model Development</vt:lpstr>
      <vt:lpstr>Draft GIC Model Development</vt:lpstr>
      <vt:lpstr>Draft GIC Model Development</vt:lpstr>
      <vt:lpstr>Draft GIC Model Development</vt:lpstr>
      <vt:lpstr>Issues With Draft GIC Model</vt:lpstr>
      <vt:lpstr>Issues With Draft GIC Model</vt:lpstr>
      <vt:lpstr>Issues With Draft GIC Model</vt:lpstr>
      <vt:lpstr>Issues With Draft GIC Model</vt:lpstr>
      <vt:lpstr>Issues With Draft GIC Model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Yu, Qiuli</cp:lastModifiedBy>
  <cp:revision>674</cp:revision>
  <cp:lastPrinted>2013-01-30T23:16:36Z</cp:lastPrinted>
  <dcterms:created xsi:type="dcterms:W3CDTF">2010-04-12T23:12:02Z</dcterms:created>
  <dcterms:modified xsi:type="dcterms:W3CDTF">2016-03-18T20:57:29Z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