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257" r:id="rId9"/>
    <p:sldId id="261" r:id="rId10"/>
    <p:sldId id="276" r:id="rId11"/>
    <p:sldId id="278" r:id="rId12"/>
    <p:sldId id="277" r:id="rId13"/>
    <p:sldId id="275" r:id="rId14"/>
    <p:sldId id="27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4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57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95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36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0936D-1B0E-4378-81E3-1E7560E21D2B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35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2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andeep.borkar@ercot.com" TargetMode="External"/><Relationship Id="rId5" Type="http://schemas.openxmlformats.org/officeDocument/2006/relationships/hyperlink" Target="mailto:jjin@ercot.com" TargetMode="External"/><Relationship Id="rId4" Type="http://schemas.openxmlformats.org/officeDocument/2006/relationships/hyperlink" Target="mailto:douglas.murray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2016 LTSA Update 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r>
              <a:rPr lang="en-US" dirty="0" smtClean="0"/>
              <a:t>Doug Murray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3/22/2016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Changes to Current Trends Scenario</a:t>
            </a:r>
          </a:p>
          <a:p>
            <a:r>
              <a:rPr lang="en-US" dirty="0" smtClean="0"/>
              <a:t>Scenario Results</a:t>
            </a:r>
          </a:p>
          <a:p>
            <a:r>
              <a:rPr lang="en-US" dirty="0" smtClean="0"/>
              <a:t>Status of Remaining Scenarios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Current Trends Changes Since February RPG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1800" dirty="0" smtClean="0"/>
              <a:t>Retirements/Options to solve scarcity hours</a:t>
            </a:r>
          </a:p>
          <a:p>
            <a:pPr lvl="1"/>
            <a:r>
              <a:rPr lang="en-US" sz="1400" dirty="0" smtClean="0"/>
              <a:t>Fixed retirements</a:t>
            </a:r>
          </a:p>
          <a:p>
            <a:pPr lvl="1"/>
            <a:r>
              <a:rPr lang="en-US" sz="1400" dirty="0" smtClean="0"/>
              <a:t>Economic retirements</a:t>
            </a:r>
          </a:p>
          <a:p>
            <a:pPr lvl="1"/>
            <a:r>
              <a:rPr lang="en-US" sz="1400" dirty="0" smtClean="0"/>
              <a:t>Add extra CTs to limit scarcity hours</a:t>
            </a:r>
          </a:p>
          <a:p>
            <a:pPr>
              <a:spcBef>
                <a:spcPts val="1200"/>
              </a:spcBef>
            </a:pPr>
            <a:r>
              <a:rPr lang="en-US" sz="1800" dirty="0" smtClean="0"/>
              <a:t>Decision </a:t>
            </a:r>
            <a:r>
              <a:rPr lang="en-US" sz="1800" dirty="0" smtClean="0"/>
              <a:t>was made to model retirements as economic only</a:t>
            </a:r>
          </a:p>
          <a:p>
            <a:pPr lvl="1"/>
            <a:r>
              <a:rPr lang="en-US" sz="1400" dirty="0" smtClean="0"/>
              <a:t>11,117 MWs of retirements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1800" dirty="0" smtClean="0"/>
              <a:t>Rechecked GINR for Planning Guide Section 6.9 compliance</a:t>
            </a:r>
          </a:p>
          <a:p>
            <a:pPr lvl="1"/>
            <a:r>
              <a:rPr lang="en-US" sz="1400" dirty="0" smtClean="0"/>
              <a:t>Wind – 740 MWs</a:t>
            </a:r>
          </a:p>
          <a:p>
            <a:pPr lvl="1"/>
            <a:r>
              <a:rPr lang="en-US" sz="1400" dirty="0" smtClean="0"/>
              <a:t>Solar – 422 MWs</a:t>
            </a:r>
          </a:p>
          <a:p>
            <a:pPr lvl="1"/>
            <a:r>
              <a:rPr lang="en-US" sz="1400" dirty="0" smtClean="0"/>
              <a:t>Gas – 1,148 MWs</a:t>
            </a:r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Trends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4023253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 smtClean="0"/>
              <a:t>No unserved energy until 2031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Reserve margins in final year – 10.7%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19,400 MWs solar, 220 MWs Wind</a:t>
            </a:r>
          </a:p>
          <a:p>
            <a:pPr>
              <a:spcBef>
                <a:spcPts val="1200"/>
              </a:spcBef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447800"/>
            <a:ext cx="449283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685800"/>
            <a:ext cx="4419600" cy="2400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Trends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00200" y="1074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2031 Scarcity Hours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3028950"/>
            <a:ext cx="551688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High Economic Growth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4023253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 smtClean="0"/>
              <a:t>Small amounts of unserved energy in 2026 and 2031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Reserve margins in final year – 10.6%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18,300 MWs solar, 100 MWs Wind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Economic retirements total 8,639 MWs</a:t>
            </a:r>
          </a:p>
          <a:p>
            <a:pPr>
              <a:spcBef>
                <a:spcPts val="1200"/>
              </a:spcBef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6800" y="1447800"/>
            <a:ext cx="4666200" cy="43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4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High Economic Growth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95400" y="1226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2031 Scarcity Hours</a:t>
            </a:r>
            <a:endParaRPr lang="en-US" sz="1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180" y="685800"/>
            <a:ext cx="4579620" cy="2514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160968"/>
            <a:ext cx="5562600" cy="331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Generation Expansion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71929"/>
            <a:ext cx="8229600" cy="523834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tabLst>
                <a:tab pos="5888038" algn="dec"/>
              </a:tabLst>
            </a:pPr>
            <a:endParaRPr lang="en-US" sz="1800" b="1" dirty="0" smtClean="0"/>
          </a:p>
          <a:p>
            <a:pPr>
              <a:spcBef>
                <a:spcPts val="1200"/>
              </a:spcBef>
              <a:tabLst>
                <a:tab pos="5888038" algn="dec"/>
              </a:tabLst>
            </a:pPr>
            <a:r>
              <a:rPr lang="en-US" sz="1800" b="1" dirty="0" smtClean="0"/>
              <a:t>Current Trends, High Economic Growth Scenarios completed</a:t>
            </a:r>
          </a:p>
          <a:p>
            <a:pPr>
              <a:spcBef>
                <a:spcPts val="1200"/>
              </a:spcBef>
              <a:tabLst>
                <a:tab pos="5888038" algn="dec"/>
              </a:tabLst>
            </a:pPr>
            <a:r>
              <a:rPr lang="en-US" sz="1800" b="1" dirty="0" smtClean="0"/>
              <a:t>Environmental Mandate in process </a:t>
            </a:r>
          </a:p>
          <a:p>
            <a:pPr>
              <a:tabLst>
                <a:tab pos="5888038" algn="dec"/>
              </a:tabLst>
            </a:pPr>
            <a:endParaRPr lang="en-US" sz="1400" b="1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  <a:p>
            <a:pPr lvl="1">
              <a:tabLst>
                <a:tab pos="5888038" algn="dec"/>
              </a:tabLst>
            </a:pPr>
            <a:endParaRPr lang="en-US" sz="1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743200"/>
            <a:ext cx="632557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1" eaLnBrk="1" hangingPunct="1">
              <a:tabLst>
                <a:tab pos="5888038" algn="dec"/>
              </a:tabLst>
            </a:pPr>
            <a:endParaRPr lang="en-US" dirty="0" smtClean="0"/>
          </a:p>
          <a:p>
            <a:pPr eaLnBrk="1" hangingPunct="1">
              <a:tabLst>
                <a:tab pos="5888038" algn="dec"/>
              </a:tabLst>
            </a:pPr>
            <a:endParaRPr lang="en-US" dirty="0" smtClean="0">
              <a:solidFill>
                <a:srgbClr val="CC0000"/>
              </a:solidFill>
            </a:endParaRPr>
          </a:p>
          <a:p>
            <a:pPr eaLnBrk="1" hangingPunct="1">
              <a:tabLst>
                <a:tab pos="5888038" algn="dec"/>
              </a:tabLst>
            </a:pPr>
            <a:endParaRPr lang="en-US" dirty="0" smtClean="0"/>
          </a:p>
        </p:txBody>
      </p:sp>
      <p:pic>
        <p:nvPicPr>
          <p:cNvPr id="1026" name="Picture 2" descr="C:\Users\jtamby\Desktop\ERCOT\0 Presentations Final\PowerPoint Sized Images 2.8.13\Wind Farm 002_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003928"/>
            <a:ext cx="3686175" cy="294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2925" y="828675"/>
            <a:ext cx="72961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Doug Murray			Julie Jin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4"/>
              </a:rPr>
              <a:t>douglas.murray@ercot.com</a:t>
            </a:r>
            <a:r>
              <a:rPr lang="en-US" dirty="0" smtClean="0"/>
              <a:t>	</a:t>
            </a:r>
            <a:r>
              <a:rPr lang="en-US" dirty="0">
                <a:hlinkClick r:id="rId5"/>
              </a:rPr>
              <a:t>julie.jin@ercot.com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512.248.6908			</a:t>
            </a:r>
            <a:r>
              <a:rPr lang="en-US" dirty="0"/>
              <a:t> 512.248.3982 </a:t>
            </a:r>
            <a:r>
              <a:rPr lang="en-US" dirty="0" smtClean="0"/>
              <a:t>		</a:t>
            </a:r>
          </a:p>
          <a:p>
            <a:endParaRPr lang="en-US" dirty="0"/>
          </a:p>
          <a:p>
            <a:r>
              <a:rPr lang="en-US" dirty="0" smtClean="0"/>
              <a:t>	Sandeep Borkar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6"/>
              </a:rPr>
              <a:t>sandeep.borkar@ercot.com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512.248.6642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177</Words>
  <Application>Microsoft Office PowerPoint</Application>
  <PresentationFormat>On-screen Show (4:3)</PresentationFormat>
  <Paragraphs>69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Trends Changes Since February RPG</vt:lpstr>
      <vt:lpstr>Current Trends Results</vt:lpstr>
      <vt:lpstr>Current Trends Results</vt:lpstr>
      <vt:lpstr>High Economic Growth Results</vt:lpstr>
      <vt:lpstr>High Economic Growth Results</vt:lpstr>
      <vt:lpstr>Schedule for Generation Expansion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Murray, Douglas</cp:lastModifiedBy>
  <cp:revision>48</cp:revision>
  <cp:lastPrinted>2016-01-21T20:53:15Z</cp:lastPrinted>
  <dcterms:created xsi:type="dcterms:W3CDTF">2016-01-21T15:20:31Z</dcterms:created>
  <dcterms:modified xsi:type="dcterms:W3CDTF">2016-03-21T18:53:37Z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