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57" r:id="rId8"/>
    <p:sldId id="276" r:id="rId9"/>
    <p:sldId id="261" r:id="rId10"/>
    <p:sldId id="262" r:id="rId11"/>
    <p:sldId id="273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howGuides="1">
      <p:cViewPr varScale="1">
        <p:scale>
          <a:sx n="108" d="100"/>
          <a:sy n="108" d="100"/>
        </p:scale>
        <p:origin x="78" y="27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158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751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974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WRUC – Long Lead Time Commitments</a:t>
            </a:r>
            <a:endParaRPr lang="en-US" b="1" dirty="0"/>
          </a:p>
          <a:p>
            <a:r>
              <a:rPr lang="en-US" b="1" dirty="0" smtClean="0"/>
              <a:t>QSE Manager’s Working Group</a:t>
            </a:r>
            <a:endParaRPr lang="en-US" b="1" dirty="0"/>
          </a:p>
          <a:p>
            <a:endParaRPr lang="en-US" dirty="0"/>
          </a:p>
          <a:p>
            <a:r>
              <a:rPr lang="en-US" dirty="0" smtClean="0"/>
              <a:t>ERCOT Operations</a:t>
            </a:r>
            <a:endParaRPr lang="en-US" dirty="0"/>
          </a:p>
          <a:p>
            <a:endParaRPr lang="en-US" dirty="0"/>
          </a:p>
          <a:p>
            <a:r>
              <a:rPr lang="en-US" smtClean="0"/>
              <a:t>March </a:t>
            </a:r>
            <a:r>
              <a:rPr lang="en-US" smtClean="0"/>
              <a:t>23,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Long Lead Time Resources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225" y="1524000"/>
            <a:ext cx="8534400" cy="4182514"/>
          </a:xfrm>
        </p:spPr>
        <p:txBody>
          <a:bodyPr anchor="ctr"/>
          <a:lstStyle/>
          <a:p>
            <a:r>
              <a:rPr lang="en-US" sz="1800" dirty="0" smtClean="0"/>
              <a:t>To </a:t>
            </a:r>
            <a:r>
              <a:rPr lang="en-US" sz="1800" dirty="0"/>
              <a:t>ensure that we have the long lead time resources online, we will </a:t>
            </a:r>
            <a:r>
              <a:rPr lang="en-US" sz="1800" dirty="0" smtClean="0"/>
              <a:t>notify participants when we initiate a WATCH due to inclement </a:t>
            </a:r>
            <a:r>
              <a:rPr lang="en-US" sz="1800" dirty="0"/>
              <a:t>weather </a:t>
            </a:r>
            <a:r>
              <a:rPr lang="en-US" sz="1800" dirty="0" smtClean="0"/>
              <a:t>conditions and inform that </a:t>
            </a:r>
            <a:r>
              <a:rPr lang="en-US" sz="1800" dirty="0"/>
              <a:t>we will be running SASM for </a:t>
            </a:r>
            <a:r>
              <a:rPr lang="en-US" sz="1800" dirty="0" smtClean="0"/>
              <a:t>an increase </a:t>
            </a:r>
            <a:r>
              <a:rPr lang="en-US" sz="1800" dirty="0"/>
              <a:t>in AS for the inclement weather </a:t>
            </a:r>
            <a:r>
              <a:rPr lang="en-US" sz="1800" dirty="0" smtClean="0"/>
              <a:t>day.</a:t>
            </a:r>
          </a:p>
          <a:p>
            <a:endParaRPr lang="en-US" sz="1800" dirty="0"/>
          </a:p>
          <a:p>
            <a:r>
              <a:rPr lang="en-US" sz="1800" dirty="0" smtClean="0"/>
              <a:t>WRUC relies upon accurate COP data. 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The lack of accurate COPs data makes if very difficult for the Operator to review and act upon the results.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ERCOT has recently seen changes in the behavioral pattern of coal units specifically.  </a:t>
            </a:r>
          </a:p>
          <a:p>
            <a:pPr marL="0" indent="0">
              <a:buNone/>
            </a:pPr>
            <a:endParaRPr lang="en-US" sz="1800" dirty="0" smtClean="0"/>
          </a:p>
          <a:p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Operator actions – Long Lead Time Resource Example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125" y="1676400"/>
            <a:ext cx="8534400" cy="4319832"/>
          </a:xfrm>
        </p:spPr>
        <p:txBody>
          <a:bodyPr/>
          <a:lstStyle/>
          <a:p>
            <a:r>
              <a:rPr lang="en-US" sz="1800" dirty="0" smtClean="0"/>
              <a:t>Operator runs WRUC after 1:00am Jan. 9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and confirms a resource is needed to solve </a:t>
            </a:r>
            <a:r>
              <a:rPr lang="en-US" sz="1800" dirty="0"/>
              <a:t>congestion starting Jan.11 at </a:t>
            </a:r>
            <a:r>
              <a:rPr lang="en-US" sz="1800" dirty="0" smtClean="0"/>
              <a:t>4:00am. Resource is off and available with a 36hr startup time for an Outage scheduled to last 4 days.</a:t>
            </a:r>
          </a:p>
          <a:p>
            <a:endParaRPr lang="en-US" sz="1800" dirty="0" smtClean="0"/>
          </a:p>
          <a:p>
            <a:r>
              <a:rPr lang="en-US" sz="1800" dirty="0"/>
              <a:t>Jan. </a:t>
            </a:r>
            <a:r>
              <a:rPr lang="en-US" sz="1800" dirty="0" smtClean="0"/>
              <a:t>9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, Issue an Electronic </a:t>
            </a:r>
            <a:r>
              <a:rPr lang="en-US" sz="1800" dirty="0"/>
              <a:t>Dispatch </a:t>
            </a:r>
            <a:r>
              <a:rPr lang="en-US" sz="1800" dirty="0" smtClean="0"/>
              <a:t>Instruction (EDI), </a:t>
            </a:r>
            <a:r>
              <a:rPr lang="en-US" sz="1800" dirty="0"/>
              <a:t>this data is </a:t>
            </a:r>
            <a:r>
              <a:rPr lang="en-US" sz="1800" dirty="0" smtClean="0"/>
              <a:t>also sent </a:t>
            </a:r>
            <a:r>
              <a:rPr lang="en-US" sz="1800" dirty="0"/>
              <a:t>to S&amp;B </a:t>
            </a:r>
          </a:p>
          <a:p>
            <a:r>
              <a:rPr lang="en-US" sz="1800" dirty="0" smtClean="0"/>
              <a:t>Jan. </a:t>
            </a:r>
            <a:r>
              <a:rPr lang="en-US" sz="1800" dirty="0"/>
              <a:t>10</a:t>
            </a:r>
            <a:r>
              <a:rPr lang="en-US" sz="1800" baseline="30000" dirty="0"/>
              <a:t>th</a:t>
            </a:r>
            <a:r>
              <a:rPr lang="en-US" sz="1800" dirty="0" smtClean="0"/>
              <a:t> Unit1 is committed in DRUC for Jan. 11</a:t>
            </a:r>
            <a:r>
              <a:rPr lang="en-US" sz="1800" baseline="30000" dirty="0" smtClean="0"/>
              <a:t>th</a:t>
            </a:r>
            <a:endParaRPr lang="en-US" sz="1800" dirty="0" smtClean="0"/>
          </a:p>
          <a:p>
            <a:r>
              <a:rPr lang="en-US" sz="1800" dirty="0" smtClean="0"/>
              <a:t>Jan 11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Unit 1 is committed in HRUC for Jan. 12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</a:t>
            </a:r>
          </a:p>
          <a:p>
            <a:r>
              <a:rPr lang="en-US" sz="1800" dirty="0"/>
              <a:t>Jan </a:t>
            </a:r>
            <a:r>
              <a:rPr lang="en-US" sz="1800" dirty="0" smtClean="0"/>
              <a:t>12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</a:t>
            </a:r>
            <a:r>
              <a:rPr lang="en-US" sz="1800" dirty="0"/>
              <a:t>Unit 1 is committed in </a:t>
            </a:r>
            <a:r>
              <a:rPr lang="en-US" sz="1800" dirty="0" smtClean="0"/>
              <a:t>HRUC </a:t>
            </a:r>
            <a:r>
              <a:rPr lang="en-US" sz="1800" dirty="0"/>
              <a:t>for Jan. </a:t>
            </a:r>
            <a:r>
              <a:rPr lang="en-US" sz="1800" dirty="0" smtClean="0"/>
              <a:t>13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</a:t>
            </a:r>
          </a:p>
          <a:p>
            <a:r>
              <a:rPr lang="en-US" sz="1800" dirty="0"/>
              <a:t>Jan </a:t>
            </a:r>
            <a:r>
              <a:rPr lang="en-US" sz="1800" dirty="0" smtClean="0"/>
              <a:t>13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</a:t>
            </a:r>
            <a:r>
              <a:rPr lang="en-US" sz="1800" dirty="0"/>
              <a:t>Unit 1 is committed in </a:t>
            </a:r>
            <a:r>
              <a:rPr lang="en-US" sz="1800" dirty="0" smtClean="0"/>
              <a:t>HRUC </a:t>
            </a:r>
            <a:r>
              <a:rPr lang="en-US" sz="1800" dirty="0"/>
              <a:t>for Jan. </a:t>
            </a:r>
            <a:r>
              <a:rPr lang="en-US" sz="1800" dirty="0" smtClean="0"/>
              <a:t>14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</a:t>
            </a:r>
          </a:p>
          <a:p>
            <a:r>
              <a:rPr lang="en-US" sz="1800" dirty="0"/>
              <a:t>HRUC will monitor to extend </a:t>
            </a:r>
            <a:r>
              <a:rPr lang="en-US" sz="1800" dirty="0" smtClean="0"/>
              <a:t>commitment if resource is </a:t>
            </a:r>
            <a:r>
              <a:rPr lang="en-US" sz="1800" dirty="0"/>
              <a:t>needed for additional time.</a:t>
            </a:r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28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Settlement action </a:t>
            </a:r>
            <a:r>
              <a:rPr lang="en-US" dirty="0"/>
              <a:t>– Long Lead Time Resource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r>
              <a:rPr lang="en-US" sz="1800" dirty="0" smtClean="0"/>
              <a:t>Unit1 was not eligible for Start Up in the previous example.</a:t>
            </a:r>
          </a:p>
          <a:p>
            <a:pPr marL="457200" lvl="1" indent="0">
              <a:buNone/>
            </a:pPr>
            <a:endParaRPr lang="en-US" sz="1400" dirty="0" smtClean="0"/>
          </a:p>
          <a:p>
            <a:pPr marL="457200" lvl="1" indent="0">
              <a:buNone/>
            </a:pPr>
            <a:r>
              <a:rPr lang="en-US" sz="1400" dirty="0" smtClean="0"/>
              <a:t>5.6.2 RUC </a:t>
            </a:r>
            <a:r>
              <a:rPr lang="en-US" sz="1400" dirty="0"/>
              <a:t>Startup Cost Eligibility</a:t>
            </a:r>
            <a:endParaRPr lang="en-US" sz="1400" dirty="0" smtClean="0"/>
          </a:p>
          <a:p>
            <a:pPr marL="457200" lvl="1" indent="0">
              <a:buNone/>
            </a:pPr>
            <a:r>
              <a:rPr lang="en-US" sz="1400" dirty="0"/>
              <a:t>(</a:t>
            </a:r>
            <a:r>
              <a:rPr lang="en-US" sz="1400" dirty="0" smtClean="0"/>
              <a:t>c) The generation breakers must have been open, as indicated by a telemetered Resource status of     </a:t>
            </a:r>
            <a:r>
              <a:rPr lang="en-US" sz="1400" dirty="0" smtClean="0">
                <a:solidFill>
                  <a:srgbClr val="FF0000"/>
                </a:solidFill>
              </a:rPr>
              <a:t>Off-Line, for at least five minutes during the six hours preceding the first RUC-Committed Hour</a:t>
            </a:r>
            <a:r>
              <a:rPr lang="en-US" sz="1400" dirty="0" smtClean="0"/>
              <a:t>; and</a:t>
            </a:r>
            <a:endParaRPr lang="en-US" sz="1400" dirty="0"/>
          </a:p>
          <a:p>
            <a:pPr marL="457200" lvl="1" indent="0">
              <a:buNone/>
            </a:pPr>
            <a:r>
              <a:rPr lang="en-US" sz="1400" dirty="0"/>
              <a:t>(</a:t>
            </a:r>
            <a:r>
              <a:rPr lang="en-US" sz="1400" dirty="0" smtClean="0"/>
              <a:t>d) The </a:t>
            </a:r>
            <a:r>
              <a:rPr lang="en-US" sz="1400" dirty="0"/>
              <a:t>generation breakers must have been closed, as indicated by a telemetered Resource status of On-Line, for at least one minute during the RUC commitment period or after the determined five-minute open breaker, as indicated by a telemetered Resource status of Off-Line, in the six hours preceding the first RUC-Committed Hour</a:t>
            </a:r>
            <a:r>
              <a:rPr lang="en-US" sz="1400" dirty="0" smtClean="0"/>
              <a:t>.</a:t>
            </a:r>
          </a:p>
          <a:p>
            <a:r>
              <a:rPr lang="en-US" sz="1800" dirty="0" smtClean="0"/>
              <a:t>Unit1 was eligible for Minimum Energy and received a Make Whole payment for each day.</a:t>
            </a:r>
          </a:p>
          <a:p>
            <a:endParaRPr lang="en-US" sz="1800" dirty="0" smtClean="0"/>
          </a:p>
          <a:p>
            <a:r>
              <a:rPr lang="en-US" sz="1800" dirty="0" smtClean="0"/>
              <a:t>The QSEs that were short at the DRUC/HRUC each day were charged for the next day’s RUC Make Whole.</a:t>
            </a: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Long Lead Time Resources – Changes needed for S&amp;B Startup eligibility?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075" y="1813994"/>
            <a:ext cx="8534400" cy="4319832"/>
          </a:xfrm>
        </p:spPr>
        <p:txBody>
          <a:bodyPr anchor="ctr"/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One </a:t>
            </a:r>
            <a:r>
              <a:rPr lang="en-US" sz="2000" dirty="0"/>
              <a:t>suggestion has been to have QSE dispute and put in a settlement adjustment to pay start up. Would require Protocol language change but no system impacts</a:t>
            </a:r>
            <a:r>
              <a:rPr lang="en-US" sz="20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Are there concerns with this?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Other ideas?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52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 anchor="ctr"/>
          <a:lstStyle/>
          <a:p>
            <a:pPr marL="0" indent="0">
              <a:buNone/>
            </a:pPr>
            <a:r>
              <a:rPr lang="en-US" dirty="0" smtClean="0"/>
              <a:t>			Questions?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69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purl.org/dc/dcmitype/"/>
    <ds:schemaRef ds:uri="http://www.w3.org/XML/1998/namespace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5222</TotalTime>
  <Words>453</Words>
  <Application>Microsoft Office PowerPoint</Application>
  <PresentationFormat>On-screen Show (4:3)</PresentationFormat>
  <Paragraphs>50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Custom Design</vt:lpstr>
      <vt:lpstr>PowerPoint Presentation</vt:lpstr>
      <vt:lpstr>Long Lead Time Resources</vt:lpstr>
      <vt:lpstr>Operator actions – Long Lead Time Resource Example</vt:lpstr>
      <vt:lpstr>Settlement action – Long Lead Time Resource</vt:lpstr>
      <vt:lpstr>Long Lead Time Resources – Changes needed for S&amp;B Startup eligibility?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Shaw, Pamela</cp:lastModifiedBy>
  <cp:revision>49</cp:revision>
  <cp:lastPrinted>2016-01-21T20:53:15Z</cp:lastPrinted>
  <dcterms:created xsi:type="dcterms:W3CDTF">2016-01-21T15:20:31Z</dcterms:created>
  <dcterms:modified xsi:type="dcterms:W3CDTF">2016-03-17T21:02:28Z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