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0"/>
  </p:notesMasterIdLst>
  <p:handoutMasterIdLst>
    <p:handoutMasterId r:id="rId11"/>
  </p:handoutMasterIdLst>
  <p:sldIdLst>
    <p:sldId id="260" r:id="rId7"/>
    <p:sldId id="257" r:id="rId8"/>
    <p:sldId id="26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4" d="100"/>
          <a:sy n="104" d="100"/>
        </p:scale>
        <p:origin x="120"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3/11/2016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646034" cy="2031325"/>
          </a:xfrm>
          <a:prstGeom prst="rect">
            <a:avLst/>
          </a:prstGeom>
          <a:noFill/>
        </p:spPr>
        <p:txBody>
          <a:bodyPr wrap="square" rtlCol="0">
            <a:spAutoFit/>
          </a:bodyPr>
          <a:lstStyle/>
          <a:p>
            <a:r>
              <a:rPr lang="en-US" b="1" dirty="0" smtClean="0"/>
              <a:t>Annual UFLS Survey with TSP/DSP</a:t>
            </a:r>
            <a:endParaRPr lang="en-US" b="1" dirty="0"/>
          </a:p>
          <a:p>
            <a:endParaRPr lang="en-US" b="1" dirty="0"/>
          </a:p>
          <a:p>
            <a:endParaRPr lang="en-US" dirty="0"/>
          </a:p>
          <a:p>
            <a:endParaRPr lang="en-US" dirty="0"/>
          </a:p>
          <a:p>
            <a:endParaRPr lang="en-US" dirty="0"/>
          </a:p>
          <a:p>
            <a:endParaRPr lang="en-US" dirty="0"/>
          </a:p>
          <a:p>
            <a:r>
              <a:rPr lang="en-US" dirty="0" smtClean="0"/>
              <a:t>March,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UFLS Survey Requirement</a:t>
            </a:r>
            <a:endParaRPr lang="en-US" b="1" dirty="0">
              <a:solidFill>
                <a:schemeClr val="accent1"/>
              </a:solidFill>
            </a:endParaRPr>
          </a:p>
        </p:txBody>
      </p:sp>
      <p:sp>
        <p:nvSpPr>
          <p:cNvPr id="3" name="Content Placeholder 2"/>
          <p:cNvSpPr>
            <a:spLocks noGrp="1"/>
          </p:cNvSpPr>
          <p:nvPr>
            <p:ph idx="1"/>
          </p:nvPr>
        </p:nvSpPr>
        <p:spPr>
          <a:xfrm>
            <a:off x="304800" y="1371600"/>
            <a:ext cx="8534400" cy="4319832"/>
          </a:xfrm>
        </p:spPr>
        <p:txBody>
          <a:bodyPr/>
          <a:lstStyle/>
          <a:p>
            <a:r>
              <a:rPr lang="en-US" sz="1400" dirty="0"/>
              <a:t>Each </a:t>
            </a:r>
            <a:r>
              <a:rPr lang="en-US" sz="1400" dirty="0" smtClean="0"/>
              <a:t>year </a:t>
            </a:r>
            <a:r>
              <a:rPr lang="en-US" sz="1400" dirty="0"/>
              <a:t>ERCOT coordinates and conducts an annual survey with the TSPs and DSPs to ensure that the required automatic under-frequency load shed circuits </a:t>
            </a:r>
            <a:r>
              <a:rPr lang="en-US" sz="1400" dirty="0" smtClean="0"/>
              <a:t>are </a:t>
            </a:r>
            <a:r>
              <a:rPr lang="en-US" sz="1400" dirty="0"/>
              <a:t>configured to provide the appropriate load relief in an under-frequency event as required by table below from Operating Guides 2.6.1(1) Requirements for Under-Frequency Load Shedding:</a:t>
            </a: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r>
              <a:rPr lang="en-US" sz="1400" i="1" dirty="0"/>
              <a:t>Operating Guide 2.6.1 (2) With the assistance of applicable Transmission Service Providers (TSPs), ERCOT will, prior to the peak each year, survey each Distribution Service Provider’s (DSP’s) compliance with the automatic Load shedding steps above, and report its findings to the Technical Advisory Committee (TAC).  For minimum compliance, DSPs are obligated to meet the prescribed percent values at all </a:t>
            </a:r>
            <a:r>
              <a:rPr lang="en-US" sz="1400" i="1" dirty="0" smtClean="0"/>
              <a:t>times.</a:t>
            </a:r>
            <a:endParaRPr lang="en-US" sz="1400" i="1"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 y="2362200"/>
            <a:ext cx="8037322" cy="2412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Plans for the 2016 UFLS Survey Requirement</a:t>
            </a:r>
            <a:endParaRPr lang="en-US" b="1" dirty="0">
              <a:solidFill>
                <a:schemeClr val="accent1"/>
              </a:solidFill>
            </a:endParaRPr>
          </a:p>
        </p:txBody>
      </p:sp>
      <p:sp>
        <p:nvSpPr>
          <p:cNvPr id="3" name="Content Placeholder 2"/>
          <p:cNvSpPr>
            <a:spLocks noGrp="1"/>
          </p:cNvSpPr>
          <p:nvPr>
            <p:ph idx="1"/>
          </p:nvPr>
        </p:nvSpPr>
        <p:spPr>
          <a:xfrm>
            <a:off x="304800" y="1600201"/>
            <a:ext cx="8534400" cy="4319832"/>
          </a:xfrm>
        </p:spPr>
        <p:txBody>
          <a:bodyPr/>
          <a:lstStyle/>
          <a:p>
            <a:pPr marL="0" indent="0">
              <a:buNone/>
            </a:pPr>
            <a:r>
              <a:rPr lang="en-US" sz="1800" dirty="0"/>
              <a:t>Below is a list of dates and activities reflecting the timeline and coordination of this survey:</a:t>
            </a:r>
          </a:p>
          <a:p>
            <a:pPr lvl="0"/>
            <a:r>
              <a:rPr lang="en-US" sz="1800" dirty="0"/>
              <a:t>03/24/2016 -  ERCOT announcement of survey timeline and effort to OWG </a:t>
            </a:r>
          </a:p>
          <a:p>
            <a:pPr lvl="0"/>
            <a:r>
              <a:rPr lang="en-US" sz="1800" dirty="0"/>
              <a:t>04/01/2016 -  ERCOT email notification sent by Client Services to TSP/DSP Authorized Representatives</a:t>
            </a:r>
          </a:p>
          <a:p>
            <a:pPr lvl="0"/>
            <a:r>
              <a:rPr lang="en-US" sz="1800" dirty="0"/>
              <a:t>05/12/2016 @ 11:00 AM-  Date and time of the Survey </a:t>
            </a:r>
          </a:p>
          <a:p>
            <a:pPr lvl="0"/>
            <a:r>
              <a:rPr lang="en-US" sz="1800" dirty="0"/>
              <a:t>06/12/2016 -  Survey results due back to ERCOT </a:t>
            </a:r>
          </a:p>
          <a:p>
            <a:pPr lvl="0"/>
            <a:r>
              <a:rPr lang="en-US" sz="1800" dirty="0"/>
              <a:t>July/September  -  Results compiled and being reported to OWG/ROS/TAC</a:t>
            </a:r>
          </a:p>
          <a:p>
            <a:pPr lvl="0"/>
            <a:endParaRPr lang="en-US" sz="1800" dirty="0"/>
          </a:p>
          <a:p>
            <a:pPr lvl="0"/>
            <a:endParaRPr lang="en-US" sz="1800" dirty="0"/>
          </a:p>
          <a:p>
            <a:pPr marL="0" lvl="0" indent="0">
              <a:buNone/>
            </a:pPr>
            <a:r>
              <a:rPr lang="en-US" sz="1800" dirty="0"/>
              <a:t>For </a:t>
            </a:r>
            <a:r>
              <a:rPr lang="en-US" sz="1800" dirty="0" smtClean="0"/>
              <a:t>2016, ERCOT requests the completion of both portions </a:t>
            </a:r>
            <a:r>
              <a:rPr lang="en-US" sz="1800" smtClean="0"/>
              <a:t>of spreadsheets, which </a:t>
            </a:r>
            <a:r>
              <a:rPr lang="en-US" sz="1800" dirty="0" smtClean="0"/>
              <a:t>requires DSP/TSP </a:t>
            </a:r>
            <a:r>
              <a:rPr lang="en-US" sz="1800" dirty="0"/>
              <a:t>station-level data </a:t>
            </a:r>
            <a:r>
              <a:rPr lang="en-US" sz="1800" dirty="0" smtClean="0"/>
              <a:t>similar </a:t>
            </a:r>
            <a:r>
              <a:rPr lang="en-US" sz="1800" dirty="0"/>
              <a:t>to surveys provided in 2013.  </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infopath/2007/PartnerControls"/>
    <ds:schemaRef ds:uri="http://purl.org/dc/dcmitype/"/>
    <ds:schemaRef ds:uri="http://www.w3.org/XML/1998/namespace"/>
    <ds:schemaRef ds:uri="http://schemas.openxmlformats.org/package/2006/metadata/core-properties"/>
    <ds:schemaRef ds:uri="http://purl.org/dc/terms/"/>
    <ds:schemaRef ds:uri="http://schemas.microsoft.com/office/2006/metadata/properties"/>
    <ds:schemaRef ds:uri="http://purl.org/dc/elements/1.1/"/>
    <ds:schemaRef ds:uri="http://schemas.microsoft.com/office/2006/documentManagement/types"/>
    <ds:schemaRef ds:uri="c34af464-7aa1-4edd-9be4-83dffc1cb926"/>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1689</TotalTime>
  <Words>177</Words>
  <Application>Microsoft Office PowerPoint</Application>
  <PresentationFormat>On-screen Show (4:3)</PresentationFormat>
  <Paragraphs>33</Paragraphs>
  <Slides>3</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vt:i4>
      </vt:variant>
    </vt:vector>
  </HeadingPairs>
  <TitlesOfParts>
    <vt:vector size="8" baseType="lpstr">
      <vt:lpstr>Arial</vt:lpstr>
      <vt:lpstr>Calibri</vt:lpstr>
      <vt:lpstr>1_Custom Design</vt:lpstr>
      <vt:lpstr>Office Theme</vt:lpstr>
      <vt:lpstr>Custom Design</vt:lpstr>
      <vt:lpstr>PowerPoint Presentation</vt:lpstr>
      <vt:lpstr>UFLS Survey Requirement</vt:lpstr>
      <vt:lpstr>Plans for the 2016 UFLS Survey Requirement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Frosch, Colleen</cp:lastModifiedBy>
  <cp:revision>26</cp:revision>
  <cp:lastPrinted>2016-01-21T20:53:15Z</cp:lastPrinted>
  <dcterms:created xsi:type="dcterms:W3CDTF">2016-01-21T15:20:31Z</dcterms:created>
  <dcterms:modified xsi:type="dcterms:W3CDTF">2016-03-11T20:53:13Z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