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4" r:id="rId2"/>
    <p:sldMasterId id="2147483655" r:id="rId3"/>
  </p:sldMasterIdLst>
  <p:notesMasterIdLst>
    <p:notesMasterId r:id="rId15"/>
  </p:notesMasterIdLst>
  <p:sldIdLst>
    <p:sldId id="642" r:id="rId4"/>
    <p:sldId id="764" r:id="rId5"/>
    <p:sldId id="808" r:id="rId6"/>
    <p:sldId id="809" r:id="rId7"/>
    <p:sldId id="810" r:id="rId8"/>
    <p:sldId id="811" r:id="rId9"/>
    <p:sldId id="812" r:id="rId10"/>
    <p:sldId id="814" r:id="rId11"/>
    <p:sldId id="815" r:id="rId12"/>
    <p:sldId id="816" r:id="rId13"/>
    <p:sldId id="703" r:id="rId14"/>
  </p:sldIdLst>
  <p:sldSz cx="11887200" cy="6858000"/>
  <p:notesSz cx="7102475" cy="93884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374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B674"/>
    <a:srgbClr val="FFFF66"/>
    <a:srgbClr val="3333CC"/>
    <a:srgbClr val="FFFFCC"/>
    <a:srgbClr val="36B871"/>
    <a:srgbClr val="349E69"/>
    <a:srgbClr val="37A76F"/>
    <a:srgbClr val="333399"/>
    <a:srgbClr val="FF0000"/>
    <a:srgbClr val="E1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040" autoAdjust="0"/>
    <p:restoredTop sz="94722" autoAdjust="0"/>
  </p:normalViewPr>
  <p:slideViewPr>
    <p:cSldViewPr>
      <p:cViewPr varScale="1">
        <p:scale>
          <a:sx n="87" d="100"/>
          <a:sy n="87" d="100"/>
        </p:scale>
        <p:origin x="-1170" y="-84"/>
      </p:cViewPr>
      <p:guideLst>
        <p:guide orient="horz" pos="2160"/>
        <p:guide pos="3744"/>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77739" cy="469424"/>
          </a:xfrm>
          <a:prstGeom prst="rect">
            <a:avLst/>
          </a:prstGeom>
          <a:noFill/>
          <a:ln>
            <a:noFill/>
          </a:ln>
          <a:effectLst/>
          <a:extLst/>
        </p:spPr>
        <p:txBody>
          <a:bodyPr vert="horz" wrap="square" lIns="94229" tIns="47114" rIns="94229" bIns="47114" numCol="1" anchor="t"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11267" name="Rectangle 3"/>
          <p:cNvSpPr>
            <a:spLocks noGrp="1" noChangeArrowheads="1"/>
          </p:cNvSpPr>
          <p:nvPr>
            <p:ph type="dt" idx="1"/>
          </p:nvPr>
        </p:nvSpPr>
        <p:spPr bwMode="auto">
          <a:xfrm>
            <a:off x="4023092" y="0"/>
            <a:ext cx="3077739" cy="469424"/>
          </a:xfrm>
          <a:prstGeom prst="rect">
            <a:avLst/>
          </a:prstGeom>
          <a:noFill/>
          <a:ln>
            <a:noFill/>
          </a:ln>
          <a:effectLst/>
          <a:extLst/>
        </p:spPr>
        <p:txBody>
          <a:bodyPr vert="horz" wrap="square" lIns="94229" tIns="47114" rIns="94229" bIns="47114" numCol="1" anchor="t" anchorCtr="0" compatLnSpc="1">
            <a:prstTxWarp prst="textNoShape">
              <a:avLst/>
            </a:prstTxWarp>
          </a:bodyPr>
          <a:lstStyle>
            <a:lvl1pPr algn="r">
              <a:defRPr sz="1200">
                <a:latin typeface="Arial" pitchFamily="34" charset="0"/>
                <a:cs typeface="Arial" pitchFamily="34" charset="0"/>
              </a:defRPr>
            </a:lvl1pPr>
          </a:lstStyle>
          <a:p>
            <a:pPr>
              <a:defRPr/>
            </a:pPr>
            <a:endParaRPr lang="en-US"/>
          </a:p>
        </p:txBody>
      </p:sp>
      <p:sp>
        <p:nvSpPr>
          <p:cNvPr id="37892" name="Rectangle 4"/>
          <p:cNvSpPr>
            <a:spLocks noGrp="1" noRot="1" noChangeAspect="1" noChangeArrowheads="1" noTextEdit="1"/>
          </p:cNvSpPr>
          <p:nvPr>
            <p:ph type="sldImg" idx="2"/>
          </p:nvPr>
        </p:nvSpPr>
        <p:spPr bwMode="auto">
          <a:xfrm>
            <a:off x="501650" y="704850"/>
            <a:ext cx="6099175" cy="3519488"/>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710248" y="4459526"/>
            <a:ext cx="5681980" cy="4224814"/>
          </a:xfrm>
          <a:prstGeom prst="rect">
            <a:avLst/>
          </a:prstGeom>
          <a:noFill/>
          <a:ln>
            <a:noFill/>
          </a:ln>
          <a:effectLst/>
          <a:extLst/>
        </p:spPr>
        <p:txBody>
          <a:bodyPr vert="horz" wrap="square" lIns="94229" tIns="47114" rIns="94229" bIns="4711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917422"/>
            <a:ext cx="3077739" cy="469424"/>
          </a:xfrm>
          <a:prstGeom prst="rect">
            <a:avLst/>
          </a:prstGeom>
          <a:noFill/>
          <a:ln>
            <a:noFill/>
          </a:ln>
          <a:effectLst/>
          <a:extLst/>
        </p:spPr>
        <p:txBody>
          <a:bodyPr vert="horz" wrap="square" lIns="94229" tIns="47114" rIns="94229" bIns="47114" numCol="1" anchor="b"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11271" name="Rectangle 7"/>
          <p:cNvSpPr>
            <a:spLocks noGrp="1" noChangeArrowheads="1"/>
          </p:cNvSpPr>
          <p:nvPr>
            <p:ph type="sldNum" sz="quarter" idx="5"/>
          </p:nvPr>
        </p:nvSpPr>
        <p:spPr bwMode="auto">
          <a:xfrm>
            <a:off x="4023092" y="8917422"/>
            <a:ext cx="3077739" cy="469424"/>
          </a:xfrm>
          <a:prstGeom prst="rect">
            <a:avLst/>
          </a:prstGeom>
          <a:noFill/>
          <a:ln>
            <a:noFill/>
          </a:ln>
          <a:effectLst/>
          <a:extLst/>
        </p:spPr>
        <p:txBody>
          <a:bodyPr vert="horz" wrap="square" lIns="94229" tIns="47114" rIns="94229" bIns="47114" numCol="1" anchor="b" anchorCtr="0" compatLnSpc="1">
            <a:prstTxWarp prst="textNoShape">
              <a:avLst/>
            </a:prstTxWarp>
          </a:bodyPr>
          <a:lstStyle>
            <a:lvl1pPr algn="r">
              <a:defRPr sz="1200">
                <a:latin typeface="Arial" pitchFamily="34" charset="0"/>
                <a:cs typeface="Arial" pitchFamily="34" charset="0"/>
              </a:defRPr>
            </a:lvl1pPr>
          </a:lstStyle>
          <a:p>
            <a:pPr>
              <a:defRPr/>
            </a:pPr>
            <a:fld id="{9138C63C-3BD2-426F-854A-72649AB77BF2}" type="slidenum">
              <a:rPr lang="en-US"/>
              <a:pPr>
                <a:defRPr/>
              </a:pPr>
              <a:t>‹#›</a:t>
            </a:fld>
            <a:endParaRPr lang="en-US"/>
          </a:p>
        </p:txBody>
      </p:sp>
    </p:spTree>
    <p:extLst>
      <p:ext uri="{BB962C8B-B14F-4D97-AF65-F5344CB8AC3E}">
        <p14:creationId xmlns:p14="http://schemas.microsoft.com/office/powerpoint/2010/main" val="17854193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2175" y="2130425"/>
            <a:ext cx="101028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763" y="3886200"/>
            <a:ext cx="832167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CFFC1EF-BBCE-4823-A225-CE6DBBBE0A17}"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E4424EBD-E13E-478A-8843-EF1F5D4B0F2D}" type="datetime1">
              <a:rPr lang="en-US" altLang="en-US"/>
              <a:pPr>
                <a:defRPr/>
              </a:pPr>
              <a:t>3/15/2016</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71AE529-F1A1-4405-8C24-7FD399AA8057}"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57DD6B13-B539-4084-A2CF-3F6CFDCE4327}" type="datetime1">
              <a:rPr lang="en-US" altLang="en-US"/>
              <a:pPr>
                <a:defRPr/>
              </a:pPr>
              <a:t>3/15/2016</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07438" y="457200"/>
            <a:ext cx="2822575"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8125" y="457200"/>
            <a:ext cx="8316913"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C36885F-5CFA-45A9-950E-F458DAFE87E7}"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25AFE122-51F0-4BFD-946E-8BC56C5C7316}" type="datetime1">
              <a:rPr lang="en-US" altLang="en-US"/>
              <a:pPr>
                <a:defRPr/>
              </a:pPr>
              <a:t>3/15/2016</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2175" y="2130425"/>
            <a:ext cx="101028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763" y="3886200"/>
            <a:ext cx="8321675"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28600" y="1828800"/>
            <a:ext cx="11291888" cy="44910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406900"/>
            <a:ext cx="101028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800" y="2906713"/>
            <a:ext cx="1010285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828800"/>
            <a:ext cx="5568950" cy="44910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9950" y="1828800"/>
            <a:ext cx="5570538" cy="44910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4638"/>
            <a:ext cx="106997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3725" y="1535113"/>
            <a:ext cx="52530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3725" y="2174875"/>
            <a:ext cx="52530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850" y="1535113"/>
            <a:ext cx="52546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850" y="2174875"/>
            <a:ext cx="52546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3050"/>
            <a:ext cx="391160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8200" y="273050"/>
            <a:ext cx="6645275"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3725" y="1435100"/>
            <a:ext cx="3911600"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F163EFC-C947-4978-B298-04A2BF603432}"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F65E4EE1-E75B-4723-96C9-C3C9C18AB6D6}" type="datetime1">
              <a:rPr lang="en-US" altLang="en-US"/>
              <a:pPr>
                <a:defRPr/>
              </a:pPr>
              <a:t>3/15/2016</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50" y="4800600"/>
            <a:ext cx="7132638"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30450" y="612775"/>
            <a:ext cx="7132638"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30450" y="5367338"/>
            <a:ext cx="7132638"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828800"/>
            <a:ext cx="11291888" cy="44910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05850" y="515938"/>
            <a:ext cx="2824163" cy="58039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515938"/>
            <a:ext cx="8324850" cy="58039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2175" y="2130425"/>
            <a:ext cx="101028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763" y="3886200"/>
            <a:ext cx="832167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406900"/>
            <a:ext cx="101028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800" y="2906713"/>
            <a:ext cx="101028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51000" y="4038600"/>
            <a:ext cx="4257675"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061075" y="4038600"/>
            <a:ext cx="4257675"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4638"/>
            <a:ext cx="106997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3725" y="1535113"/>
            <a:ext cx="52530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3725" y="2174875"/>
            <a:ext cx="52530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850" y="1535113"/>
            <a:ext cx="52546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850" y="2174875"/>
            <a:ext cx="52546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406900"/>
            <a:ext cx="101028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800" y="2906713"/>
            <a:ext cx="101028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7566505-B161-4BDD-A11B-CF12D21FFF88}"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AA04878D-0F9C-41B9-8CCE-A1D64CAEB8F5}" type="datetime1">
              <a:rPr lang="en-US" altLang="en-US"/>
              <a:pPr>
                <a:defRPr/>
              </a:pPr>
              <a:t>3/15/2016</a:t>
            </a:fld>
            <a:endParaRPr lang="en-US"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3050"/>
            <a:ext cx="391160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8200" y="273050"/>
            <a:ext cx="6645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3725" y="1435100"/>
            <a:ext cx="39116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50" y="4800600"/>
            <a:ext cx="7132638"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30450" y="612775"/>
            <a:ext cx="713263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30450" y="5367338"/>
            <a:ext cx="713263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2413" y="2133600"/>
            <a:ext cx="2744787" cy="3657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08050" y="2133600"/>
            <a:ext cx="8081963" cy="3657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8125" y="1863725"/>
            <a:ext cx="5568950" cy="4491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59475" y="1863725"/>
            <a:ext cx="5570538" cy="4491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7BEB011-61E0-45D6-B902-AB7297DD7240}" type="slidenum">
              <a:rPr lang="en-US"/>
              <a:pPr>
                <a:defRPr/>
              </a:pPr>
              <a:t>‹#›</a:t>
            </a:fld>
            <a:endParaRPr lang="en-US"/>
          </a:p>
        </p:txBody>
      </p:sp>
      <p:sp>
        <p:nvSpPr>
          <p:cNvPr id="6" name="Rectangle 8"/>
          <p:cNvSpPr>
            <a:spLocks noGrp="1" noChangeArrowheads="1"/>
          </p:cNvSpPr>
          <p:nvPr>
            <p:ph type="dt" sz="half" idx="11"/>
          </p:nvPr>
        </p:nvSpPr>
        <p:spPr>
          <a:ln/>
        </p:spPr>
        <p:txBody>
          <a:bodyPr/>
          <a:lstStyle>
            <a:lvl1pPr>
              <a:defRPr/>
            </a:lvl1pPr>
          </a:lstStyle>
          <a:p>
            <a:pPr>
              <a:defRPr/>
            </a:pPr>
            <a:fld id="{171AD106-BE79-4239-9970-719F296C3F76}" type="datetime1">
              <a:rPr lang="en-US" altLang="en-US"/>
              <a:pPr>
                <a:defRPr/>
              </a:pPr>
              <a:t>3/15/2016</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4638"/>
            <a:ext cx="106997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3725" y="1535113"/>
            <a:ext cx="52530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3725" y="2174875"/>
            <a:ext cx="52530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850" y="1535113"/>
            <a:ext cx="52546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850" y="2174875"/>
            <a:ext cx="52546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D7279B77-850F-40D9-9DE3-FD907E21EB68}" type="slidenum">
              <a:rPr lang="en-US"/>
              <a:pPr>
                <a:defRPr/>
              </a:pPr>
              <a:t>‹#›</a:t>
            </a:fld>
            <a:endParaRPr lang="en-US"/>
          </a:p>
        </p:txBody>
      </p:sp>
      <p:sp>
        <p:nvSpPr>
          <p:cNvPr id="8" name="Rectangle 8"/>
          <p:cNvSpPr>
            <a:spLocks noGrp="1" noChangeArrowheads="1"/>
          </p:cNvSpPr>
          <p:nvPr>
            <p:ph type="dt" sz="half" idx="11"/>
          </p:nvPr>
        </p:nvSpPr>
        <p:spPr>
          <a:ln/>
        </p:spPr>
        <p:txBody>
          <a:bodyPr/>
          <a:lstStyle>
            <a:lvl1pPr>
              <a:defRPr/>
            </a:lvl1pPr>
          </a:lstStyle>
          <a:p>
            <a:pPr>
              <a:defRPr/>
            </a:pPr>
            <a:fld id="{4AF905DA-59AB-4D47-8680-4736641EAFD2}" type="datetime1">
              <a:rPr lang="en-US" altLang="en-US"/>
              <a:pPr>
                <a:defRPr/>
              </a:pPr>
              <a:t>3/15/2016</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ABCE9D54-7CF0-494C-B0FF-C678D01D5864}" type="slidenum">
              <a:rPr lang="en-US"/>
              <a:pPr>
                <a:defRPr/>
              </a:pPr>
              <a:t>‹#›</a:t>
            </a:fld>
            <a:endParaRPr lang="en-US"/>
          </a:p>
        </p:txBody>
      </p:sp>
      <p:sp>
        <p:nvSpPr>
          <p:cNvPr id="4" name="Rectangle 8"/>
          <p:cNvSpPr>
            <a:spLocks noGrp="1" noChangeArrowheads="1"/>
          </p:cNvSpPr>
          <p:nvPr>
            <p:ph type="dt" sz="half" idx="11"/>
          </p:nvPr>
        </p:nvSpPr>
        <p:spPr>
          <a:ln/>
        </p:spPr>
        <p:txBody>
          <a:bodyPr/>
          <a:lstStyle>
            <a:lvl1pPr>
              <a:defRPr/>
            </a:lvl1pPr>
          </a:lstStyle>
          <a:p>
            <a:pPr>
              <a:defRPr/>
            </a:pPr>
            <a:fld id="{E9D646C2-BAFB-430C-B5F9-D0407ECF0282}" type="datetime1">
              <a:rPr lang="en-US" altLang="en-US"/>
              <a:pPr>
                <a:defRPr/>
              </a:pPr>
              <a:t>3/15/2016</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FD0A9D15-6AD5-4E7F-8829-3A2A455B323B}" type="slidenum">
              <a:rPr lang="en-US"/>
              <a:pPr>
                <a:defRPr/>
              </a:pPr>
              <a:t>‹#›</a:t>
            </a:fld>
            <a:endParaRPr lang="en-US"/>
          </a:p>
        </p:txBody>
      </p:sp>
      <p:sp>
        <p:nvSpPr>
          <p:cNvPr id="3" name="Rectangle 8"/>
          <p:cNvSpPr>
            <a:spLocks noGrp="1" noChangeArrowheads="1"/>
          </p:cNvSpPr>
          <p:nvPr>
            <p:ph type="dt" sz="half" idx="11"/>
          </p:nvPr>
        </p:nvSpPr>
        <p:spPr>
          <a:ln/>
        </p:spPr>
        <p:txBody>
          <a:bodyPr/>
          <a:lstStyle>
            <a:lvl1pPr>
              <a:defRPr/>
            </a:lvl1pPr>
          </a:lstStyle>
          <a:p>
            <a:pPr>
              <a:defRPr/>
            </a:pPr>
            <a:fld id="{6E6A3F20-15F6-4A75-AF67-81AA9AAE863D}" type="datetime1">
              <a:rPr lang="en-US" altLang="en-US"/>
              <a:pPr>
                <a:defRPr/>
              </a:pPr>
              <a:t>3/15/2016</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3050"/>
            <a:ext cx="391160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8200" y="273050"/>
            <a:ext cx="6645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3725" y="1435100"/>
            <a:ext cx="39116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CA80012-20C7-4582-A96F-DB4DF81A3666}" type="slidenum">
              <a:rPr lang="en-US"/>
              <a:pPr>
                <a:defRPr/>
              </a:pPr>
              <a:t>‹#›</a:t>
            </a:fld>
            <a:endParaRPr lang="en-US"/>
          </a:p>
        </p:txBody>
      </p:sp>
      <p:sp>
        <p:nvSpPr>
          <p:cNvPr id="6" name="Rectangle 8"/>
          <p:cNvSpPr>
            <a:spLocks noGrp="1" noChangeArrowheads="1"/>
          </p:cNvSpPr>
          <p:nvPr>
            <p:ph type="dt" sz="half" idx="11"/>
          </p:nvPr>
        </p:nvSpPr>
        <p:spPr>
          <a:ln/>
        </p:spPr>
        <p:txBody>
          <a:bodyPr/>
          <a:lstStyle>
            <a:lvl1pPr>
              <a:defRPr/>
            </a:lvl1pPr>
          </a:lstStyle>
          <a:p>
            <a:pPr>
              <a:defRPr/>
            </a:pPr>
            <a:fld id="{CAA404E5-97E3-4BFE-BD74-DDF460A6C8DC}" type="datetime1">
              <a:rPr lang="en-US" altLang="en-US"/>
              <a:pPr>
                <a:defRPr/>
              </a:pPr>
              <a:t>3/15/2016</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50" y="4800600"/>
            <a:ext cx="7132638"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30450" y="612775"/>
            <a:ext cx="713263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30450" y="5367338"/>
            <a:ext cx="713263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9E5A842D-0426-4C3D-B27F-577349F27674}" type="slidenum">
              <a:rPr lang="en-US"/>
              <a:pPr>
                <a:defRPr/>
              </a:pPr>
              <a:t>‹#›</a:t>
            </a:fld>
            <a:endParaRPr lang="en-US"/>
          </a:p>
        </p:txBody>
      </p:sp>
      <p:sp>
        <p:nvSpPr>
          <p:cNvPr id="6" name="Rectangle 8"/>
          <p:cNvSpPr>
            <a:spLocks noGrp="1" noChangeArrowheads="1"/>
          </p:cNvSpPr>
          <p:nvPr>
            <p:ph type="dt" sz="half" idx="11"/>
          </p:nvPr>
        </p:nvSpPr>
        <p:spPr>
          <a:ln/>
        </p:spPr>
        <p:txBody>
          <a:bodyPr/>
          <a:lstStyle>
            <a:lvl1pPr>
              <a:defRPr/>
            </a:lvl1pPr>
          </a:lstStyle>
          <a:p>
            <a:pPr>
              <a:defRPr/>
            </a:pPr>
            <a:fld id="{51001BC0-5D60-4571-A477-822E4A9685C6}" type="datetime1">
              <a:rPr lang="en-US" altLang="en-US"/>
              <a:pPr>
                <a:defRPr/>
              </a:pPr>
              <a:t>3/15/2016</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8125" y="457200"/>
            <a:ext cx="11291888" cy="5111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238125" y="1863725"/>
            <a:ext cx="11291888" cy="4491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p:txBody>
      </p:sp>
      <p:sp>
        <p:nvSpPr>
          <p:cNvPr id="1028" name="Line 4"/>
          <p:cNvSpPr>
            <a:spLocks noChangeShapeType="1"/>
          </p:cNvSpPr>
          <p:nvPr/>
        </p:nvSpPr>
        <p:spPr bwMode="auto">
          <a:xfrm flipV="1">
            <a:off x="381000" y="968375"/>
            <a:ext cx="11172825" cy="0"/>
          </a:xfrm>
          <a:prstGeom prst="line">
            <a:avLst/>
          </a:prstGeom>
          <a:noFill/>
          <a:ln w="9525">
            <a:solidFill>
              <a:schemeClr val="tx1"/>
            </a:solidFill>
            <a:round/>
            <a:headEnd/>
            <a:tailEnd/>
          </a:ln>
        </p:spPr>
        <p:txBody>
          <a:bodyPr/>
          <a:lstStyle/>
          <a:p>
            <a:pPr algn="ctr">
              <a:defRPr/>
            </a:pPr>
            <a:endParaRPr lang="en-US"/>
          </a:p>
        </p:txBody>
      </p:sp>
      <p:sp>
        <p:nvSpPr>
          <p:cNvPr id="448518" name="Rectangle 6"/>
          <p:cNvSpPr>
            <a:spLocks noGrp="1" noChangeArrowheads="1"/>
          </p:cNvSpPr>
          <p:nvPr>
            <p:ph type="sldNum" sz="quarter" idx="4"/>
          </p:nvPr>
        </p:nvSpPr>
        <p:spPr bwMode="black">
          <a:xfrm>
            <a:off x="228600" y="6553200"/>
            <a:ext cx="476250" cy="1841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eaLnBrk="1" hangingPunct="1">
              <a:spcBef>
                <a:spcPct val="0"/>
              </a:spcBef>
              <a:defRPr sz="800">
                <a:latin typeface="+mn-lt"/>
                <a:cs typeface="+mn-cs"/>
              </a:defRPr>
            </a:lvl1pPr>
          </a:lstStyle>
          <a:p>
            <a:pPr>
              <a:defRPr/>
            </a:pPr>
            <a:fld id="{D698C850-EE6C-4C99-BF89-30256EE745F8}" type="slidenum">
              <a:rPr lang="en-US"/>
              <a:pPr>
                <a:defRPr/>
              </a:pPr>
              <a:t>‹#›</a:t>
            </a:fld>
            <a:endParaRPr lang="en-US"/>
          </a:p>
        </p:txBody>
      </p:sp>
      <p:sp>
        <p:nvSpPr>
          <p:cNvPr id="448520" name="Rectangle 8"/>
          <p:cNvSpPr>
            <a:spLocks noGrp="1" noChangeArrowheads="1"/>
          </p:cNvSpPr>
          <p:nvPr>
            <p:ph type="dt" sz="half" idx="2"/>
          </p:nvPr>
        </p:nvSpPr>
        <p:spPr bwMode="auto">
          <a:xfrm>
            <a:off x="685800" y="6553200"/>
            <a:ext cx="1306513" cy="1841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a:defRPr sz="800"/>
            </a:lvl1pPr>
          </a:lstStyle>
          <a:p>
            <a:pPr>
              <a:defRPr/>
            </a:pPr>
            <a:fld id="{3510AAFF-23FC-48F1-BB03-522193471CA7}" type="datetime1">
              <a:rPr lang="en-US" altLang="en-US"/>
              <a:pPr>
                <a:defRPr/>
              </a:pPr>
              <a:t>3/15/2016</a:t>
            </a:fld>
            <a:endParaRPr lang="en-US" altLang="en-US"/>
          </a:p>
        </p:txBody>
      </p:sp>
      <p:sp>
        <p:nvSpPr>
          <p:cNvPr id="98315"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sp>
        <p:nvSpPr>
          <p:cNvPr id="98316"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pic>
        <p:nvPicPr>
          <p:cNvPr id="1036" name="Picture 8" descr="SMT Logo"/>
          <p:cNvPicPr>
            <a:picLocks noChangeAspect="1" noChangeArrowheads="1"/>
          </p:cNvPicPr>
          <p:nvPr/>
        </p:nvPicPr>
        <p:blipFill>
          <a:blip r:embed="rId13"/>
          <a:srcRect/>
          <a:stretch>
            <a:fillRect/>
          </a:stretch>
        </p:blipFill>
        <p:spPr bwMode="auto">
          <a:xfrm>
            <a:off x="203200" y="152400"/>
            <a:ext cx="1244600" cy="358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6" r:id="rId1"/>
    <p:sldLayoutId id="2147483665" r:id="rId2"/>
    <p:sldLayoutId id="2147483664" r:id="rId3"/>
    <p:sldLayoutId id="2147483663" r:id="rId4"/>
    <p:sldLayoutId id="2147483662" r:id="rId5"/>
    <p:sldLayoutId id="2147483661" r:id="rId6"/>
    <p:sldLayoutId id="2147483660" r:id="rId7"/>
    <p:sldLayoutId id="2147483659" r:id="rId8"/>
    <p:sldLayoutId id="2147483658" r:id="rId9"/>
    <p:sldLayoutId id="2147483657" r:id="rId10"/>
    <p:sldLayoutId id="2147483656" r:id="rId11"/>
  </p:sldLayoutIdLst>
  <p:hf hdr="0" dt="0"/>
  <p:txStyles>
    <p:titleStyle>
      <a:lvl1pPr algn="l" rtl="0" eaLnBrk="0" fontAlgn="base" hangingPunct="0">
        <a:lnSpc>
          <a:spcPct val="90000"/>
        </a:lnSpc>
        <a:spcBef>
          <a:spcPct val="0"/>
        </a:spcBef>
        <a:spcAft>
          <a:spcPct val="0"/>
        </a:spcAft>
        <a:defRPr sz="2200">
          <a:solidFill>
            <a:schemeClr val="hlink"/>
          </a:solidFill>
          <a:latin typeface="+mj-lt"/>
          <a:ea typeface="+mj-ea"/>
          <a:cs typeface="+mj-cs"/>
        </a:defRPr>
      </a:lvl1pPr>
      <a:lvl2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2pPr>
      <a:lvl3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3pPr>
      <a:lvl4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4pPr>
      <a:lvl5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5pPr>
      <a:lvl6pPr marL="4572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6pPr>
      <a:lvl7pPr marL="9144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7pPr>
      <a:lvl8pPr marL="13716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8pPr>
      <a:lvl9pPr marL="18288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9pPr>
    </p:titleStyle>
    <p:bodyStyle>
      <a:lvl1pPr marL="173038" indent="-173038" algn="l" rtl="0" eaLnBrk="0" fontAlgn="base" hangingPunct="0">
        <a:spcBef>
          <a:spcPct val="20000"/>
        </a:spcBef>
        <a:spcAft>
          <a:spcPct val="0"/>
        </a:spcAft>
        <a:buClr>
          <a:schemeClr val="tx1"/>
        </a:buClr>
        <a:buFont typeface="Wingdings" pitchFamily="2" charset="2"/>
        <a:buChar char="§"/>
        <a:defRPr sz="1600">
          <a:solidFill>
            <a:schemeClr val="tx1"/>
          </a:solidFill>
          <a:latin typeface="+mn-lt"/>
          <a:ea typeface="+mn-ea"/>
          <a:cs typeface="+mn-cs"/>
        </a:defRPr>
      </a:lvl1pPr>
      <a:lvl2pPr marL="509588" indent="-163513" algn="l" rtl="0" eaLnBrk="0" fontAlgn="base" hangingPunct="0">
        <a:spcBef>
          <a:spcPct val="20000"/>
        </a:spcBef>
        <a:spcAft>
          <a:spcPct val="0"/>
        </a:spcAft>
        <a:buClr>
          <a:schemeClr val="tx1"/>
        </a:buClr>
        <a:buFont typeface="Arial" charset="0"/>
        <a:buChar char="–"/>
        <a:defRPr sz="1600">
          <a:solidFill>
            <a:schemeClr val="tx1"/>
          </a:solidFill>
          <a:latin typeface="+mn-lt"/>
          <a:cs typeface="+mn-cs"/>
        </a:defRPr>
      </a:lvl2pPr>
      <a:lvl3pPr marL="855663" indent="-173038" algn="l" rtl="0" eaLnBrk="0" fontAlgn="base" hangingPunct="0">
        <a:spcBef>
          <a:spcPct val="20000"/>
        </a:spcBef>
        <a:spcAft>
          <a:spcPct val="0"/>
        </a:spcAft>
        <a:buClr>
          <a:schemeClr val="tx1"/>
        </a:buClr>
        <a:buChar char="•"/>
        <a:defRPr sz="1600">
          <a:solidFill>
            <a:schemeClr val="tx1"/>
          </a:solidFill>
          <a:latin typeface="+mn-lt"/>
          <a:cs typeface="+mn-cs"/>
        </a:defRPr>
      </a:lvl3pPr>
      <a:lvl4pPr marL="1203325" indent="-173038" algn="l" rtl="0" eaLnBrk="0" fontAlgn="base" hangingPunct="0">
        <a:spcBef>
          <a:spcPct val="20000"/>
        </a:spcBef>
        <a:spcAft>
          <a:spcPct val="0"/>
        </a:spcAft>
        <a:buClr>
          <a:schemeClr val="bg1"/>
        </a:buClr>
        <a:buChar char="–"/>
        <a:defRPr sz="1600">
          <a:solidFill>
            <a:schemeClr val="bg1"/>
          </a:solidFill>
          <a:latin typeface="+mn-lt"/>
          <a:cs typeface="+mn-cs"/>
        </a:defRPr>
      </a:lvl4pPr>
      <a:lvl5pPr marL="1539875" indent="-163513" algn="l" rtl="0" eaLnBrk="0" fontAlgn="base" hangingPunct="0">
        <a:spcBef>
          <a:spcPct val="20000"/>
        </a:spcBef>
        <a:spcAft>
          <a:spcPct val="0"/>
        </a:spcAft>
        <a:buClr>
          <a:schemeClr val="bg1"/>
        </a:buClr>
        <a:buChar char="»"/>
        <a:defRPr sz="1600">
          <a:solidFill>
            <a:schemeClr val="bg1"/>
          </a:solidFill>
          <a:latin typeface="+mn-lt"/>
          <a:cs typeface="+mn-cs"/>
        </a:defRPr>
      </a:lvl5pPr>
      <a:lvl6pPr marL="1997075" indent="-163513" algn="l" rtl="0" eaLnBrk="0" fontAlgn="base" hangingPunct="0">
        <a:spcBef>
          <a:spcPct val="20000"/>
        </a:spcBef>
        <a:spcAft>
          <a:spcPct val="0"/>
        </a:spcAft>
        <a:buClr>
          <a:schemeClr val="bg1"/>
        </a:buClr>
        <a:buChar char="»"/>
        <a:defRPr sz="1600">
          <a:solidFill>
            <a:schemeClr val="bg1"/>
          </a:solidFill>
          <a:latin typeface="+mn-lt"/>
          <a:cs typeface="+mn-cs"/>
        </a:defRPr>
      </a:lvl6pPr>
      <a:lvl7pPr marL="2454275" indent="-163513" algn="l" rtl="0" eaLnBrk="0" fontAlgn="base" hangingPunct="0">
        <a:spcBef>
          <a:spcPct val="20000"/>
        </a:spcBef>
        <a:spcAft>
          <a:spcPct val="0"/>
        </a:spcAft>
        <a:buClr>
          <a:schemeClr val="bg1"/>
        </a:buClr>
        <a:buChar char="»"/>
        <a:defRPr sz="1600">
          <a:solidFill>
            <a:schemeClr val="bg1"/>
          </a:solidFill>
          <a:latin typeface="+mn-lt"/>
          <a:cs typeface="+mn-cs"/>
        </a:defRPr>
      </a:lvl7pPr>
      <a:lvl8pPr marL="2911475" indent="-163513" algn="l" rtl="0" eaLnBrk="0" fontAlgn="base" hangingPunct="0">
        <a:spcBef>
          <a:spcPct val="20000"/>
        </a:spcBef>
        <a:spcAft>
          <a:spcPct val="0"/>
        </a:spcAft>
        <a:buClr>
          <a:schemeClr val="bg1"/>
        </a:buClr>
        <a:buChar char="»"/>
        <a:defRPr sz="1600">
          <a:solidFill>
            <a:schemeClr val="bg1"/>
          </a:solidFill>
          <a:latin typeface="+mn-lt"/>
          <a:cs typeface="+mn-cs"/>
        </a:defRPr>
      </a:lvl8pPr>
      <a:lvl9pPr marL="3368675" indent="-163513" algn="l" rtl="0" eaLnBrk="0" fontAlgn="base" hangingPunct="0">
        <a:spcBef>
          <a:spcPct val="20000"/>
        </a:spcBef>
        <a:spcAft>
          <a:spcPct val="0"/>
        </a:spcAft>
        <a:buClr>
          <a:schemeClr val="bg1"/>
        </a:buClr>
        <a:buChar char="»"/>
        <a:defRPr sz="1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Line 4"/>
          <p:cNvSpPr>
            <a:spLocks noChangeShapeType="1"/>
          </p:cNvSpPr>
          <p:nvPr/>
        </p:nvSpPr>
        <p:spPr bwMode="auto">
          <a:xfrm flipV="1">
            <a:off x="357188" y="1323975"/>
            <a:ext cx="11172825" cy="0"/>
          </a:xfrm>
          <a:prstGeom prst="line">
            <a:avLst/>
          </a:prstGeom>
          <a:noFill/>
          <a:ln w="9525">
            <a:solidFill>
              <a:schemeClr val="tx1"/>
            </a:solidFill>
            <a:round/>
            <a:headEnd/>
            <a:tailEnd/>
          </a:ln>
        </p:spPr>
        <p:txBody>
          <a:bodyPr/>
          <a:lstStyle/>
          <a:p>
            <a:pPr algn="ctr">
              <a:defRPr/>
            </a:pPr>
            <a:endParaRPr lang="en-US"/>
          </a:p>
        </p:txBody>
      </p:sp>
      <p:pic>
        <p:nvPicPr>
          <p:cNvPr id="13316"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pic>
        <p:nvPicPr>
          <p:cNvPr id="13317"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sp>
        <p:nvSpPr>
          <p:cNvPr id="19"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sp>
        <p:nvSpPr>
          <p:cNvPr id="13321" name="Rectangle 2"/>
          <p:cNvSpPr>
            <a:spLocks noGrp="1" noChangeArrowheads="1"/>
          </p:cNvSpPr>
          <p:nvPr>
            <p:ph type="title"/>
          </p:nvPr>
        </p:nvSpPr>
        <p:spPr bwMode="auto">
          <a:xfrm>
            <a:off x="238125" y="515938"/>
            <a:ext cx="11291888" cy="8159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677" r:id="rId1"/>
    <p:sldLayoutId id="2147483676" r:id="rId2"/>
    <p:sldLayoutId id="2147483675" r:id="rId3"/>
    <p:sldLayoutId id="2147483674" r:id="rId4"/>
    <p:sldLayoutId id="2147483673" r:id="rId5"/>
    <p:sldLayoutId id="2147483672" r:id="rId6"/>
    <p:sldLayoutId id="2147483671" r:id="rId7"/>
    <p:sldLayoutId id="2147483670" r:id="rId8"/>
    <p:sldLayoutId id="2147483669" r:id="rId9"/>
    <p:sldLayoutId id="2147483668" r:id="rId10"/>
    <p:sldLayoutId id="214748366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Line 4"/>
          <p:cNvSpPr>
            <a:spLocks noChangeShapeType="1"/>
          </p:cNvSpPr>
          <p:nvPr/>
        </p:nvSpPr>
        <p:spPr bwMode="auto">
          <a:xfrm flipV="1">
            <a:off x="357188" y="1323975"/>
            <a:ext cx="11172825" cy="0"/>
          </a:xfrm>
          <a:prstGeom prst="line">
            <a:avLst/>
          </a:prstGeom>
          <a:noFill/>
          <a:ln w="9525">
            <a:solidFill>
              <a:schemeClr val="tx1"/>
            </a:solidFill>
            <a:round/>
            <a:headEnd/>
            <a:tailEnd/>
          </a:ln>
        </p:spPr>
        <p:txBody>
          <a:bodyPr/>
          <a:lstStyle/>
          <a:p>
            <a:pPr algn="ctr">
              <a:defRPr/>
            </a:pPr>
            <a:endParaRPr lang="en-US"/>
          </a:p>
        </p:txBody>
      </p:sp>
      <p:sp>
        <p:nvSpPr>
          <p:cNvPr id="275459" name="Rectangle 6"/>
          <p:cNvSpPr>
            <a:spLocks noChangeArrowheads="1"/>
          </p:cNvSpPr>
          <p:nvPr/>
        </p:nvSpPr>
        <p:spPr bwMode="black">
          <a:xfrm>
            <a:off x="9866313" y="6537325"/>
            <a:ext cx="1784350" cy="184150"/>
          </a:xfrm>
          <a:prstGeom prst="rect">
            <a:avLst/>
          </a:prstGeom>
          <a:noFill/>
          <a:ln>
            <a:noFill/>
          </a:ln>
          <a:extLst/>
        </p:spPr>
        <p:txBody>
          <a:bodyPr lIns="92075" tIns="46038" rIns="92075" bIns="46038"/>
          <a:lstStyle>
            <a:lvl1pPr algn="l" eaLnBrk="0" hangingPunct="0">
              <a:defRPr>
                <a:solidFill>
                  <a:schemeClr val="tx1"/>
                </a:solidFill>
                <a:latin typeface="Arial" charset="0"/>
                <a:cs typeface="Arial" charset="0"/>
              </a:defRPr>
            </a:lvl1pPr>
            <a:lvl2pPr marL="742950" indent="-285750" algn="l" eaLnBrk="0" hangingPunct="0">
              <a:defRPr>
                <a:solidFill>
                  <a:schemeClr val="tx1"/>
                </a:solidFill>
                <a:latin typeface="Arial" charset="0"/>
                <a:cs typeface="Arial" charset="0"/>
              </a:defRPr>
            </a:lvl2pPr>
            <a:lvl3pPr marL="1143000" indent="-228600" algn="l" eaLnBrk="0" hangingPunct="0">
              <a:defRPr>
                <a:solidFill>
                  <a:schemeClr val="tx1"/>
                </a:solidFill>
                <a:latin typeface="Arial" charset="0"/>
                <a:cs typeface="Arial" charset="0"/>
              </a:defRPr>
            </a:lvl3pPr>
            <a:lvl4pPr marL="1600200" indent="-228600" algn="l" eaLnBrk="0" hangingPunct="0">
              <a:defRPr>
                <a:solidFill>
                  <a:schemeClr val="tx1"/>
                </a:solidFill>
                <a:latin typeface="Arial" charset="0"/>
                <a:cs typeface="Arial" charset="0"/>
              </a:defRPr>
            </a:lvl4pPr>
            <a:lvl5pPr marL="2057400" indent="-228600" algn="l"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r>
              <a:rPr lang="en-US" altLang="en-US" sz="800" smtClean="0"/>
              <a:t>© 2013 IBM Corporation</a:t>
            </a:r>
            <a:endParaRPr lang="en-US" altLang="en-US" smtClean="0"/>
          </a:p>
        </p:txBody>
      </p:sp>
      <p:pic>
        <p:nvPicPr>
          <p:cNvPr id="25604"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pic>
        <p:nvPicPr>
          <p:cNvPr id="25605"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sp>
        <p:nvSpPr>
          <p:cNvPr id="10246" name="Text Box 8"/>
          <p:cNvSpPr txBox="1">
            <a:spLocks noChangeArrowheads="1"/>
          </p:cNvSpPr>
          <p:nvPr/>
        </p:nvSpPr>
        <p:spPr bwMode="auto">
          <a:xfrm>
            <a:off x="296863" y="6172200"/>
            <a:ext cx="5111750" cy="458788"/>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defRPr/>
            </a:pPr>
            <a:r>
              <a:rPr lang="en-US" sz="800" smtClean="0"/>
              <a:t>This report is solely for the use of Client personnel.  No part of it may be circulated, quoted, or reproduced for distribution outside the Client organization without prior written approval from IBM. This material was used by IBM during an oral presentation;  it is not a complete record of the discussion.</a:t>
            </a:r>
          </a:p>
        </p:txBody>
      </p:sp>
      <p:pic>
        <p:nvPicPr>
          <p:cNvPr id="25607" name="Picture 9"/>
          <p:cNvPicPr>
            <a:picLocks noChangeAspect="1" noChangeArrowheads="1"/>
          </p:cNvPicPr>
          <p:nvPr/>
        </p:nvPicPr>
        <p:blipFill>
          <a:blip r:embed="rId14"/>
          <a:srcRect/>
          <a:stretch>
            <a:fillRect/>
          </a:stretch>
        </p:blipFill>
        <p:spPr bwMode="auto">
          <a:xfrm>
            <a:off x="355600" y="3665538"/>
            <a:ext cx="11222038" cy="2420937"/>
          </a:xfrm>
          <a:prstGeom prst="rect">
            <a:avLst/>
          </a:prstGeom>
          <a:noFill/>
          <a:ln w="12700" algn="ctr">
            <a:noFill/>
            <a:miter lim="800000"/>
            <a:headEnd/>
            <a:tailEnd/>
          </a:ln>
        </p:spPr>
      </p:pic>
      <p:sp>
        <p:nvSpPr>
          <p:cNvPr id="10248"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sp>
        <p:nvSpPr>
          <p:cNvPr id="25609" name="Rectangle 2"/>
          <p:cNvSpPr>
            <a:spLocks noGrp="1" noChangeArrowheads="1"/>
          </p:cNvSpPr>
          <p:nvPr>
            <p:ph type="title"/>
          </p:nvPr>
        </p:nvSpPr>
        <p:spPr bwMode="auto">
          <a:xfrm>
            <a:off x="908050" y="2133600"/>
            <a:ext cx="10979150" cy="15017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25610" name="Rectangle 3"/>
          <p:cNvSpPr>
            <a:spLocks noGrp="1" noChangeArrowheads="1"/>
          </p:cNvSpPr>
          <p:nvPr>
            <p:ph type="body" idx="1"/>
          </p:nvPr>
        </p:nvSpPr>
        <p:spPr bwMode="auto">
          <a:xfrm>
            <a:off x="1651000" y="4038600"/>
            <a:ext cx="8667750"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add subtitle</a:t>
            </a:r>
          </a:p>
        </p:txBody>
      </p:sp>
    </p:spTree>
  </p:cSld>
  <p:clrMap bg1="lt1" tx1="dk1" bg2="lt2" tx2="dk2" accent1="accent1" accent2="accent2" accent3="accent3" accent4="accent4" accent5="accent5" accent6="accent6" hlink="hlink" folHlink="folHlink"/>
  <p:sldLayoutIdLst>
    <p:sldLayoutId id="2147483688" r:id="rId1"/>
    <p:sldLayoutId id="2147483687" r:id="rId2"/>
    <p:sldLayoutId id="2147483686" r:id="rId3"/>
    <p:sldLayoutId id="2147483685" r:id="rId4"/>
    <p:sldLayoutId id="2147483684" r:id="rId5"/>
    <p:sldLayoutId id="2147483683" r:id="rId6"/>
    <p:sldLayoutId id="2147483682" r:id="rId7"/>
    <p:sldLayoutId id="2147483681" r:id="rId8"/>
    <p:sldLayoutId id="2147483680" r:id="rId9"/>
    <p:sldLayoutId id="2147483679" r:id="rId10"/>
    <p:sldLayoutId id="2147483678" r:id="rId11"/>
  </p:sldLayoutIdLst>
  <p:hf hdr="0" dt="0"/>
  <p:txStyles>
    <p:titleStyle>
      <a:lvl1pPr algn="l" rtl="0" eaLnBrk="0" fontAlgn="base" hangingPunct="0">
        <a:lnSpc>
          <a:spcPct val="90000"/>
        </a:lnSpc>
        <a:spcBef>
          <a:spcPct val="0"/>
        </a:spcBef>
        <a:spcAft>
          <a:spcPct val="0"/>
        </a:spcAft>
        <a:defRPr sz="2200">
          <a:solidFill>
            <a:schemeClr val="hlink"/>
          </a:solidFill>
          <a:latin typeface="+mj-lt"/>
          <a:ea typeface="+mj-ea"/>
          <a:cs typeface="+mj-cs"/>
        </a:defRPr>
      </a:lvl1pPr>
      <a:lvl2pPr algn="l" rtl="0" eaLnBrk="0" fontAlgn="base" hangingPunct="0">
        <a:lnSpc>
          <a:spcPct val="90000"/>
        </a:lnSpc>
        <a:spcBef>
          <a:spcPct val="0"/>
        </a:spcBef>
        <a:spcAft>
          <a:spcPct val="0"/>
        </a:spcAft>
        <a:defRPr sz="2200">
          <a:solidFill>
            <a:schemeClr val="hlink"/>
          </a:solidFill>
          <a:latin typeface="Arial" charset="0"/>
          <a:cs typeface="Arial" charset="0"/>
        </a:defRPr>
      </a:lvl2pPr>
      <a:lvl3pPr algn="l" rtl="0" eaLnBrk="0" fontAlgn="base" hangingPunct="0">
        <a:lnSpc>
          <a:spcPct val="90000"/>
        </a:lnSpc>
        <a:spcBef>
          <a:spcPct val="0"/>
        </a:spcBef>
        <a:spcAft>
          <a:spcPct val="0"/>
        </a:spcAft>
        <a:defRPr sz="2200">
          <a:solidFill>
            <a:schemeClr val="hlink"/>
          </a:solidFill>
          <a:latin typeface="Arial" charset="0"/>
          <a:cs typeface="Arial" charset="0"/>
        </a:defRPr>
      </a:lvl3pPr>
      <a:lvl4pPr algn="l" rtl="0" eaLnBrk="0" fontAlgn="base" hangingPunct="0">
        <a:lnSpc>
          <a:spcPct val="90000"/>
        </a:lnSpc>
        <a:spcBef>
          <a:spcPct val="0"/>
        </a:spcBef>
        <a:spcAft>
          <a:spcPct val="0"/>
        </a:spcAft>
        <a:defRPr sz="2200">
          <a:solidFill>
            <a:schemeClr val="hlink"/>
          </a:solidFill>
          <a:latin typeface="Arial" charset="0"/>
          <a:cs typeface="Arial" charset="0"/>
        </a:defRPr>
      </a:lvl4pPr>
      <a:lvl5pPr algn="l" rtl="0" eaLnBrk="0" fontAlgn="base" hangingPunct="0">
        <a:lnSpc>
          <a:spcPct val="90000"/>
        </a:lnSpc>
        <a:spcBef>
          <a:spcPct val="0"/>
        </a:spcBef>
        <a:spcAft>
          <a:spcPct val="0"/>
        </a:spcAft>
        <a:defRPr sz="2200">
          <a:solidFill>
            <a:schemeClr val="hlink"/>
          </a:solidFill>
          <a:latin typeface="Arial" charset="0"/>
          <a:cs typeface="Arial" charset="0"/>
        </a:defRPr>
      </a:lvl5pPr>
      <a:lvl6pPr marL="457200" algn="l" rtl="0" fontAlgn="base">
        <a:lnSpc>
          <a:spcPct val="90000"/>
        </a:lnSpc>
        <a:spcBef>
          <a:spcPct val="0"/>
        </a:spcBef>
        <a:spcAft>
          <a:spcPct val="0"/>
        </a:spcAft>
        <a:defRPr sz="2200">
          <a:solidFill>
            <a:schemeClr val="hlink"/>
          </a:solidFill>
          <a:latin typeface="Arial" charset="0"/>
          <a:cs typeface="Arial" charset="0"/>
        </a:defRPr>
      </a:lvl6pPr>
      <a:lvl7pPr marL="914400" algn="l" rtl="0" fontAlgn="base">
        <a:lnSpc>
          <a:spcPct val="90000"/>
        </a:lnSpc>
        <a:spcBef>
          <a:spcPct val="0"/>
        </a:spcBef>
        <a:spcAft>
          <a:spcPct val="0"/>
        </a:spcAft>
        <a:defRPr sz="2200">
          <a:solidFill>
            <a:schemeClr val="hlink"/>
          </a:solidFill>
          <a:latin typeface="Arial" charset="0"/>
          <a:cs typeface="Arial" charset="0"/>
        </a:defRPr>
      </a:lvl7pPr>
      <a:lvl8pPr marL="1371600" algn="l" rtl="0" fontAlgn="base">
        <a:lnSpc>
          <a:spcPct val="90000"/>
        </a:lnSpc>
        <a:spcBef>
          <a:spcPct val="0"/>
        </a:spcBef>
        <a:spcAft>
          <a:spcPct val="0"/>
        </a:spcAft>
        <a:defRPr sz="2200">
          <a:solidFill>
            <a:schemeClr val="hlink"/>
          </a:solidFill>
          <a:latin typeface="Arial" charset="0"/>
          <a:cs typeface="Arial" charset="0"/>
        </a:defRPr>
      </a:lvl8pPr>
      <a:lvl9pPr marL="1828800" algn="l" rtl="0" fontAlgn="base">
        <a:lnSpc>
          <a:spcPct val="90000"/>
        </a:lnSpc>
        <a:spcBef>
          <a:spcPct val="0"/>
        </a:spcBef>
        <a:spcAft>
          <a:spcPct val="0"/>
        </a:spcAft>
        <a:defRPr sz="2200">
          <a:solidFill>
            <a:schemeClr val="hlink"/>
          </a:solidFill>
          <a:latin typeface="Arial" charset="0"/>
          <a:cs typeface="Arial" charset="0"/>
        </a:defRPr>
      </a:lvl9pPr>
    </p:titleStyle>
    <p:bodyStyle>
      <a:lvl1pPr marL="173038" indent="-173038" algn="ctr" rtl="0" eaLnBrk="0" fontAlgn="base" hangingPunct="0">
        <a:spcBef>
          <a:spcPct val="20000"/>
        </a:spcBef>
        <a:spcAft>
          <a:spcPct val="0"/>
        </a:spcAft>
        <a:buClr>
          <a:schemeClr val="tx1"/>
        </a:buClr>
        <a:buFont typeface="Wingdings" pitchFamily="2" charset="2"/>
        <a:defRPr sz="1600">
          <a:solidFill>
            <a:schemeClr val="tx1"/>
          </a:solidFill>
          <a:latin typeface="+mn-lt"/>
          <a:ea typeface="+mn-ea"/>
          <a:cs typeface="+mn-cs"/>
        </a:defRPr>
      </a:lvl1pPr>
      <a:lvl2pPr marL="509588" indent="-163513" algn="l" rtl="0" eaLnBrk="0" fontAlgn="base" hangingPunct="0">
        <a:spcBef>
          <a:spcPct val="20000"/>
        </a:spcBef>
        <a:spcAft>
          <a:spcPct val="0"/>
        </a:spcAft>
        <a:buClr>
          <a:schemeClr val="tx1"/>
        </a:buClr>
        <a:buFont typeface="Arial" charset="0"/>
        <a:defRPr sz="1600">
          <a:solidFill>
            <a:schemeClr val="tx1"/>
          </a:solidFill>
          <a:latin typeface="+mn-lt"/>
          <a:cs typeface="+mn-cs"/>
        </a:defRPr>
      </a:lvl2pPr>
      <a:lvl3pPr marL="855663" indent="-173038" algn="l" rtl="0" eaLnBrk="0" fontAlgn="base" hangingPunct="0">
        <a:spcBef>
          <a:spcPct val="20000"/>
        </a:spcBef>
        <a:spcAft>
          <a:spcPct val="0"/>
        </a:spcAft>
        <a:buClr>
          <a:schemeClr val="tx1"/>
        </a:buClr>
        <a:buChar char="•"/>
        <a:defRPr sz="1600">
          <a:solidFill>
            <a:schemeClr val="tx1"/>
          </a:solidFill>
          <a:latin typeface="+mn-lt"/>
          <a:cs typeface="+mn-cs"/>
        </a:defRPr>
      </a:lvl3pPr>
      <a:lvl4pPr marL="1203325" indent="-173038" algn="l" rtl="0" eaLnBrk="0" fontAlgn="base" hangingPunct="0">
        <a:spcBef>
          <a:spcPct val="20000"/>
        </a:spcBef>
        <a:spcAft>
          <a:spcPct val="0"/>
        </a:spcAft>
        <a:buClr>
          <a:schemeClr val="bg1"/>
        </a:buClr>
        <a:buChar char="–"/>
        <a:defRPr sz="1600">
          <a:solidFill>
            <a:schemeClr val="bg1"/>
          </a:solidFill>
          <a:latin typeface="+mn-lt"/>
          <a:cs typeface="+mn-cs"/>
        </a:defRPr>
      </a:lvl4pPr>
      <a:lvl5pPr marL="1539875" indent="-163513" algn="l" rtl="0" eaLnBrk="0" fontAlgn="base" hangingPunct="0">
        <a:spcBef>
          <a:spcPct val="20000"/>
        </a:spcBef>
        <a:spcAft>
          <a:spcPct val="0"/>
        </a:spcAft>
        <a:buClr>
          <a:schemeClr val="bg1"/>
        </a:buClr>
        <a:buChar char="»"/>
        <a:defRPr sz="1600">
          <a:solidFill>
            <a:schemeClr val="bg1"/>
          </a:solidFill>
          <a:latin typeface="+mn-lt"/>
          <a:cs typeface="+mn-cs"/>
        </a:defRPr>
      </a:lvl5pPr>
      <a:lvl6pPr marL="1997075" indent="-163513" algn="l" rtl="0" fontAlgn="base">
        <a:spcBef>
          <a:spcPct val="20000"/>
        </a:spcBef>
        <a:spcAft>
          <a:spcPct val="0"/>
        </a:spcAft>
        <a:buClr>
          <a:schemeClr val="bg1"/>
        </a:buClr>
        <a:buChar char="»"/>
        <a:defRPr sz="1600">
          <a:solidFill>
            <a:schemeClr val="bg1"/>
          </a:solidFill>
          <a:latin typeface="+mn-lt"/>
          <a:cs typeface="+mn-cs"/>
        </a:defRPr>
      </a:lvl6pPr>
      <a:lvl7pPr marL="2454275" indent="-163513" algn="l" rtl="0" fontAlgn="base">
        <a:spcBef>
          <a:spcPct val="20000"/>
        </a:spcBef>
        <a:spcAft>
          <a:spcPct val="0"/>
        </a:spcAft>
        <a:buClr>
          <a:schemeClr val="bg1"/>
        </a:buClr>
        <a:buChar char="»"/>
        <a:defRPr sz="1600">
          <a:solidFill>
            <a:schemeClr val="bg1"/>
          </a:solidFill>
          <a:latin typeface="+mn-lt"/>
          <a:cs typeface="+mn-cs"/>
        </a:defRPr>
      </a:lvl7pPr>
      <a:lvl8pPr marL="2911475" indent="-163513" algn="l" rtl="0" fontAlgn="base">
        <a:spcBef>
          <a:spcPct val="20000"/>
        </a:spcBef>
        <a:spcAft>
          <a:spcPct val="0"/>
        </a:spcAft>
        <a:buClr>
          <a:schemeClr val="bg1"/>
        </a:buClr>
        <a:buChar char="»"/>
        <a:defRPr sz="1600">
          <a:solidFill>
            <a:schemeClr val="bg1"/>
          </a:solidFill>
          <a:latin typeface="+mn-lt"/>
          <a:cs typeface="+mn-cs"/>
        </a:defRPr>
      </a:lvl8pPr>
      <a:lvl9pPr marL="3368675" indent="-163513" algn="l" rtl="0" fontAlgn="base">
        <a:spcBef>
          <a:spcPct val="20000"/>
        </a:spcBef>
        <a:spcAft>
          <a:spcPct val="0"/>
        </a:spcAft>
        <a:buClr>
          <a:schemeClr val="bg1"/>
        </a:buClr>
        <a:buChar char="»"/>
        <a:defRPr sz="1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Autofit/>
          </a:bodyPr>
          <a:lstStyle/>
          <a:p>
            <a:pPr algn="ctr"/>
            <a:r>
              <a:rPr lang="en-US" sz="3600" b="1" dirty="0" smtClean="0">
                <a:solidFill>
                  <a:schemeClr val="tx1"/>
                </a:solidFill>
                <a:cs typeface="Aharoni" pitchFamily="2" charset="-79"/>
              </a:rPr>
              <a:t>SMT Update </a:t>
            </a:r>
            <a:r>
              <a:rPr lang="en-US" sz="3600" b="1" dirty="0" smtClean="0">
                <a:solidFill>
                  <a:schemeClr val="tx1"/>
                </a:solidFill>
              </a:rPr>
              <a:t>To AMWG</a:t>
            </a:r>
            <a:br>
              <a:rPr lang="en-US" sz="3600" b="1" dirty="0" smtClean="0">
                <a:solidFill>
                  <a:schemeClr val="tx1"/>
                </a:solidFill>
              </a:rPr>
            </a:br>
            <a:endParaRPr lang="en-US" sz="3600" dirty="0">
              <a:solidFill>
                <a:schemeClr val="tx1"/>
              </a:solidFill>
            </a:endParaRPr>
          </a:p>
        </p:txBody>
      </p:sp>
      <p:sp>
        <p:nvSpPr>
          <p:cNvPr id="12" name="Subtitle 11"/>
          <p:cNvSpPr>
            <a:spLocks noGrp="1"/>
          </p:cNvSpPr>
          <p:nvPr>
            <p:ph type="subTitle" idx="1"/>
          </p:nvPr>
        </p:nvSpPr>
        <p:spPr>
          <a:xfrm>
            <a:off x="1783080" y="3581400"/>
            <a:ext cx="8321040" cy="1752600"/>
          </a:xfrm>
        </p:spPr>
        <p:txBody>
          <a:bodyPr/>
          <a:lstStyle/>
          <a:p>
            <a:r>
              <a:rPr lang="en-US" sz="2800" b="1" dirty="0" smtClean="0">
                <a:cs typeface="Aharoni" pitchFamily="2" charset="-79"/>
              </a:rPr>
              <a:t>March 22</a:t>
            </a:r>
            <a:r>
              <a:rPr lang="en-US" sz="2800" b="1" dirty="0" smtClean="0">
                <a:solidFill>
                  <a:schemeClr val="tx1"/>
                </a:solidFill>
                <a:cs typeface="Aharoni" pitchFamily="2" charset="-79"/>
              </a:rPr>
              <a:t>, 2016</a:t>
            </a:r>
            <a:r>
              <a:rPr lang="en-US" sz="2000" b="1" dirty="0">
                <a:cs typeface="Aharoni" pitchFamily="2" charset="-79"/>
              </a:rPr>
              <a:t/>
            </a:r>
            <a:br>
              <a:rPr lang="en-US" sz="2000" b="1" dirty="0">
                <a:cs typeface="Aharoni" pitchFamily="2" charset="-79"/>
              </a:rPr>
            </a:br>
            <a:endParaRPr lang="en-US" sz="2000" dirty="0"/>
          </a:p>
        </p:txBody>
      </p:sp>
    </p:spTree>
    <p:extLst>
      <p:ext uri="{BB962C8B-B14F-4D97-AF65-F5344CB8AC3E}">
        <p14:creationId xmlns:p14="http://schemas.microsoft.com/office/powerpoint/2010/main" val="8549743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a:bodyPr>
          <a:lstStyle/>
          <a:p>
            <a:pPr algn="ctr"/>
            <a:r>
              <a:rPr lang="en-US" sz="2600" dirty="0" smtClean="0">
                <a:solidFill>
                  <a:srgbClr val="C00000"/>
                </a:solidFill>
              </a:rPr>
              <a:t>SMT SSL Certificate Renewal</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10</a:t>
            </a:fld>
            <a:endParaRPr lang="en-US"/>
          </a:p>
        </p:txBody>
      </p:sp>
      <p:sp>
        <p:nvSpPr>
          <p:cNvPr id="6" name="Content Placeholder 12"/>
          <p:cNvSpPr>
            <a:spLocks noGrp="1"/>
          </p:cNvSpPr>
          <p:nvPr>
            <p:ph idx="1"/>
          </p:nvPr>
        </p:nvSpPr>
        <p:spPr>
          <a:xfrm>
            <a:off x="533400" y="1371600"/>
            <a:ext cx="10698480" cy="4876800"/>
          </a:xfrm>
        </p:spPr>
        <p:txBody>
          <a:bodyPr>
            <a:normAutofit fontScale="92500" lnSpcReduction="20000"/>
          </a:bodyPr>
          <a:lstStyle/>
          <a:p>
            <a:pPr marL="346075" lvl="1" indent="0">
              <a:buNone/>
            </a:pPr>
            <a:endParaRPr lang="en-US" sz="1800" dirty="0" smtClean="0"/>
          </a:p>
          <a:p>
            <a:pPr marL="0" indent="0">
              <a:buNone/>
            </a:pPr>
            <a:r>
              <a:rPr lang="en-US" sz="1800" dirty="0" smtClean="0"/>
              <a:t>SMT utilizes SSL certificates as one of the security features to NAESB (TDSP data feed to SMT), FTPS (ROR and Third Party receipt of data) and API (ROR and Third Party reporting requests) integration </a:t>
            </a:r>
          </a:p>
          <a:p>
            <a:pPr marL="0" indent="0">
              <a:buNone/>
            </a:pPr>
            <a:endParaRPr lang="en-US" sz="1800" dirty="0"/>
          </a:p>
          <a:p>
            <a:pPr marL="0" indent="0">
              <a:buNone/>
            </a:pPr>
            <a:r>
              <a:rPr lang="en-US" sz="1800" dirty="0" smtClean="0"/>
              <a:t>The SSL certificates expire every two years and must be renewed and reinstalled</a:t>
            </a:r>
          </a:p>
          <a:p>
            <a:pPr marL="0" indent="0">
              <a:buNone/>
            </a:pPr>
            <a:endParaRPr lang="en-US" sz="1800" dirty="0"/>
          </a:p>
          <a:p>
            <a:pPr marL="0" indent="0">
              <a:buNone/>
            </a:pPr>
            <a:r>
              <a:rPr lang="en-US" sz="1800" dirty="0" smtClean="0"/>
              <a:t>All of the SMT JDOA TDSPs are affected and will participate in the reinstallation process.</a:t>
            </a:r>
          </a:p>
          <a:p>
            <a:pPr marL="0" indent="0">
              <a:buNone/>
            </a:pPr>
            <a:endParaRPr lang="en-US" sz="1800" dirty="0"/>
          </a:p>
          <a:p>
            <a:pPr marL="0" indent="0">
              <a:buNone/>
            </a:pPr>
            <a:r>
              <a:rPr lang="en-US" sz="1800" dirty="0" smtClean="0"/>
              <a:t>2 REPs, 2 vendors that support REPs and 2 Third Parties that utilize two way SSL Certificate authentication will be directly affected and will be participating in the reinstallation process.  These companies have been contacted and involved in the planning process.</a:t>
            </a:r>
            <a:endParaRPr lang="en-US" sz="1500" dirty="0" smtClean="0"/>
          </a:p>
          <a:p>
            <a:pPr marL="0" indent="0">
              <a:buNone/>
            </a:pPr>
            <a:endParaRPr lang="en-US" sz="1500" dirty="0"/>
          </a:p>
          <a:p>
            <a:pPr marL="0" indent="0">
              <a:buNone/>
            </a:pPr>
            <a:r>
              <a:rPr lang="en-US" sz="1800" dirty="0" smtClean="0"/>
              <a:t>The SMT SSL certificate renewal will take place on Wednesday April 6, 2016.</a:t>
            </a:r>
          </a:p>
          <a:p>
            <a:pPr marL="0" indent="0">
              <a:buNone/>
            </a:pPr>
            <a:endParaRPr lang="en-US" sz="1800" dirty="0" smtClean="0"/>
          </a:p>
          <a:p>
            <a:pPr marL="0" indent="0">
              <a:buNone/>
            </a:pPr>
            <a:r>
              <a:rPr lang="en-US" sz="1800" dirty="0" smtClean="0"/>
              <a:t>On April 6 the renewal process will require a brief 1 hour outage of the SMT API services from 9 AM to 10 AM and a brief ½ hour outage of the SMT FTPS services from 1 PM to 1:30 PM</a:t>
            </a:r>
            <a:endParaRPr lang="en-US" sz="1800" dirty="0"/>
          </a:p>
          <a:p>
            <a:pPr marL="0" indent="0">
              <a:buNone/>
            </a:pPr>
            <a:endParaRPr lang="en-US" sz="1800" dirty="0"/>
          </a:p>
          <a:p>
            <a:pPr marL="0" indent="0">
              <a:buNone/>
            </a:pPr>
            <a:r>
              <a:rPr lang="en-US" sz="1800" dirty="0"/>
              <a:t>Market Notices </a:t>
            </a:r>
            <a:r>
              <a:rPr lang="en-US" sz="1800" dirty="0" smtClean="0"/>
              <a:t>include – SENT  (3/14/16), PLANNED (3/24/16), PLANNED (4/1/16) and PLANNED (4/5/16)</a:t>
            </a:r>
            <a:endParaRPr lang="en-US" sz="1800" dirty="0"/>
          </a:p>
          <a:p>
            <a:pPr lvl="1"/>
            <a:endParaRPr lang="en-US" sz="1800" dirty="0"/>
          </a:p>
        </p:txBody>
      </p:sp>
    </p:spTree>
    <p:extLst>
      <p:ext uri="{BB962C8B-B14F-4D97-AF65-F5344CB8AC3E}">
        <p14:creationId xmlns:p14="http://schemas.microsoft.com/office/powerpoint/2010/main" val="29610042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130425"/>
            <a:ext cx="10842626" cy="1470025"/>
          </a:xfrm>
        </p:spPr>
        <p:txBody>
          <a:bodyPr>
            <a:noAutofit/>
          </a:bodyPr>
          <a:lstStyle/>
          <a:p>
            <a:pPr algn="ctr"/>
            <a:r>
              <a:rPr lang="en-US" sz="3600" b="1" dirty="0" smtClean="0"/>
              <a:t>Q&amp;A Monthly SMT Reports to AMWG</a:t>
            </a:r>
            <a:br>
              <a:rPr lang="en-US" sz="3600" b="1" dirty="0" smtClean="0"/>
            </a:br>
            <a:r>
              <a:rPr lang="en-US" sz="3600" b="1" dirty="0" smtClean="0"/>
              <a:t>Data Through January 2016</a:t>
            </a:r>
            <a:endParaRPr lang="en-US" sz="3600" dirty="0"/>
          </a:p>
        </p:txBody>
      </p:sp>
    </p:spTree>
    <p:extLst>
      <p:ext uri="{BB962C8B-B14F-4D97-AF65-F5344CB8AC3E}">
        <p14:creationId xmlns:p14="http://schemas.microsoft.com/office/powerpoint/2010/main" val="3734869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130425"/>
            <a:ext cx="10842626" cy="1470025"/>
          </a:xfrm>
        </p:spPr>
        <p:txBody>
          <a:bodyPr>
            <a:noAutofit/>
          </a:bodyPr>
          <a:lstStyle/>
          <a:p>
            <a:pPr algn="ctr"/>
            <a:r>
              <a:rPr lang="en-US" sz="3600" b="1" dirty="0" smtClean="0"/>
              <a:t>Update on SMT February Minor Release to Correct Deficiencies and Usability Defects </a:t>
            </a:r>
            <a:endParaRPr lang="en-US" sz="3600" dirty="0"/>
          </a:p>
        </p:txBody>
      </p:sp>
    </p:spTree>
    <p:extLst>
      <p:ext uri="{BB962C8B-B14F-4D97-AF65-F5344CB8AC3E}">
        <p14:creationId xmlns:p14="http://schemas.microsoft.com/office/powerpoint/2010/main" val="33371644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a:solidFill>
                  <a:srgbClr val="C00000"/>
                </a:solidFill>
              </a:rPr>
              <a:t>February 27, 2016</a:t>
            </a:r>
            <a:r>
              <a:rPr lang="en-US" sz="2600" dirty="0"/>
              <a:t/>
            </a:r>
            <a:br>
              <a:rPr lang="en-US" sz="2600" dirty="0"/>
            </a:br>
            <a:r>
              <a:rPr lang="en-US" sz="2600" dirty="0" smtClean="0">
                <a:solidFill>
                  <a:srgbClr val="C00000"/>
                </a:solidFill>
              </a:rPr>
              <a:t>SMT Minor Release to Correct Deficiencies and Usability Defects</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3</a:t>
            </a:fld>
            <a:endParaRPr lang="en-US"/>
          </a:p>
        </p:txBody>
      </p:sp>
      <p:sp>
        <p:nvSpPr>
          <p:cNvPr id="6" name="Content Placeholder 12"/>
          <p:cNvSpPr>
            <a:spLocks noGrp="1"/>
          </p:cNvSpPr>
          <p:nvPr>
            <p:ph idx="1"/>
          </p:nvPr>
        </p:nvSpPr>
        <p:spPr>
          <a:xfrm>
            <a:off x="533400" y="1371600"/>
            <a:ext cx="10698480" cy="4876800"/>
          </a:xfrm>
        </p:spPr>
        <p:txBody>
          <a:bodyPr>
            <a:normAutofit/>
          </a:bodyPr>
          <a:lstStyle/>
          <a:p>
            <a:pPr marL="63500" indent="0">
              <a:buNone/>
            </a:pPr>
            <a:r>
              <a:rPr lang="en-US" sz="1800" dirty="0" smtClean="0">
                <a:cs typeface="Aharoni" pitchFamily="2" charset="-79"/>
              </a:rPr>
              <a:t>Release completed successfully on February </a:t>
            </a:r>
            <a:r>
              <a:rPr lang="en-US" sz="1800" dirty="0">
                <a:cs typeface="Aharoni" pitchFamily="2" charset="-79"/>
              </a:rPr>
              <a:t>2</a:t>
            </a:r>
            <a:r>
              <a:rPr lang="en-US" sz="1800" dirty="0" smtClean="0">
                <a:cs typeface="Aharoni" pitchFamily="2" charset="-79"/>
              </a:rPr>
              <a:t>7 2016 SMT included the following:</a:t>
            </a:r>
          </a:p>
          <a:p>
            <a:pPr marL="63500" indent="0">
              <a:buNone/>
            </a:pPr>
            <a:endParaRPr lang="en-US" sz="1800" dirty="0" smtClean="0"/>
          </a:p>
          <a:p>
            <a:r>
              <a:rPr lang="en-US" sz="1800" dirty="0" smtClean="0"/>
              <a:t>Allow user entered date ranges to be maintained while the user toggles between the daily usage view and the interval read view on the SMT website </a:t>
            </a:r>
            <a:r>
              <a:rPr lang="en-US" sz="1800" dirty="0" smtClean="0">
                <a:solidFill>
                  <a:srgbClr val="FF0000"/>
                </a:solidFill>
              </a:rPr>
              <a:t> </a:t>
            </a:r>
          </a:p>
          <a:p>
            <a:pPr lvl="1"/>
            <a:r>
              <a:rPr lang="en-US" sz="1800" dirty="0" smtClean="0"/>
              <a:t>This is AMWG CR 2013 014 that had been originally scheduled with Third Party release</a:t>
            </a:r>
          </a:p>
          <a:p>
            <a:pPr lvl="1"/>
            <a:r>
              <a:rPr lang="en-US" sz="1800" dirty="0" smtClean="0"/>
              <a:t>Previously for viewing usage the SMT website utilizes the default of most recent day that data exists in SMT for both the daily usage view and the interval reads view. If a user modified the date range in a usage view and then moved to another view that modified date range was lost and the default of most recent day data was reinserted </a:t>
            </a:r>
          </a:p>
          <a:p>
            <a:pPr lvl="1"/>
            <a:r>
              <a:rPr lang="en-US" sz="1800" dirty="0" smtClean="0"/>
              <a:t>SMT will now maintain user entered modified date ranges across usage views on the website</a:t>
            </a:r>
          </a:p>
          <a:p>
            <a:pPr marL="346075" lvl="1" indent="0">
              <a:buNone/>
            </a:pPr>
            <a:endParaRPr lang="en-US" sz="1800" dirty="0" smtClean="0"/>
          </a:p>
          <a:p>
            <a:pPr lvl="1"/>
            <a:endParaRPr lang="en-US" sz="1800" dirty="0"/>
          </a:p>
        </p:txBody>
      </p:sp>
    </p:spTree>
    <p:extLst>
      <p:ext uri="{BB962C8B-B14F-4D97-AF65-F5344CB8AC3E}">
        <p14:creationId xmlns:p14="http://schemas.microsoft.com/office/powerpoint/2010/main" val="51681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a:solidFill>
                  <a:srgbClr val="C00000"/>
                </a:solidFill>
              </a:rPr>
              <a:t>February 27, 2016</a:t>
            </a:r>
            <a:r>
              <a:rPr lang="en-US" sz="2600" dirty="0"/>
              <a:t/>
            </a:r>
            <a:br>
              <a:rPr lang="en-US" sz="2600" dirty="0"/>
            </a:br>
            <a:r>
              <a:rPr lang="en-US" sz="2600" dirty="0" smtClean="0">
                <a:solidFill>
                  <a:srgbClr val="C00000"/>
                </a:solidFill>
              </a:rPr>
              <a:t>SMT Minor Release to Correct Deficiencies and Usability Defects</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4</a:t>
            </a:fld>
            <a:endParaRPr lang="en-US"/>
          </a:p>
        </p:txBody>
      </p:sp>
      <p:sp>
        <p:nvSpPr>
          <p:cNvPr id="6" name="Content Placeholder 12"/>
          <p:cNvSpPr>
            <a:spLocks noGrp="1"/>
          </p:cNvSpPr>
          <p:nvPr>
            <p:ph idx="1"/>
          </p:nvPr>
        </p:nvSpPr>
        <p:spPr>
          <a:xfrm>
            <a:off x="594360" y="1066800"/>
            <a:ext cx="10698480" cy="4876800"/>
          </a:xfrm>
        </p:spPr>
        <p:txBody>
          <a:bodyPr>
            <a:noAutofit/>
          </a:bodyPr>
          <a:lstStyle/>
          <a:p>
            <a:pPr marL="63500" indent="0">
              <a:buNone/>
            </a:pPr>
            <a:r>
              <a:rPr lang="en-US" sz="1400" dirty="0">
                <a:cs typeface="Aharoni" pitchFamily="2" charset="-79"/>
              </a:rPr>
              <a:t>Release completed successfully on February 27 2016 SMT included the following </a:t>
            </a:r>
            <a:r>
              <a:rPr lang="en-US" sz="1500" dirty="0" smtClean="0">
                <a:cs typeface="Aharoni" pitchFamily="2" charset="-79"/>
              </a:rPr>
              <a:t>:</a:t>
            </a:r>
          </a:p>
          <a:p>
            <a:pPr marL="63500" indent="0">
              <a:buNone/>
            </a:pPr>
            <a:endParaRPr lang="en-US" sz="1500" dirty="0" smtClean="0"/>
          </a:p>
          <a:p>
            <a:r>
              <a:rPr lang="en-US" sz="1500" dirty="0" smtClean="0"/>
              <a:t>Implemented FTPS and API </a:t>
            </a:r>
            <a:r>
              <a:rPr lang="en-US" sz="1500" dirty="0"/>
              <a:t>SSL certificate expiration alerts for REPs and Third </a:t>
            </a:r>
            <a:r>
              <a:rPr lang="en-US" sz="1500" dirty="0" smtClean="0"/>
              <a:t>Parties</a:t>
            </a:r>
          </a:p>
          <a:p>
            <a:pPr lvl="1"/>
            <a:r>
              <a:rPr lang="en-US" sz="1500" dirty="0" smtClean="0"/>
              <a:t>REPs and Third Party’s utilize SSL certificates to integrate with SMT FTPS and API</a:t>
            </a:r>
          </a:p>
          <a:p>
            <a:pPr lvl="1"/>
            <a:r>
              <a:rPr lang="en-US" sz="1500" dirty="0" smtClean="0"/>
              <a:t>These certificates periodically expire and must be renewed by REPs and Third Party’s</a:t>
            </a:r>
          </a:p>
          <a:p>
            <a:pPr lvl="1"/>
            <a:r>
              <a:rPr lang="en-US" sz="1500" dirty="0" smtClean="0"/>
              <a:t>SMT now sends email reminders concerning FTPS and API SSL certificate expirations to REPs and Third Parties</a:t>
            </a:r>
          </a:p>
          <a:p>
            <a:pPr lvl="1"/>
            <a:r>
              <a:rPr lang="en-US" sz="1500" dirty="0" smtClean="0"/>
              <a:t>These email reminders begin 60 days prior to expiration and continue weekly until expiration date or the certificate is renewed </a:t>
            </a:r>
          </a:p>
          <a:p>
            <a:pPr lvl="1"/>
            <a:r>
              <a:rPr lang="en-US" sz="1500" dirty="0" smtClean="0"/>
              <a:t>SMIT also sends an internal email to the maintenance support team in order to prepare them to support implementation of the new certificates</a:t>
            </a:r>
          </a:p>
          <a:p>
            <a:pPr marL="346075" lvl="1" indent="0">
              <a:buNone/>
            </a:pPr>
            <a:endParaRPr lang="en-US" sz="1500" dirty="0" smtClean="0"/>
          </a:p>
          <a:p>
            <a:r>
              <a:rPr lang="en-US" sz="1500" dirty="0" smtClean="0"/>
              <a:t>Enhanced the </a:t>
            </a:r>
            <a:r>
              <a:rPr lang="en-US" sz="1500" dirty="0"/>
              <a:t>SMT GUI usability </a:t>
            </a:r>
            <a:r>
              <a:rPr lang="en-US" sz="1500" dirty="0" smtClean="0"/>
              <a:t>so that the ad </a:t>
            </a:r>
            <a:r>
              <a:rPr lang="en-US" sz="1500" dirty="0"/>
              <a:t>hoc </a:t>
            </a:r>
            <a:r>
              <a:rPr lang="en-US" sz="1500" dirty="0" smtClean="0"/>
              <a:t>report status information is more accurate</a:t>
            </a:r>
          </a:p>
          <a:p>
            <a:pPr lvl="1"/>
            <a:r>
              <a:rPr lang="en-US" sz="1500" dirty="0" smtClean="0"/>
              <a:t>Previously when an ad hoc report status is presented as complete the corresponding detail information states “Your report has been sent to your email”.  There can be various types of delays from the time the report states complete and it is actually received into the email box of the user.  This lag can cause help desk calls.</a:t>
            </a:r>
          </a:p>
          <a:p>
            <a:pPr lvl="1"/>
            <a:r>
              <a:rPr lang="en-US" sz="1500" dirty="0" smtClean="0"/>
              <a:t>The corresponding detail information for the complete status has been modified to state “Your report has been generated”.  </a:t>
            </a:r>
          </a:p>
          <a:p>
            <a:pPr lvl="1"/>
            <a:r>
              <a:rPr lang="en-US" sz="1500" dirty="0" smtClean="0"/>
              <a:t>In addition, there is now an overall header at the top of the ad hoc report screen stating “When the status changes to “completed” the report is generated at SMT and SMT typically sends it to your email within a few minutes.  If you do not receive the report within 24 hours, please check your e-mail spam filters and then call the SMT Help Desk.</a:t>
            </a:r>
          </a:p>
          <a:p>
            <a:pPr lvl="1"/>
            <a:endParaRPr lang="en-US" sz="1800" dirty="0"/>
          </a:p>
        </p:txBody>
      </p:sp>
    </p:spTree>
    <p:extLst>
      <p:ext uri="{BB962C8B-B14F-4D97-AF65-F5344CB8AC3E}">
        <p14:creationId xmlns:p14="http://schemas.microsoft.com/office/powerpoint/2010/main" val="953984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a:solidFill>
                  <a:srgbClr val="C00000"/>
                </a:solidFill>
              </a:rPr>
              <a:t>February 27, 2016</a:t>
            </a:r>
            <a:r>
              <a:rPr lang="en-US" sz="2600" dirty="0"/>
              <a:t/>
            </a:r>
            <a:br>
              <a:rPr lang="en-US" sz="2600" dirty="0"/>
            </a:br>
            <a:r>
              <a:rPr lang="en-US" sz="2600" dirty="0" smtClean="0">
                <a:solidFill>
                  <a:srgbClr val="C00000"/>
                </a:solidFill>
              </a:rPr>
              <a:t>SMT Minor Release to Correct Deficiencies and Usability Defects</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5</a:t>
            </a:fld>
            <a:endParaRPr lang="en-US"/>
          </a:p>
        </p:txBody>
      </p:sp>
      <p:sp>
        <p:nvSpPr>
          <p:cNvPr id="6" name="Content Placeholder 12"/>
          <p:cNvSpPr>
            <a:spLocks noGrp="1"/>
          </p:cNvSpPr>
          <p:nvPr>
            <p:ph idx="1"/>
          </p:nvPr>
        </p:nvSpPr>
        <p:spPr>
          <a:xfrm>
            <a:off x="533400" y="1371600"/>
            <a:ext cx="10698480" cy="4876800"/>
          </a:xfrm>
        </p:spPr>
        <p:txBody>
          <a:bodyPr>
            <a:normAutofit lnSpcReduction="10000"/>
          </a:bodyPr>
          <a:lstStyle/>
          <a:p>
            <a:pPr marL="63500" indent="0">
              <a:buNone/>
            </a:pPr>
            <a:r>
              <a:rPr lang="en-US" sz="1800" dirty="0">
                <a:cs typeface="Aharoni" pitchFamily="2" charset="-79"/>
              </a:rPr>
              <a:t>Release completed successfully on February 27 2016 SMT included the following :</a:t>
            </a:r>
            <a:endParaRPr lang="en-US" sz="1800" dirty="0" smtClean="0">
              <a:cs typeface="Aharoni" pitchFamily="2" charset="-79"/>
            </a:endParaRPr>
          </a:p>
          <a:p>
            <a:pPr marL="63500" indent="0">
              <a:buNone/>
            </a:pPr>
            <a:endParaRPr lang="en-US" sz="1800" dirty="0" smtClean="0"/>
          </a:p>
          <a:p>
            <a:r>
              <a:rPr lang="en-US" sz="1800" dirty="0" smtClean="0"/>
              <a:t>Corrected the error message on the SMT website Ad </a:t>
            </a:r>
            <a:r>
              <a:rPr lang="en-US" sz="1800" dirty="0"/>
              <a:t>Hoc Monthly </a:t>
            </a:r>
            <a:r>
              <a:rPr lang="en-US" sz="1800" dirty="0" smtClean="0"/>
              <a:t>reporting page</a:t>
            </a:r>
          </a:p>
          <a:p>
            <a:pPr lvl="1"/>
            <a:r>
              <a:rPr lang="en-US" sz="1800" dirty="0" smtClean="0"/>
              <a:t>Previously the SMT ad hoc monthly reporting error message displayed for an incorrectly requested date range is “ERROR! A Smart Meter Texas website </a:t>
            </a:r>
            <a:r>
              <a:rPr lang="en-US" sz="1800" dirty="0"/>
              <a:t>e</a:t>
            </a:r>
            <a:r>
              <a:rPr lang="en-US" sz="1800" dirty="0" smtClean="0"/>
              <a:t>rror </a:t>
            </a:r>
            <a:r>
              <a:rPr lang="en-US" sz="1800" dirty="0"/>
              <a:t>h</a:t>
            </a:r>
            <a:r>
              <a:rPr lang="en-US" sz="1800" dirty="0" smtClean="0"/>
              <a:t>as occurred.  Please try again later”</a:t>
            </a:r>
          </a:p>
          <a:p>
            <a:pPr lvl="1"/>
            <a:r>
              <a:rPr lang="en-US" sz="1800" dirty="0" smtClean="0"/>
              <a:t>This message has been corrected to state “You are requesting a date range longer than the allowed latest 12 months”</a:t>
            </a:r>
          </a:p>
          <a:p>
            <a:pPr marL="346075" lvl="1" indent="0">
              <a:buNone/>
            </a:pPr>
            <a:endParaRPr lang="en-US" sz="1800" dirty="0" smtClean="0"/>
          </a:p>
          <a:p>
            <a:pPr marL="0" indent="0">
              <a:buNone/>
            </a:pPr>
            <a:r>
              <a:rPr lang="en-US" sz="1800" dirty="0" smtClean="0"/>
              <a:t>This </a:t>
            </a:r>
            <a:r>
              <a:rPr lang="en-US" sz="1800" dirty="0"/>
              <a:t>Release </a:t>
            </a:r>
            <a:r>
              <a:rPr lang="en-US" sz="1800" dirty="0" smtClean="0"/>
              <a:t>was implemented </a:t>
            </a:r>
            <a:r>
              <a:rPr lang="en-US" sz="1800" dirty="0"/>
              <a:t>on </a:t>
            </a:r>
            <a:r>
              <a:rPr lang="en-US" sz="1800" dirty="0" smtClean="0"/>
              <a:t>February 27, 2016 and required </a:t>
            </a:r>
            <a:r>
              <a:rPr lang="en-US" sz="1800" dirty="0"/>
              <a:t>an outage of the portal website, HAN and ODR from </a:t>
            </a:r>
            <a:r>
              <a:rPr lang="en-US" sz="1800" dirty="0" smtClean="0"/>
              <a:t>Friday February 26, 2016 </a:t>
            </a:r>
            <a:r>
              <a:rPr lang="en-US" sz="1800" dirty="0"/>
              <a:t>9:00 P.M. CST until </a:t>
            </a:r>
            <a:r>
              <a:rPr lang="en-US" sz="1800" dirty="0" smtClean="0"/>
              <a:t>Saturday February 27, 2016 </a:t>
            </a:r>
            <a:r>
              <a:rPr lang="en-US" sz="1800" dirty="0"/>
              <a:t>9:00 A.M. CST</a:t>
            </a:r>
          </a:p>
          <a:p>
            <a:pPr marL="0" indent="0">
              <a:buNone/>
            </a:pPr>
            <a:endParaRPr lang="en-US" sz="1800" dirty="0"/>
          </a:p>
          <a:p>
            <a:pPr marL="0" indent="0">
              <a:buNone/>
            </a:pPr>
            <a:r>
              <a:rPr lang="en-US" sz="1800" dirty="0"/>
              <a:t>LSE file delivery and the FTPS folders </a:t>
            </a:r>
            <a:r>
              <a:rPr lang="en-US" sz="1800" dirty="0" smtClean="0"/>
              <a:t>were not affected</a:t>
            </a:r>
            <a:r>
              <a:rPr lang="en-US" sz="1800" dirty="0"/>
              <a:t>.</a:t>
            </a:r>
          </a:p>
          <a:p>
            <a:pPr marL="0" indent="0">
              <a:buNone/>
            </a:pPr>
            <a:endParaRPr lang="en-US" sz="1800" dirty="0"/>
          </a:p>
          <a:p>
            <a:pPr marL="0" indent="0">
              <a:buNone/>
            </a:pPr>
            <a:r>
              <a:rPr lang="en-US" sz="1800" dirty="0"/>
              <a:t>Market Notices </a:t>
            </a:r>
            <a:r>
              <a:rPr lang="en-US" sz="1800" dirty="0" smtClean="0"/>
              <a:t>- </a:t>
            </a:r>
            <a:r>
              <a:rPr lang="en-US" sz="1800" b="1" dirty="0" smtClean="0">
                <a:solidFill>
                  <a:srgbClr val="FF0000"/>
                </a:solidFill>
              </a:rPr>
              <a:t>SENT</a:t>
            </a:r>
            <a:r>
              <a:rPr lang="en-US" sz="1800" dirty="0" smtClean="0"/>
              <a:t> 30 day (1/27/16), </a:t>
            </a:r>
            <a:r>
              <a:rPr lang="en-US" sz="1800" b="1" dirty="0" smtClean="0">
                <a:solidFill>
                  <a:srgbClr val="FF0000"/>
                </a:solidFill>
              </a:rPr>
              <a:t>SENT</a:t>
            </a:r>
            <a:r>
              <a:rPr lang="en-US" sz="1800" dirty="0" smtClean="0"/>
              <a:t>10 day (2/17/16), </a:t>
            </a:r>
            <a:r>
              <a:rPr lang="en-US" sz="1800" b="1" dirty="0">
                <a:solidFill>
                  <a:srgbClr val="FF0000"/>
                </a:solidFill>
              </a:rPr>
              <a:t>SENT</a:t>
            </a:r>
            <a:r>
              <a:rPr lang="en-US" sz="1800" dirty="0" smtClean="0"/>
              <a:t> 3 day (2/24/16) </a:t>
            </a:r>
            <a:r>
              <a:rPr lang="en-US" sz="1800" dirty="0"/>
              <a:t>and </a:t>
            </a:r>
            <a:r>
              <a:rPr lang="en-US" sz="1800" b="1" dirty="0">
                <a:solidFill>
                  <a:srgbClr val="FF0000"/>
                </a:solidFill>
              </a:rPr>
              <a:t>SENT</a:t>
            </a:r>
            <a:r>
              <a:rPr lang="en-US" sz="1800" dirty="0" smtClean="0"/>
              <a:t> 1 day (2/26/16)</a:t>
            </a:r>
            <a:endParaRPr lang="en-US" sz="1800" dirty="0"/>
          </a:p>
          <a:p>
            <a:pPr lvl="1"/>
            <a:endParaRPr lang="en-US" sz="1800" dirty="0"/>
          </a:p>
        </p:txBody>
      </p:sp>
    </p:spTree>
    <p:extLst>
      <p:ext uri="{BB962C8B-B14F-4D97-AF65-F5344CB8AC3E}">
        <p14:creationId xmlns:p14="http://schemas.microsoft.com/office/powerpoint/2010/main" val="37938138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130425"/>
            <a:ext cx="10842626" cy="1470025"/>
          </a:xfrm>
        </p:spPr>
        <p:txBody>
          <a:bodyPr>
            <a:noAutofit/>
          </a:bodyPr>
          <a:lstStyle/>
          <a:p>
            <a:pPr algn="ctr"/>
            <a:r>
              <a:rPr lang="en-US" sz="3600" b="1" dirty="0" smtClean="0"/>
              <a:t>SMT April 29 Minor Release to Correct Deficiencies and Usability Defects </a:t>
            </a:r>
            <a:endParaRPr lang="en-US" sz="3600" dirty="0"/>
          </a:p>
        </p:txBody>
      </p:sp>
    </p:spTree>
    <p:extLst>
      <p:ext uri="{BB962C8B-B14F-4D97-AF65-F5344CB8AC3E}">
        <p14:creationId xmlns:p14="http://schemas.microsoft.com/office/powerpoint/2010/main" val="22318687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smtClean="0">
                <a:solidFill>
                  <a:srgbClr val="C00000"/>
                </a:solidFill>
              </a:rPr>
              <a:t>April 29, </a:t>
            </a:r>
            <a:r>
              <a:rPr lang="en-US" sz="2600" dirty="0">
                <a:solidFill>
                  <a:srgbClr val="C00000"/>
                </a:solidFill>
              </a:rPr>
              <a:t>2016</a:t>
            </a:r>
            <a:r>
              <a:rPr lang="en-US" sz="2600" dirty="0"/>
              <a:t/>
            </a:r>
            <a:br>
              <a:rPr lang="en-US" sz="2600" dirty="0"/>
            </a:br>
            <a:r>
              <a:rPr lang="en-US" sz="2600" dirty="0" smtClean="0">
                <a:solidFill>
                  <a:srgbClr val="C00000"/>
                </a:solidFill>
              </a:rPr>
              <a:t>SMT Minor Release to Correct Deficiencies and Usability Defects</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7</a:t>
            </a:fld>
            <a:endParaRPr lang="en-US"/>
          </a:p>
        </p:txBody>
      </p:sp>
      <p:sp>
        <p:nvSpPr>
          <p:cNvPr id="6" name="Content Placeholder 12"/>
          <p:cNvSpPr>
            <a:spLocks noGrp="1"/>
          </p:cNvSpPr>
          <p:nvPr>
            <p:ph idx="1"/>
          </p:nvPr>
        </p:nvSpPr>
        <p:spPr>
          <a:xfrm>
            <a:off x="533400" y="1371600"/>
            <a:ext cx="10698480" cy="4876800"/>
          </a:xfrm>
        </p:spPr>
        <p:txBody>
          <a:bodyPr>
            <a:normAutofit/>
          </a:bodyPr>
          <a:lstStyle/>
          <a:p>
            <a:pPr marL="63500" indent="0">
              <a:buNone/>
            </a:pPr>
            <a:r>
              <a:rPr lang="en-US" sz="1800" dirty="0" smtClean="0">
                <a:cs typeface="Aharoni" pitchFamily="2" charset="-79"/>
              </a:rPr>
              <a:t>Planned Release for April 29 2016 SMT to include the following:</a:t>
            </a:r>
          </a:p>
          <a:p>
            <a:pPr marL="346075" lvl="1" indent="0">
              <a:buNone/>
            </a:pPr>
            <a:endParaRPr lang="en-US" sz="1800" dirty="0" smtClean="0"/>
          </a:p>
          <a:p>
            <a:r>
              <a:rPr lang="en-US" sz="1800" dirty="0" smtClean="0"/>
              <a:t>Allow a user to open SMT in multiple tabs in the same browser without having to re-enter login credentials (Browser </a:t>
            </a:r>
            <a:r>
              <a:rPr lang="en-US" sz="1800" dirty="0"/>
              <a:t>experience session </a:t>
            </a:r>
            <a:r>
              <a:rPr lang="en-US" sz="1800" dirty="0" smtClean="0"/>
              <a:t>management best practice) </a:t>
            </a:r>
            <a:endParaRPr lang="en-US" sz="1800" b="1" dirty="0"/>
          </a:p>
          <a:p>
            <a:pPr lvl="1"/>
            <a:r>
              <a:rPr lang="en-US" sz="1800" dirty="0"/>
              <a:t>Currently when a user is logged into SMT and opens another tab in the same browser to utilize a second session of SMT they must re-enter their log in credentials again into the new tab</a:t>
            </a:r>
          </a:p>
          <a:p>
            <a:pPr lvl="1"/>
            <a:r>
              <a:rPr lang="en-US" sz="1800" dirty="0"/>
              <a:t>Per better industry practice when a user is already logged into a website and they open another tab for that same website they should not have to log in again</a:t>
            </a:r>
          </a:p>
          <a:p>
            <a:pPr lvl="1"/>
            <a:r>
              <a:rPr lang="en-US" sz="1800" dirty="0"/>
              <a:t>SMT will be corrected so that if a user is already logged into SMT and they open a tab in the same browser for a second SMT session they will not have to enter login credentials.  The user will be taken directly to the SMT landing page.</a:t>
            </a:r>
          </a:p>
          <a:p>
            <a:pPr lvl="1"/>
            <a:endParaRPr lang="en-US" sz="1800" dirty="0"/>
          </a:p>
        </p:txBody>
      </p:sp>
    </p:spTree>
    <p:extLst>
      <p:ext uri="{BB962C8B-B14F-4D97-AF65-F5344CB8AC3E}">
        <p14:creationId xmlns:p14="http://schemas.microsoft.com/office/powerpoint/2010/main" val="3558922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smtClean="0">
                <a:solidFill>
                  <a:srgbClr val="C00000"/>
                </a:solidFill>
              </a:rPr>
              <a:t>April 29, </a:t>
            </a:r>
            <a:r>
              <a:rPr lang="en-US" sz="2600" dirty="0">
                <a:solidFill>
                  <a:srgbClr val="C00000"/>
                </a:solidFill>
              </a:rPr>
              <a:t>2016</a:t>
            </a:r>
            <a:r>
              <a:rPr lang="en-US" sz="2600" dirty="0"/>
              <a:t/>
            </a:r>
            <a:br>
              <a:rPr lang="en-US" sz="2600" dirty="0"/>
            </a:br>
            <a:r>
              <a:rPr lang="en-US" sz="2600" dirty="0" smtClean="0">
                <a:solidFill>
                  <a:srgbClr val="C00000"/>
                </a:solidFill>
              </a:rPr>
              <a:t>SMT Minor Release to Correct Deficiencies and Usability Defects</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8</a:t>
            </a:fld>
            <a:endParaRPr lang="en-US"/>
          </a:p>
        </p:txBody>
      </p:sp>
      <p:sp>
        <p:nvSpPr>
          <p:cNvPr id="6" name="Content Placeholder 12"/>
          <p:cNvSpPr>
            <a:spLocks noGrp="1"/>
          </p:cNvSpPr>
          <p:nvPr>
            <p:ph idx="1"/>
          </p:nvPr>
        </p:nvSpPr>
        <p:spPr>
          <a:xfrm>
            <a:off x="533400" y="1371600"/>
            <a:ext cx="10698480" cy="4876800"/>
          </a:xfrm>
        </p:spPr>
        <p:txBody>
          <a:bodyPr>
            <a:normAutofit/>
          </a:bodyPr>
          <a:lstStyle/>
          <a:p>
            <a:pPr marL="346075" lvl="1" indent="0">
              <a:buNone/>
            </a:pPr>
            <a:endParaRPr lang="en-US" sz="1800" dirty="0" smtClean="0"/>
          </a:p>
          <a:p>
            <a:pPr marL="0" indent="0">
              <a:buNone/>
            </a:pPr>
            <a:r>
              <a:rPr lang="en-US" sz="1800" dirty="0"/>
              <a:t>The Release </a:t>
            </a:r>
            <a:r>
              <a:rPr lang="en-US" sz="1800" dirty="0" smtClean="0"/>
              <a:t>is planned for implementation </a:t>
            </a:r>
            <a:r>
              <a:rPr lang="en-US" sz="1800" dirty="0"/>
              <a:t>on </a:t>
            </a:r>
            <a:r>
              <a:rPr lang="en-US" sz="1800" dirty="0" smtClean="0"/>
              <a:t>April 29, 2016 and will require </a:t>
            </a:r>
            <a:r>
              <a:rPr lang="en-US" sz="1800" dirty="0"/>
              <a:t>an outage of the portal website, HAN and ODR from </a:t>
            </a:r>
            <a:r>
              <a:rPr lang="en-US" sz="1800" dirty="0" smtClean="0"/>
              <a:t>Friday April 29, 2016 </a:t>
            </a:r>
            <a:r>
              <a:rPr lang="en-US" sz="1800" dirty="0"/>
              <a:t>9:00 P.M. CST until </a:t>
            </a:r>
            <a:r>
              <a:rPr lang="en-US" sz="1800" dirty="0" smtClean="0"/>
              <a:t>Saturday April 30, 2016 </a:t>
            </a:r>
            <a:r>
              <a:rPr lang="en-US" sz="1800" dirty="0"/>
              <a:t>9:00 A.M. CST</a:t>
            </a:r>
          </a:p>
          <a:p>
            <a:pPr marL="0" indent="0">
              <a:buNone/>
            </a:pPr>
            <a:endParaRPr lang="en-US" sz="1800" dirty="0"/>
          </a:p>
          <a:p>
            <a:pPr marL="0" indent="0">
              <a:buNone/>
            </a:pPr>
            <a:r>
              <a:rPr lang="en-US" sz="1800" dirty="0"/>
              <a:t>LSE file delivery and the FTPS folders </a:t>
            </a:r>
            <a:r>
              <a:rPr lang="en-US" sz="1800" dirty="0" smtClean="0"/>
              <a:t>will not be affected</a:t>
            </a:r>
            <a:r>
              <a:rPr lang="en-US" sz="1800" dirty="0"/>
              <a:t>.</a:t>
            </a:r>
          </a:p>
          <a:p>
            <a:pPr marL="0" indent="0">
              <a:buNone/>
            </a:pPr>
            <a:endParaRPr lang="en-US" sz="1800" dirty="0"/>
          </a:p>
          <a:p>
            <a:pPr marL="0" indent="0">
              <a:buNone/>
            </a:pPr>
            <a:r>
              <a:rPr lang="en-US" sz="1800" dirty="0"/>
              <a:t>Market Notices </a:t>
            </a:r>
            <a:r>
              <a:rPr lang="en-US" sz="1800" dirty="0" smtClean="0"/>
              <a:t>will be sent out - 30 day (3/29/16), 10 day (4/19/16), 3 day (4/26/16) and 1 day (4/28/16)</a:t>
            </a:r>
            <a:endParaRPr lang="en-US" sz="1800" dirty="0"/>
          </a:p>
          <a:p>
            <a:pPr lvl="1"/>
            <a:endParaRPr lang="en-US" sz="1800" dirty="0"/>
          </a:p>
        </p:txBody>
      </p:sp>
    </p:spTree>
    <p:extLst>
      <p:ext uri="{BB962C8B-B14F-4D97-AF65-F5344CB8AC3E}">
        <p14:creationId xmlns:p14="http://schemas.microsoft.com/office/powerpoint/2010/main" val="39669171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130425"/>
            <a:ext cx="10842626" cy="1470025"/>
          </a:xfrm>
        </p:spPr>
        <p:txBody>
          <a:bodyPr>
            <a:noAutofit/>
          </a:bodyPr>
          <a:lstStyle/>
          <a:p>
            <a:pPr algn="ctr"/>
            <a:r>
              <a:rPr lang="en-US" sz="3600" b="1" dirty="0" smtClean="0"/>
              <a:t>SMT SSL Certificate Renewal April 6, 2016</a:t>
            </a:r>
            <a:endParaRPr lang="en-US" sz="3600" dirty="0"/>
          </a:p>
        </p:txBody>
      </p:sp>
    </p:spTree>
    <p:extLst>
      <p:ext uri="{BB962C8B-B14F-4D97-AF65-F5344CB8AC3E}">
        <p14:creationId xmlns:p14="http://schemas.microsoft.com/office/powerpoint/2010/main" val="1406426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S&amp;C-2010">
  <a:themeElements>
    <a:clrScheme name="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fontScheme name="S&amp;C-2010">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S&amp;C-2010 1">
        <a:dk1>
          <a:srgbClr val="000000"/>
        </a:dk1>
        <a:lt1>
          <a:srgbClr val="FFFFFF"/>
        </a:lt1>
        <a:dk2>
          <a:srgbClr val="000000"/>
        </a:dk2>
        <a:lt2>
          <a:srgbClr val="808080"/>
        </a:lt2>
        <a:accent1>
          <a:srgbClr val="009999"/>
        </a:accent1>
        <a:accent2>
          <a:srgbClr val="71BFA7"/>
        </a:accent2>
        <a:accent3>
          <a:srgbClr val="FFFFFF"/>
        </a:accent3>
        <a:accent4>
          <a:srgbClr val="000000"/>
        </a:accent4>
        <a:accent5>
          <a:srgbClr val="AACACA"/>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2">
        <a:dk1>
          <a:srgbClr val="000000"/>
        </a:dk1>
        <a:lt1>
          <a:srgbClr val="FFFFFF"/>
        </a:lt1>
        <a:dk2>
          <a:srgbClr val="000000"/>
        </a:dk2>
        <a:lt2>
          <a:srgbClr val="808080"/>
        </a:lt2>
        <a:accent1>
          <a:srgbClr val="7889FB"/>
        </a:accent1>
        <a:accent2>
          <a:srgbClr val="71BFA7"/>
        </a:accent2>
        <a:accent3>
          <a:srgbClr val="FFFFFF"/>
        </a:accent3>
        <a:accent4>
          <a:srgbClr val="000000"/>
        </a:accent4>
        <a:accent5>
          <a:srgbClr val="BEC4FD"/>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3">
        <a:dk1>
          <a:srgbClr val="000000"/>
        </a:dk1>
        <a:lt1>
          <a:srgbClr val="FFFFFF"/>
        </a:lt1>
        <a:dk2>
          <a:srgbClr val="000000"/>
        </a:dk2>
        <a:lt2>
          <a:srgbClr val="808080"/>
        </a:lt2>
        <a:accent1>
          <a:srgbClr val="7889FB"/>
        </a:accent1>
        <a:accent2>
          <a:srgbClr val="8CC800"/>
        </a:accent2>
        <a:accent3>
          <a:srgbClr val="FFFFFF"/>
        </a:accent3>
        <a:accent4>
          <a:srgbClr val="000000"/>
        </a:accent4>
        <a:accent5>
          <a:srgbClr val="BEC4FD"/>
        </a:accent5>
        <a:accent6>
          <a:srgbClr val="7EB500"/>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4">
        <a:dk1>
          <a:srgbClr val="000000"/>
        </a:dk1>
        <a:lt1>
          <a:srgbClr val="FFFFFF"/>
        </a:lt1>
        <a:dk2>
          <a:srgbClr val="000000"/>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5">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6">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9900CC"/>
        </a:folHlink>
      </a:clrScheme>
      <a:clrMap bg1="lt1" tx1="dk1" bg2="lt2" tx2="dk2" accent1="accent1" accent2="accent2" accent3="accent3" accent4="accent4" accent5="accent5" accent6="accent6" hlink="hlink" folHlink="folHlink"/>
    </a:extraClrScheme>
    <a:extraClrScheme>
      <a:clrScheme name="S&amp;C-2010 7">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8CC800"/>
        </a:folHlink>
      </a:clrScheme>
      <a:clrMap bg1="lt1" tx1="dk1" bg2="lt2" tx2="dk2" accent1="accent1" accent2="accent2" accent3="accent3" accent4="accent4" accent5="accent5" accent6="accent6" hlink="hlink" folHlink="folHlink"/>
    </a:extraClrScheme>
    <a:extraClrScheme>
      <a:clrScheme name="S&amp;C-2010 8">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8CC800"/>
        </a:folHlink>
      </a:clrScheme>
      <a:clrMap bg1="lt1" tx1="dk1" bg2="lt2" tx2="dk2" accent1="accent1" accent2="accent2" accent3="accent3" accent4="accent4" accent5="accent5" accent6="accent6" hlink="hlink" folHlink="folHlink"/>
    </a:extraClrScheme>
    <a:extraClrScheme>
      <a:clrScheme name="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S&amp;C-2010">
  <a:themeElements>
    <a:clrScheme name="7_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fontScheme name="7_S&amp;C-2010">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7_S&amp;C-2010 1">
        <a:dk1>
          <a:srgbClr val="000000"/>
        </a:dk1>
        <a:lt1>
          <a:srgbClr val="FFFFFF"/>
        </a:lt1>
        <a:dk2>
          <a:srgbClr val="000000"/>
        </a:dk2>
        <a:lt2>
          <a:srgbClr val="808080"/>
        </a:lt2>
        <a:accent1>
          <a:srgbClr val="009999"/>
        </a:accent1>
        <a:accent2>
          <a:srgbClr val="71BFA7"/>
        </a:accent2>
        <a:accent3>
          <a:srgbClr val="FFFFFF"/>
        </a:accent3>
        <a:accent4>
          <a:srgbClr val="000000"/>
        </a:accent4>
        <a:accent5>
          <a:srgbClr val="AACACA"/>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2">
        <a:dk1>
          <a:srgbClr val="000000"/>
        </a:dk1>
        <a:lt1>
          <a:srgbClr val="FFFFFF"/>
        </a:lt1>
        <a:dk2>
          <a:srgbClr val="000000"/>
        </a:dk2>
        <a:lt2>
          <a:srgbClr val="808080"/>
        </a:lt2>
        <a:accent1>
          <a:srgbClr val="7889FB"/>
        </a:accent1>
        <a:accent2>
          <a:srgbClr val="71BFA7"/>
        </a:accent2>
        <a:accent3>
          <a:srgbClr val="FFFFFF"/>
        </a:accent3>
        <a:accent4>
          <a:srgbClr val="000000"/>
        </a:accent4>
        <a:accent5>
          <a:srgbClr val="BEC4FD"/>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3">
        <a:dk1>
          <a:srgbClr val="000000"/>
        </a:dk1>
        <a:lt1>
          <a:srgbClr val="FFFFFF"/>
        </a:lt1>
        <a:dk2>
          <a:srgbClr val="000000"/>
        </a:dk2>
        <a:lt2>
          <a:srgbClr val="808080"/>
        </a:lt2>
        <a:accent1>
          <a:srgbClr val="7889FB"/>
        </a:accent1>
        <a:accent2>
          <a:srgbClr val="8CC800"/>
        </a:accent2>
        <a:accent3>
          <a:srgbClr val="FFFFFF"/>
        </a:accent3>
        <a:accent4>
          <a:srgbClr val="000000"/>
        </a:accent4>
        <a:accent5>
          <a:srgbClr val="BEC4FD"/>
        </a:accent5>
        <a:accent6>
          <a:srgbClr val="7EB500"/>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4">
        <a:dk1>
          <a:srgbClr val="000000"/>
        </a:dk1>
        <a:lt1>
          <a:srgbClr val="FFFFFF"/>
        </a:lt1>
        <a:dk2>
          <a:srgbClr val="000000"/>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5">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6">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9900CC"/>
        </a:folHlink>
      </a:clrScheme>
      <a:clrMap bg1="lt1" tx1="dk1" bg2="lt2" tx2="dk2" accent1="accent1" accent2="accent2" accent3="accent3" accent4="accent4" accent5="accent5" accent6="accent6" hlink="hlink" folHlink="folHlink"/>
    </a:extraClrScheme>
    <a:extraClrScheme>
      <a:clrScheme name="7_S&amp;C-2010 7">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8CC800"/>
        </a:folHlink>
      </a:clrScheme>
      <a:clrMap bg1="lt1" tx1="dk1" bg2="lt2" tx2="dk2" accent1="accent1" accent2="accent2" accent3="accent3" accent4="accent4" accent5="accent5" accent6="accent6" hlink="hlink" folHlink="folHlink"/>
    </a:extraClrScheme>
    <a:extraClrScheme>
      <a:clrScheme name="7_S&amp;C-2010 8">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8CC800"/>
        </a:folHlink>
      </a:clrScheme>
      <a:clrMap bg1="lt1" tx1="dk1" bg2="lt2" tx2="dk2" accent1="accent1" accent2="accent2" accent3="accent3" accent4="accent4" accent5="accent5" accent6="accent6" hlink="hlink" folHlink="folHlink"/>
    </a:extraClrScheme>
    <a:extraClrScheme>
      <a:clrScheme name="7_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33262</TotalTime>
  <Words>1075</Words>
  <Application>Microsoft Office PowerPoint</Application>
  <PresentationFormat>Custom</PresentationFormat>
  <Paragraphs>74</Paragraphs>
  <Slides>11</Slides>
  <Notes>0</Notes>
  <HiddenSlides>0</HiddenSlides>
  <MMClips>0</MMClips>
  <ScaleCrop>false</ScaleCrop>
  <HeadingPairs>
    <vt:vector size="4" baseType="variant">
      <vt:variant>
        <vt:lpstr>Theme</vt:lpstr>
      </vt:variant>
      <vt:variant>
        <vt:i4>3</vt:i4>
      </vt:variant>
      <vt:variant>
        <vt:lpstr>Slide Titles</vt:lpstr>
      </vt:variant>
      <vt:variant>
        <vt:i4>11</vt:i4>
      </vt:variant>
    </vt:vector>
  </HeadingPairs>
  <TitlesOfParts>
    <vt:vector size="14" baseType="lpstr">
      <vt:lpstr>S&amp;C-2010</vt:lpstr>
      <vt:lpstr>Custom Design</vt:lpstr>
      <vt:lpstr>7_S&amp;C-2010</vt:lpstr>
      <vt:lpstr>SMT Update To AMWG </vt:lpstr>
      <vt:lpstr>Update on SMT February Minor Release to Correct Deficiencies and Usability Defects </vt:lpstr>
      <vt:lpstr>February 27, 2016 SMT Minor Release to Correct Deficiencies and Usability Defects </vt:lpstr>
      <vt:lpstr>February 27, 2016 SMT Minor Release to Correct Deficiencies and Usability Defects </vt:lpstr>
      <vt:lpstr>February 27, 2016 SMT Minor Release to Correct Deficiencies and Usability Defects </vt:lpstr>
      <vt:lpstr>SMT April 29 Minor Release to Correct Deficiencies and Usability Defects </vt:lpstr>
      <vt:lpstr>April 29, 2016 SMT Minor Release to Correct Deficiencies and Usability Defects </vt:lpstr>
      <vt:lpstr>April 29, 2016 SMT Minor Release to Correct Deficiencies and Usability Defects </vt:lpstr>
      <vt:lpstr>SMT SSL Certificate Renewal April 6, 2016</vt:lpstr>
      <vt:lpstr>SMT SSL Certificate Renewal </vt:lpstr>
      <vt:lpstr>Q&amp;A Monthly SMT Reports to AMWG Data Through January 2016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SMT Usability</dc:title>
  <dc:creator>akhandu</dc:creator>
  <cp:lastModifiedBy>00018207</cp:lastModifiedBy>
  <cp:revision>905</cp:revision>
  <cp:lastPrinted>2015-07-20T13:29:16Z</cp:lastPrinted>
  <dcterms:modified xsi:type="dcterms:W3CDTF">2016-03-15T16:12:33Z</dcterms:modified>
</cp:coreProperties>
</file>