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3"/>
  </p:notesMasterIdLst>
  <p:handoutMasterIdLst>
    <p:handoutMasterId r:id="rId14"/>
  </p:handoutMasterIdLst>
  <p:sldIdLst>
    <p:sldId id="260" r:id="rId7"/>
    <p:sldId id="271" r:id="rId8"/>
    <p:sldId id="272" r:id="rId9"/>
    <p:sldId id="270" r:id="rId10"/>
    <p:sldId id="274" r:id="rId11"/>
    <p:sldId id="269" r:id="rId1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evosjana, Julia" initials="MJ" lastIdx="1" clrIdx="0">
    <p:extLst>
      <p:ext uri="{19B8F6BF-5375-455C-9EA6-DF929625EA0E}">
        <p15:presenceInfo xmlns:p15="http://schemas.microsoft.com/office/powerpoint/2012/main" userId="S-1-5-21-639947351-343809578-3807592339-3356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96" d="100"/>
          <a:sy n="96" d="100"/>
        </p:scale>
        <p:origin x="1066" y="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3/3/2016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76600" y="2133600"/>
            <a:ext cx="5791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Future Ancillary </a:t>
            </a:r>
            <a:r>
              <a:rPr lang="en-US" sz="2800" dirty="0" smtClean="0"/>
              <a:t>Services</a:t>
            </a:r>
            <a:br>
              <a:rPr lang="en-US" sz="2800" dirty="0" smtClean="0"/>
            </a:br>
            <a:r>
              <a:rPr lang="en-US" sz="2800" dirty="0" smtClean="0"/>
              <a:t>Cost </a:t>
            </a:r>
            <a:r>
              <a:rPr lang="en-US" sz="2800" dirty="0"/>
              <a:t>Benefit Analysis </a:t>
            </a:r>
            <a:r>
              <a:rPr lang="en-US" sz="2800" dirty="0" smtClean="0"/>
              <a:t>- Additional Runs and Analysis</a:t>
            </a:r>
            <a:endParaRPr lang="en-US" sz="2800" dirty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4191000" y="3657600"/>
            <a:ext cx="3429000" cy="17526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/>
              <a:t>Julie Jin</a:t>
            </a:r>
          </a:p>
          <a:p>
            <a:pPr marL="0" indent="0">
              <a:buNone/>
            </a:pPr>
            <a:r>
              <a:rPr lang="en-US" sz="2400" dirty="0" smtClean="0"/>
              <a:t>March 10, PRS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Runs and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2016 with Gas Price @ $2.36/</a:t>
            </a:r>
            <a:r>
              <a:rPr lang="en-US" sz="2400" dirty="0" err="1" smtClean="0"/>
              <a:t>MMBtu</a:t>
            </a:r>
            <a:r>
              <a:rPr lang="en-US" sz="2400" dirty="0" smtClean="0"/>
              <a:t> vs. $4.35/</a:t>
            </a:r>
            <a:r>
              <a:rPr lang="en-US" sz="2400" dirty="0" err="1" smtClean="0"/>
              <a:t>MMBtu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2016 with Gas Price @ $2.36/</a:t>
            </a:r>
            <a:r>
              <a:rPr lang="en-US" sz="2400" dirty="0" err="1" smtClean="0"/>
              <a:t>MMBtu</a:t>
            </a:r>
            <a:r>
              <a:rPr lang="en-US" sz="2400" dirty="0" smtClean="0"/>
              <a:t>  and New IFRO (@1143 MW vs. 1240 MW)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2016 with </a:t>
            </a:r>
            <a:r>
              <a:rPr lang="en-US" sz="2400" dirty="0"/>
              <a:t>Gas Price @ $</a:t>
            </a:r>
            <a:r>
              <a:rPr lang="en-US" sz="2400" dirty="0" smtClean="0"/>
              <a:t>2.36/</a:t>
            </a:r>
            <a:r>
              <a:rPr lang="en-US" sz="2400" dirty="0" err="1" smtClean="0"/>
              <a:t>MMBtu</a:t>
            </a:r>
            <a:r>
              <a:rPr lang="en-US" sz="2400" dirty="0" smtClean="0"/>
              <a:t>, IFRO @</a:t>
            </a:r>
            <a:r>
              <a:rPr lang="en-US" sz="2400" dirty="0"/>
              <a:t>1143 MW and </a:t>
            </a:r>
            <a:r>
              <a:rPr lang="en-US" sz="2400" dirty="0" smtClean="0"/>
              <a:t>New NSRS Requirements approved by Board in December 2015.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9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5973783"/>
              </p:ext>
            </p:extLst>
          </p:nvPr>
        </p:nvGraphicFramePr>
        <p:xfrm>
          <a:off x="457197" y="662150"/>
          <a:ext cx="8229602" cy="5733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7360"/>
                <a:gridCol w="708092"/>
                <a:gridCol w="708092"/>
                <a:gridCol w="743060"/>
                <a:gridCol w="4842998"/>
              </a:tblGrid>
              <a:tr h="432132">
                <a:tc>
                  <a:txBody>
                    <a:bodyPr/>
                    <a:lstStyle/>
                    <a:p>
                      <a:pPr algn="just"/>
                      <a:endParaRPr lang="en-US" sz="1400" dirty="0">
                        <a:solidFill>
                          <a:srgbClr val="302F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CAS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FAS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Savings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11353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Procure Less PFR by recognizing equivalency ratios and allowing more FFR (incl. FFR1)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924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MW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1,468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1,329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140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Allowing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&gt; 50% FFR;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eliminates the need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for buffer.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Increasing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FFR by 24 MW on average. 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24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2024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MW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1,453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1,325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</a:rPr>
                        <a:t>129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Slightly less than 2016 due to higher net load &amp; inertia.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Increase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FFR by 13 MW on average.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812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2024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MW </a:t>
                      </a:r>
                    </a:p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  <a:latin typeface="Calibri" panose="020F0502020204030204" pitchFamily="34" charset="0"/>
                        </a:rPr>
                        <a:t>w/new tech</a:t>
                      </a:r>
                      <a:endParaRPr lang="en-US" sz="140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1,453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1,267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</a:rPr>
                        <a:t>186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Assumes 62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MW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of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new batteries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reducing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avg. PFR by 57 MW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;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because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residual avg. FFR opportunity (after load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resources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are considered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is only 62 MW and highly variable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2458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Replace Non-Spinning Reserve with less CR and SR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(the products are comparable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because of common NSRS/CR/SR duties and supply base)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8122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MW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1,931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1,175</a:t>
                      </a:r>
                      <a:endParaRPr lang="en-US" sz="1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756</a:t>
                      </a:r>
                      <a:endParaRPr lang="en-US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FAS adapts requirements 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relative to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system conditions; additionally CR is determined based on frequency obligations, and Non-Spinning Reserve is determined to meet deviations in net load. </a:t>
                      </a:r>
                      <a:endParaRPr lang="en-US" sz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924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2024 Avg MW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2,000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1,210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</a:rPr>
                        <a:t>790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See above (note: assumptions about new tech do not affect CR)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CBA Findings (Brattle Slide 7)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98240"/>
            <a:ext cx="2133600" cy="365125"/>
          </a:xfrm>
          <a:prstGeom prst="rect">
            <a:avLst/>
          </a:prstGeom>
        </p:spPr>
        <p:txBody>
          <a:bodyPr/>
          <a:lstStyle/>
          <a:p>
            <a:fld id="{AF88E988-FB04-AB4E-BE5A-59F242AF7F7A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34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8279879"/>
              </p:ext>
            </p:extLst>
          </p:nvPr>
        </p:nvGraphicFramePr>
        <p:xfrm>
          <a:off x="384976" y="762000"/>
          <a:ext cx="8458202" cy="6083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7224"/>
                <a:gridCol w="762000"/>
                <a:gridCol w="762000"/>
                <a:gridCol w="914400"/>
                <a:gridCol w="4042578"/>
              </a:tblGrid>
              <a:tr h="432132">
                <a:tc>
                  <a:txBody>
                    <a:bodyPr/>
                    <a:lstStyle/>
                    <a:p>
                      <a:pPr algn="just"/>
                      <a:endParaRPr lang="en-US" sz="1400" dirty="0">
                        <a:solidFill>
                          <a:srgbClr val="302F35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CAS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FAS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Calibri" panose="020F0502020204030204" pitchFamily="34" charset="0"/>
                        </a:rPr>
                        <a:t>Savings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29868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Procure Less PFR by recognizing equivalency ratios and allowing more FFR (incl. FFR1)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32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MW </a:t>
                      </a:r>
                      <a:r>
                        <a:rPr lang="en-US" sz="1400" b="0" i="1" dirty="0" smtClean="0">
                          <a:effectLst/>
                          <a:latin typeface="Calibri" panose="020F0502020204030204" pitchFamily="34" charset="0"/>
                        </a:rPr>
                        <a:t>w/gas</a:t>
                      </a:r>
                      <a:r>
                        <a:rPr lang="en-US" sz="1400" b="0" i="1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0" i="1" dirty="0" smtClean="0">
                          <a:effectLst/>
                          <a:latin typeface="Calibri" panose="020F0502020204030204" pitchFamily="34" charset="0"/>
                        </a:rPr>
                        <a:t>@ $2.36/</a:t>
                      </a:r>
                      <a:r>
                        <a:rPr lang="en-US" sz="1400" b="0" i="1" dirty="0" err="1" smtClean="0">
                          <a:effectLst/>
                          <a:latin typeface="Calibri" panose="020F0502020204030204" pitchFamily="34" charset="0"/>
                        </a:rPr>
                        <a:t>MMBtu</a:t>
                      </a:r>
                      <a:endParaRPr lang="en-US" sz="1400" b="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1,384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1,307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78</a:t>
                      </a:r>
                    </a:p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MW saving is less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than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the original 2016 CBA case due to CC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replacing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coal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under lower gas price analysis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9465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MW 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w/gas</a:t>
                      </a:r>
                      <a:r>
                        <a:rPr lang="en-US" sz="1400" i="1" baseline="0" dirty="0" smtClean="0">
                          <a:effectLst/>
                          <a:latin typeface="Calibri" panose="020F0502020204030204" pitchFamily="34" charset="0"/>
                        </a:rPr>
                        <a:t> @ 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$2.36/</a:t>
                      </a:r>
                      <a:r>
                        <a:rPr lang="en-US" sz="1400" i="1" dirty="0" err="1" smtClean="0">
                          <a:effectLst/>
                          <a:latin typeface="Calibri" panose="020F0502020204030204" pitchFamily="34" charset="0"/>
                        </a:rPr>
                        <a:t>MMBtu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 &amp; new IFRO</a:t>
                      </a:r>
                      <a:endParaRPr lang="en-US" sz="140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1,384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1,214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MW saving is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higher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than Row 1 above because the lower IFRO allows more FFR. MW saving is higher than in the original 2016 CBA.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1935">
                <a:tc gridSpan="5"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>
                          <a:effectLst/>
                          <a:latin typeface="Calibri" panose="020F0502020204030204" pitchFamily="34" charset="0"/>
                        </a:rPr>
                        <a:t>Replace Non-Spinning Reserve with less CR and SR 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(products comparable because of common NSRS/CR/SR duties and supply base)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467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MW </a:t>
                      </a:r>
                    </a:p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w/</a:t>
                      </a:r>
                      <a:r>
                        <a:rPr lang="en-US" sz="1400" i="1" baseline="0" dirty="0" smtClean="0">
                          <a:effectLst/>
                          <a:latin typeface="Calibri" panose="020F0502020204030204" pitchFamily="34" charset="0"/>
                        </a:rPr>
                        <a:t> gas @ $2.36/</a:t>
                      </a:r>
                      <a:r>
                        <a:rPr lang="en-US" sz="1400" i="1" baseline="0" dirty="0" err="1" smtClean="0">
                          <a:effectLst/>
                          <a:latin typeface="Calibri" panose="020F0502020204030204" pitchFamily="34" charset="0"/>
                        </a:rPr>
                        <a:t>MMBtu</a:t>
                      </a:r>
                      <a:endParaRPr lang="en-US" sz="140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1,931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1,215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716</a:t>
                      </a:r>
                      <a:endParaRPr lang="en-US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 increased because CC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replaces </a:t>
                      </a: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coal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under the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lower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gas price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analysis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which also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increases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system inertia.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57912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MW 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w/</a:t>
                      </a:r>
                      <a:r>
                        <a:rPr lang="en-US" sz="1400" i="1" baseline="0" dirty="0" smtClean="0">
                          <a:effectLst/>
                          <a:latin typeface="Calibri" panose="020F0502020204030204" pitchFamily="34" charset="0"/>
                        </a:rPr>
                        <a:t> gas @ $2.36/</a:t>
                      </a:r>
                      <a:r>
                        <a:rPr lang="en-US" sz="1400" i="1" baseline="0" dirty="0" err="1" smtClean="0">
                          <a:effectLst/>
                          <a:latin typeface="Calibri" panose="020F0502020204030204" pitchFamily="34" charset="0"/>
                        </a:rPr>
                        <a:t>MMBtu</a:t>
                      </a:r>
                      <a:r>
                        <a:rPr lang="en-US" sz="1400" i="1" baseline="0" dirty="0" smtClean="0">
                          <a:effectLst/>
                          <a:latin typeface="Calibri" panose="020F0502020204030204" pitchFamily="34" charset="0"/>
                        </a:rPr>
                        <a:t> &amp; new IFRO</a:t>
                      </a:r>
                      <a:endParaRPr lang="en-US" sz="140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1,931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1,215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716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New IFRO didn’t change unit commitment.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8956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2016 </a:t>
                      </a:r>
                      <a:r>
                        <a:rPr lang="en-US" sz="1400" dirty="0" err="1">
                          <a:effectLst/>
                          <a:latin typeface="Calibri" panose="020F0502020204030204" pitchFamily="34" charset="0"/>
                        </a:rPr>
                        <a:t>Avg</a:t>
                      </a:r>
                      <a:r>
                        <a:rPr lang="en-US" sz="1400" dirty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MW 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w/ gas @$2.36/</a:t>
                      </a:r>
                      <a:r>
                        <a:rPr lang="en-US" sz="1400" i="1" dirty="0" err="1" smtClean="0">
                          <a:effectLst/>
                          <a:latin typeface="Calibri" panose="020F0502020204030204" pitchFamily="34" charset="0"/>
                        </a:rPr>
                        <a:t>MMBtu</a:t>
                      </a:r>
                      <a:r>
                        <a:rPr lang="en-US" sz="1400" i="1" dirty="0" smtClean="0">
                          <a:effectLst/>
                          <a:latin typeface="Calibri" panose="020F0502020204030204" pitchFamily="34" charset="0"/>
                        </a:rPr>
                        <a:t>,</a:t>
                      </a:r>
                      <a:r>
                        <a:rPr lang="en-US" sz="1400" i="1" baseline="0" dirty="0" smtClean="0">
                          <a:effectLst/>
                          <a:latin typeface="Calibri" panose="020F0502020204030204" pitchFamily="34" charset="0"/>
                        </a:rPr>
                        <a:t> new IFRO &amp; new NSRS</a:t>
                      </a:r>
                      <a:endParaRPr lang="en-US" sz="1400" i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Calibri" panose="020F0502020204030204" pitchFamily="34" charset="0"/>
                        </a:rPr>
                        <a:t>1,571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1,215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dirty="0" smtClean="0">
                          <a:solidFill>
                            <a:schemeClr val="dk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356</a:t>
                      </a:r>
                      <a:endParaRPr lang="en-US" sz="1400" b="1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2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Based on the new NSRS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method approved by Board in December 15. The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reduced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NSRS requirement (compared to original 2016 CBA case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 reduces 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savings.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Runs and Analysis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98240"/>
            <a:ext cx="2133600" cy="365125"/>
          </a:xfrm>
          <a:prstGeom prst="rect">
            <a:avLst/>
          </a:prstGeom>
        </p:spPr>
        <p:txBody>
          <a:bodyPr/>
          <a:lstStyle/>
          <a:p>
            <a:fld id="{AF88E988-FB04-AB4E-BE5A-59F242AF7F7A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318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CBA Findings </a:t>
            </a:r>
            <a:r>
              <a:rPr lang="en-US" sz="3100" dirty="0" smtClean="0"/>
              <a:t>(Quantified Annual Benefits) (Brattle Slide 10)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98240"/>
            <a:ext cx="2133600" cy="365125"/>
          </a:xfrm>
          <a:prstGeom prst="rect">
            <a:avLst/>
          </a:prstGeom>
        </p:spPr>
        <p:txBody>
          <a:bodyPr/>
          <a:lstStyle/>
          <a:p>
            <a:fld id="{AF88E988-FB04-AB4E-BE5A-59F242AF7F7A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5" name="Picture 7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96" y="1371600"/>
            <a:ext cx="7630931" cy="37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Placeholder 2"/>
          <p:cNvSpPr txBox="1">
            <a:spLocks/>
          </p:cNvSpPr>
          <p:nvPr/>
        </p:nvSpPr>
        <p:spPr>
          <a:xfrm>
            <a:off x="205031" y="5157317"/>
            <a:ext cx="8497009" cy="1301799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117475" indent="-117475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Calibri" pitchFamily="34" charset="0"/>
              <a:buChar char=" "/>
              <a:defRPr lang="en-US" sz="2200" b="1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1pPr>
            <a:lvl2pPr marL="690563" indent="-223838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SzPct val="60000"/>
              <a:buFont typeface="Arial" pitchFamily="34" charset="0"/>
              <a:buChar char="▀"/>
              <a:defRPr lang="en-US" sz="2000" b="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2pPr>
            <a:lvl3pPr marL="914400" indent="-233363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Font typeface="Calibri" pitchFamily="34" charset="0"/>
              <a:buChar char="−"/>
              <a:defRPr lang="en-US" sz="200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3pPr>
            <a:lvl4pPr marL="1152525" indent="-228600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SzPct val="80000"/>
              <a:buFont typeface="Wingdings" pitchFamily="2" charset="2"/>
              <a:buChar char="§"/>
              <a:defRPr sz="2000" kern="1200" baseline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4pPr>
            <a:lvl5pPr marL="1371600" indent="-233363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Font typeface="Arial" pitchFamily="34" charset="0"/>
              <a:buChar char="•"/>
              <a:defRPr lang="en-US" sz="2000" kern="1200" baseline="0" dirty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2016, PFR reduction provides high DA production cost savings (DA PCS) per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MWh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because it enables greater coal dispatch.  2024 has higher net load, so coal is more fully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baseloaded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</a:p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Real-time opportunity cost savings (RT OCS) analyzed through historical AS bids.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Compare these annual benefits to ERCOT’s one-time implementation cost of $12-15m.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02F3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1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Additional Runs </a:t>
            </a:r>
            <a:r>
              <a:rPr lang="en-US" sz="3100" dirty="0" smtClean="0"/>
              <a:t>(Quantified Annual Benefits)</a:t>
            </a:r>
            <a:endParaRPr lang="en-US" sz="31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498240"/>
            <a:ext cx="2133600" cy="365125"/>
          </a:xfrm>
          <a:prstGeom prst="rect">
            <a:avLst/>
          </a:prstGeom>
        </p:spPr>
        <p:txBody>
          <a:bodyPr/>
          <a:lstStyle/>
          <a:p>
            <a:fld id="{AF88E988-FB04-AB4E-BE5A-59F242AF7F7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189791" y="4447642"/>
            <a:ext cx="8497009" cy="1600200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>
            <a:lvl1pPr marL="117475" indent="-117475" algn="l" defTabSz="4572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Calibri" pitchFamily="34" charset="0"/>
              <a:buChar char=" "/>
              <a:defRPr lang="en-US" sz="2200" b="1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1pPr>
            <a:lvl2pPr marL="690563" indent="-223838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SzPct val="60000"/>
              <a:buFont typeface="Arial" pitchFamily="34" charset="0"/>
              <a:buChar char="▀"/>
              <a:defRPr lang="en-US" sz="2000" b="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2pPr>
            <a:lvl3pPr marL="914400" indent="-233363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Font typeface="Calibri" pitchFamily="34" charset="0"/>
              <a:buChar char="−"/>
              <a:defRPr lang="en-US" sz="2000" kern="1200" dirty="0" smtClean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3pPr>
            <a:lvl4pPr marL="1152525" indent="-228600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SzPct val="80000"/>
              <a:buFont typeface="Wingdings" pitchFamily="2" charset="2"/>
              <a:buChar char="§"/>
              <a:defRPr sz="2000" kern="1200" baseline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4pPr>
            <a:lvl5pPr marL="1371600" indent="-233363" algn="l" defTabSz="457200" rtl="0" eaLnBrk="1" latinLnBrk="0" hangingPunct="1">
              <a:spcBef>
                <a:spcPct val="20000"/>
              </a:spcBef>
              <a:buClr>
                <a:srgbClr val="71ADB6"/>
              </a:buClr>
              <a:buFont typeface="Arial" pitchFamily="34" charset="0"/>
              <a:buChar char="•"/>
              <a:defRPr lang="en-US" sz="2000" kern="1200" baseline="0" dirty="0">
                <a:solidFill>
                  <a:srgbClr val="302F3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lang="en-US" sz="1600" dirty="0" smtClean="0">
                <a:latin typeface="Calibri"/>
              </a:rPr>
              <a:t>In Case 2016 w/ gas price @ $2.36/</a:t>
            </a:r>
            <a:r>
              <a:rPr lang="en-US" sz="1600" dirty="0" err="1" smtClean="0">
                <a:latin typeface="Calibri"/>
              </a:rPr>
              <a:t>MMBtu</a:t>
            </a:r>
            <a:r>
              <a:rPr lang="en-US" sz="1600" dirty="0" smtClean="0">
                <a:latin typeface="Calibri"/>
              </a:rPr>
              <a:t>, the day-ahead production cost saving is M$ 3.33 ($4.88/</a:t>
            </a:r>
            <a:r>
              <a:rPr lang="en-US" sz="1600" dirty="0" err="1" smtClean="0">
                <a:latin typeface="Calibri"/>
              </a:rPr>
              <a:t>MWh</a:t>
            </a:r>
            <a:r>
              <a:rPr lang="en-US" sz="1600" dirty="0" smtClean="0">
                <a:latin typeface="Calibri"/>
              </a:rPr>
              <a:t>). </a:t>
            </a:r>
          </a:p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 Case 2016 w/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gas price @ $2.36/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MMBtu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new IFRO, the day-ahead production cost saving is M$ 3.31 ($2.22/</a:t>
            </a:r>
            <a:r>
              <a:rPr kumimoji="0" lang="en-US" sz="1600" b="0" i="0" u="none" strike="noStrike" kern="1200" cap="none" spc="0" normalizeH="0" noProof="0" dirty="0" err="1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MWh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302F35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690563" marR="0" lvl="1" indent="-223838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71ADB6"/>
              </a:buClr>
              <a:buSzPct val="60000"/>
              <a:buFont typeface="Arial" pitchFamily="34" charset="0"/>
              <a:buChar char="▀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Real-time opportunity cost savings (RT OCS) for both PFR and NS/CR are calculated based on the average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RT OC on Brattle Slide 10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02F35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41" y="1290376"/>
            <a:ext cx="8830518" cy="305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43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dcmitype/"/>
    <ds:schemaRef ds:uri="http://purl.org/dc/terms/"/>
    <ds:schemaRef ds:uri="c34af464-7aa1-4edd-9be4-83dffc1cb926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5031</TotalTime>
  <Words>638</Words>
  <Application>Microsoft Office PowerPoint</Application>
  <PresentationFormat>On-screen Show (4:3)</PresentationFormat>
  <Paragraphs>94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1_Custom Design</vt:lpstr>
      <vt:lpstr>Office Theme</vt:lpstr>
      <vt:lpstr>Custom Design</vt:lpstr>
      <vt:lpstr>PowerPoint Presentation</vt:lpstr>
      <vt:lpstr>Additional Runs and Analysis</vt:lpstr>
      <vt:lpstr>CBA Findings (Brattle Slide 7)</vt:lpstr>
      <vt:lpstr>Additional Runs and Analysis</vt:lpstr>
      <vt:lpstr>CBA Findings (Quantified Annual Benefits) (Brattle Slide 10)</vt:lpstr>
      <vt:lpstr>Additional Runs (Quantified Annual Benefits)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Jin, Julie</cp:lastModifiedBy>
  <cp:revision>96</cp:revision>
  <cp:lastPrinted>2016-01-21T20:53:15Z</cp:lastPrinted>
  <dcterms:created xsi:type="dcterms:W3CDTF">2016-01-21T15:20:31Z</dcterms:created>
  <dcterms:modified xsi:type="dcterms:W3CDTF">2016-03-03T21:16:22Z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