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Override1.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heme/themeOverride2.xml" ContentType="application/vnd.openxmlformats-officedocument.themeOverride+xml"/>
  <Override PartName="/ppt/notesSlides/notesSlide10.xml" ContentType="application/vnd.openxmlformats-officedocument.presentationml.notesSlide+xml"/>
  <Override PartName="/ppt/theme/themeOverride3.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21"/>
  </p:notesMasterIdLst>
  <p:handoutMasterIdLst>
    <p:handoutMasterId r:id="rId22"/>
  </p:handoutMasterIdLst>
  <p:sldIdLst>
    <p:sldId id="260" r:id="rId7"/>
    <p:sldId id="258" r:id="rId8"/>
    <p:sldId id="257" r:id="rId9"/>
    <p:sldId id="261" r:id="rId10"/>
    <p:sldId id="262" r:id="rId11"/>
    <p:sldId id="276" r:id="rId12"/>
    <p:sldId id="263" r:id="rId13"/>
    <p:sldId id="264" r:id="rId14"/>
    <p:sldId id="277" r:id="rId15"/>
    <p:sldId id="275" r:id="rId16"/>
    <p:sldId id="265" r:id="rId17"/>
    <p:sldId id="278" r:id="rId18"/>
    <p:sldId id="266" r:id="rId19"/>
    <p:sldId id="273"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howGuides="1">
      <p:cViewPr varScale="1">
        <p:scale>
          <a:sx n="132" d="100"/>
          <a:sy n="132" d="100"/>
        </p:scale>
        <p:origin x="762" y="132"/>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3/9/2016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3/9/2016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223612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12</a:t>
            </a:fld>
            <a:endParaRPr lang="en-US"/>
          </a:p>
        </p:txBody>
      </p:sp>
    </p:spTree>
    <p:extLst>
      <p:ext uri="{BB962C8B-B14F-4D97-AF65-F5344CB8AC3E}">
        <p14:creationId xmlns:p14="http://schemas.microsoft.com/office/powerpoint/2010/main" val="42074542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13</a:t>
            </a:fld>
            <a:endParaRPr lang="en-US"/>
          </a:p>
        </p:txBody>
      </p:sp>
    </p:spTree>
    <p:extLst>
      <p:ext uri="{BB962C8B-B14F-4D97-AF65-F5344CB8AC3E}">
        <p14:creationId xmlns:p14="http://schemas.microsoft.com/office/powerpoint/2010/main" val="7581013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14</a:t>
            </a:fld>
            <a:endParaRPr lang="en-US"/>
          </a:p>
        </p:txBody>
      </p:sp>
    </p:spTree>
    <p:extLst>
      <p:ext uri="{BB962C8B-B14F-4D97-AF65-F5344CB8AC3E}">
        <p14:creationId xmlns:p14="http://schemas.microsoft.com/office/powerpoint/2010/main" val="2337974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982008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14231751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3482784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24403022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7180437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78128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11</a:t>
            </a:fld>
            <a:endParaRPr lang="en-US"/>
          </a:p>
        </p:txBody>
      </p:sp>
    </p:spTree>
    <p:extLst>
      <p:ext uri="{BB962C8B-B14F-4D97-AF65-F5344CB8AC3E}">
        <p14:creationId xmlns:p14="http://schemas.microsoft.com/office/powerpoint/2010/main" val="2620989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3200" b="1">
                <a:solidFill>
                  <a:schemeClr val="accent1"/>
                </a:solidFill>
                <a:latin typeface="Book Antiqua"/>
                <a:cs typeface="Book Antiqua"/>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lvl1pPr>
              <a:defRPr>
                <a:latin typeface="Book Antiqua"/>
                <a:cs typeface="Book Antiqua"/>
              </a:defRPr>
            </a:lvl1pPr>
            <a:lvl2pPr>
              <a:defRPr>
                <a:latin typeface="Book Antiqua"/>
                <a:cs typeface="Book Antiqua"/>
              </a:defRPr>
            </a:lvl2pPr>
            <a:lvl3pPr>
              <a:defRPr>
                <a:latin typeface="Book Antiqua"/>
                <a:cs typeface="Book Antiqua"/>
              </a:defRPr>
            </a:lvl3pPr>
            <a:lvl4pPr>
              <a:defRPr>
                <a:latin typeface="Book Antiqua"/>
                <a:cs typeface="Book Antiqua"/>
              </a:defRPr>
            </a:lvl4pPr>
            <a:lvl5pPr>
              <a:defRPr>
                <a:latin typeface="Book Antiqua"/>
                <a:cs typeface="Book Antiqua"/>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lvl1pPr>
              <a:defRPr>
                <a:latin typeface="Book Antiqua"/>
                <a:cs typeface="Book Antiqua"/>
              </a:defRPr>
            </a:lvl1pPr>
            <a:lvl2pPr>
              <a:defRPr>
                <a:latin typeface="Book Antiqua"/>
                <a:cs typeface="Book Antiqua"/>
              </a:defRPr>
            </a:lvl2pPr>
            <a:lvl3pPr>
              <a:defRPr>
                <a:latin typeface="Book Antiqua"/>
                <a:cs typeface="Book Antiqua"/>
              </a:defRPr>
            </a:lvl3pPr>
            <a:lvl4pPr>
              <a:defRPr>
                <a:latin typeface="Book Antiqua"/>
                <a:cs typeface="Book Antiqua"/>
              </a:defRPr>
            </a:lvl4pPr>
            <a:lvl5pPr>
              <a:defRPr>
                <a:latin typeface="Book Antiqua"/>
                <a:cs typeface="Book Antiqua"/>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themeOverride" Target="../theme/themeOverride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themeOverride" Target="../theme/themeOverride3.xml"/><Relationship Id="rId5" Type="http://schemas.openxmlformats.org/officeDocument/2006/relationships/image" Target="../media/image5.emf"/><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057400"/>
            <a:ext cx="5646034" cy="2431435"/>
          </a:xfrm>
          <a:prstGeom prst="rect">
            <a:avLst/>
          </a:prstGeom>
          <a:noFill/>
        </p:spPr>
        <p:txBody>
          <a:bodyPr wrap="square" rtlCol="0">
            <a:spAutoFit/>
          </a:bodyPr>
          <a:lstStyle/>
          <a:p>
            <a:r>
              <a:rPr lang="en-US" sz="3200" b="1" dirty="0" smtClean="0">
                <a:latin typeface="Book Antiqua"/>
                <a:cs typeface="Book Antiqua"/>
              </a:rPr>
              <a:t>NPRR 649 Workshop</a:t>
            </a:r>
            <a:endParaRPr lang="en-US" sz="2400" b="1" dirty="0">
              <a:latin typeface="Book Antiqua"/>
              <a:cs typeface="Book Antiqua"/>
            </a:endParaRPr>
          </a:p>
          <a:p>
            <a:endParaRPr lang="en-US" sz="2400" dirty="0" smtClean="0">
              <a:latin typeface="Book Antiqua"/>
              <a:cs typeface="Book Antiqua"/>
            </a:endParaRPr>
          </a:p>
          <a:p>
            <a:endParaRPr lang="en-US" sz="2400" dirty="0">
              <a:latin typeface="Book Antiqua"/>
              <a:cs typeface="Book Antiqua"/>
            </a:endParaRPr>
          </a:p>
          <a:p>
            <a:r>
              <a:rPr lang="en-US" dirty="0" smtClean="0">
                <a:latin typeface="Book Antiqua"/>
                <a:cs typeface="Book Antiqua"/>
              </a:rPr>
              <a:t>Resmi Surendran</a:t>
            </a:r>
            <a:endParaRPr lang="en-US" dirty="0">
              <a:latin typeface="Book Antiqua"/>
              <a:cs typeface="Book Antiqua"/>
            </a:endParaRPr>
          </a:p>
          <a:p>
            <a:r>
              <a:rPr lang="en-US" dirty="0" smtClean="0">
                <a:latin typeface="Book Antiqua"/>
                <a:cs typeface="Book Antiqua"/>
              </a:rPr>
              <a:t>ERCOT Market Operations</a:t>
            </a:r>
          </a:p>
          <a:p>
            <a:endParaRPr lang="en-US" dirty="0">
              <a:latin typeface="Book Antiqua"/>
              <a:cs typeface="Book Antiqua"/>
            </a:endParaRPr>
          </a:p>
          <a:p>
            <a:r>
              <a:rPr lang="en-US" dirty="0" smtClean="0">
                <a:latin typeface="Book Antiqua"/>
                <a:cs typeface="Book Antiqua"/>
              </a:rPr>
              <a:t>March 11, 2016</a:t>
            </a:r>
            <a:endParaRPr lang="en-US" dirty="0">
              <a:latin typeface="Book Antiqua"/>
              <a:cs typeface="Book Antiqua"/>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dirty="0"/>
              <a:t>Option 1:  Override Resource Node LMP</a:t>
            </a:r>
            <a:endParaRPr lang="en-US" b="1" dirty="0">
              <a:solidFill>
                <a:schemeClr val="accent1"/>
              </a:solidFill>
            </a:endParaRPr>
          </a:p>
        </p:txBody>
      </p:sp>
      <p:sp>
        <p:nvSpPr>
          <p:cNvPr id="3" name="Content Placeholder 2"/>
          <p:cNvSpPr>
            <a:spLocks noGrp="1"/>
          </p:cNvSpPr>
          <p:nvPr>
            <p:ph idx="1"/>
          </p:nvPr>
        </p:nvSpPr>
        <p:spPr>
          <a:xfrm>
            <a:off x="395514" y="1295400"/>
            <a:ext cx="8686800" cy="5105400"/>
          </a:xfrm>
        </p:spPr>
        <p:txBody>
          <a:bodyPr/>
          <a:lstStyle/>
          <a:p>
            <a:pPr marL="0" indent="0">
              <a:buNone/>
            </a:pPr>
            <a:r>
              <a:rPr lang="en-US" sz="2800" dirty="0" smtClean="0"/>
              <a:t>Problems with the overriding LMP :</a:t>
            </a:r>
          </a:p>
          <a:p>
            <a:pPr marL="0" indent="0">
              <a:buNone/>
            </a:pPr>
            <a:endParaRPr lang="en-US" sz="900" dirty="0" smtClean="0"/>
          </a:p>
          <a:p>
            <a:pPr lvl="1"/>
            <a:r>
              <a:rPr lang="en-US" sz="2400" dirty="0" smtClean="0"/>
              <a:t>There is no way to minimize the impact in DAM clearing of the RT HDL overrides that persists for multiple days </a:t>
            </a:r>
          </a:p>
          <a:p>
            <a:pPr lvl="1"/>
            <a:endParaRPr lang="en-US" sz="1000" dirty="0"/>
          </a:p>
          <a:p>
            <a:pPr lvl="1"/>
            <a:r>
              <a:rPr lang="en-US" sz="2400" dirty="0" smtClean="0"/>
              <a:t>There is no transparency unless a new report is created for it</a:t>
            </a:r>
          </a:p>
          <a:p>
            <a:pPr lvl="1"/>
            <a:endParaRPr lang="en-US" sz="1000" dirty="0"/>
          </a:p>
          <a:p>
            <a:pPr lvl="1"/>
            <a:r>
              <a:rPr lang="en-US" sz="2400" dirty="0" smtClean="0"/>
              <a:t>If </a:t>
            </a:r>
            <a:r>
              <a:rPr lang="en-US" sz="2400" dirty="0"/>
              <a:t>the Resource knows before hand that they will receive an override, then there could be potential issues including changing their Energy Offer Curve and purchasing Point to Points</a:t>
            </a:r>
          </a:p>
          <a:p>
            <a:pPr marL="0" indent="0">
              <a:buNone/>
            </a:pPr>
            <a:endParaRPr lang="en-US" sz="900" dirty="0" smtClean="0"/>
          </a:p>
          <a:p>
            <a:pPr marL="0" indent="0">
              <a:buNone/>
            </a:pPr>
            <a:endParaRPr lang="en-US" sz="1800" dirty="0" smtClean="0"/>
          </a:p>
          <a:p>
            <a:endParaRPr lang="en-US" sz="1800" dirty="0" smtClean="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10</a:t>
            </a:fld>
            <a:endParaRPr lang="en-US"/>
          </a:p>
        </p:txBody>
      </p:sp>
    </p:spTree>
    <p:extLst>
      <p:ext uri="{BB962C8B-B14F-4D97-AF65-F5344CB8AC3E}">
        <p14:creationId xmlns:p14="http://schemas.microsoft.com/office/powerpoint/2010/main" val="9387817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dirty="0" smtClean="0"/>
              <a:t>Option 2 : Enter Constraint above RN</a:t>
            </a:r>
            <a:endParaRPr lang="en-US" dirty="0"/>
          </a:p>
        </p:txBody>
      </p:sp>
      <p:sp>
        <p:nvSpPr>
          <p:cNvPr id="3" name="Content Placeholder 2"/>
          <p:cNvSpPr>
            <a:spLocks noGrp="1"/>
          </p:cNvSpPr>
          <p:nvPr>
            <p:ph idx="1"/>
          </p:nvPr>
        </p:nvSpPr>
        <p:spPr>
          <a:xfrm>
            <a:off x="381000" y="1143000"/>
            <a:ext cx="8534400" cy="5257800"/>
          </a:xfrm>
        </p:spPr>
        <p:txBody>
          <a:bodyPr/>
          <a:lstStyle/>
          <a:p>
            <a:r>
              <a:rPr lang="en-US" sz="2000" dirty="0" smtClean="0"/>
              <a:t>Pre-position Network Model with a Manual Constraint associated with each  </a:t>
            </a:r>
            <a:r>
              <a:rPr lang="en-US" sz="2000" dirty="0"/>
              <a:t>Resource </a:t>
            </a:r>
            <a:r>
              <a:rPr lang="en-US" sz="2000" dirty="0" smtClean="0"/>
              <a:t>node</a:t>
            </a:r>
          </a:p>
          <a:p>
            <a:endParaRPr lang="en-US" sz="1000" dirty="0"/>
          </a:p>
          <a:p>
            <a:r>
              <a:rPr lang="en-US" sz="2000" dirty="0" smtClean="0"/>
              <a:t>Change operator display to include the ability for the operator to pull up the TCM list of Manual Constraints by Resource Node. Operator would select the appropriate constraint and input the limiting value and the time duration that the constraint should be active. </a:t>
            </a:r>
          </a:p>
          <a:p>
            <a:endParaRPr lang="en-US" sz="1000" dirty="0"/>
          </a:p>
          <a:p>
            <a:r>
              <a:rPr lang="en-US" sz="2000" dirty="0" smtClean="0"/>
              <a:t>The constraint would be passed to SCED with the limit and the duration which would appropriately set the price for the appropriate time period.</a:t>
            </a:r>
          </a:p>
          <a:p>
            <a:endParaRPr lang="en-US" sz="1000" dirty="0"/>
          </a:p>
          <a:p>
            <a:r>
              <a:rPr lang="en-US" sz="2000" dirty="0" smtClean="0"/>
              <a:t>If the Operator believes the limit will be needed for the next Operating day, Day Ahead Market Operator will be notified and constraint limit will be entered in TCM for market systems so as to activate the constraint in the Day Ahead Market.</a:t>
            </a:r>
          </a:p>
          <a:p>
            <a:endParaRPr lang="en-US" sz="2000" dirty="0" smtClean="0">
              <a:solidFill>
                <a:srgbClr val="FF0000"/>
              </a:solidFill>
            </a:endParaRP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11</a:t>
            </a:fld>
            <a:endParaRPr lang="en-US"/>
          </a:p>
        </p:txBody>
      </p:sp>
    </p:spTree>
    <p:extLst>
      <p:ext uri="{BB962C8B-B14F-4D97-AF65-F5344CB8AC3E}">
        <p14:creationId xmlns:p14="http://schemas.microsoft.com/office/powerpoint/2010/main" val="12629664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Option 2 : Enter Constraint above RN</a:t>
            </a:r>
            <a:endParaRPr lang="en-US" b="1" dirty="0">
              <a:solidFill>
                <a:schemeClr val="accent1"/>
              </a:solidFill>
            </a:endParaRPr>
          </a:p>
        </p:txBody>
      </p:sp>
      <p:sp>
        <p:nvSpPr>
          <p:cNvPr id="3" name="Content Placeholder 2"/>
          <p:cNvSpPr>
            <a:spLocks noGrp="1"/>
          </p:cNvSpPr>
          <p:nvPr>
            <p:ph idx="1"/>
          </p:nvPr>
        </p:nvSpPr>
        <p:spPr>
          <a:xfrm>
            <a:off x="381000" y="1066800"/>
            <a:ext cx="8534400" cy="4319832"/>
          </a:xfrm>
        </p:spPr>
        <p:txBody>
          <a:bodyPr/>
          <a:lstStyle/>
          <a:p>
            <a:pPr marL="0" indent="0">
              <a:buNone/>
            </a:pPr>
            <a:r>
              <a:rPr lang="en-US" dirty="0"/>
              <a:t>Problems with </a:t>
            </a:r>
            <a:r>
              <a:rPr lang="en-US" dirty="0" smtClean="0"/>
              <a:t>constraints for Resources:</a:t>
            </a:r>
            <a:endParaRPr lang="en-US" dirty="0"/>
          </a:p>
          <a:p>
            <a:endParaRPr lang="en-US" sz="1000" dirty="0" smtClean="0"/>
          </a:p>
          <a:p>
            <a:pPr lvl="1"/>
            <a:r>
              <a:rPr lang="en-US" sz="2400" dirty="0" smtClean="0"/>
              <a:t>Needs to be automated since manual activation of constraint can cause the constraint to be violated setting RN LMP at -$5k</a:t>
            </a:r>
          </a:p>
          <a:p>
            <a:pPr lvl="1"/>
            <a:r>
              <a:rPr lang="en-US" sz="2400" dirty="0" smtClean="0"/>
              <a:t>Operator </a:t>
            </a:r>
            <a:r>
              <a:rPr lang="en-US" sz="2400" dirty="0"/>
              <a:t>training required</a:t>
            </a:r>
          </a:p>
          <a:p>
            <a:pPr lvl="1"/>
            <a:r>
              <a:rPr lang="en-US" sz="2400" dirty="0" smtClean="0"/>
              <a:t>Dependent on staff developing  appropriate constraints for each unique resource node case</a:t>
            </a:r>
            <a:endParaRPr lang="en-US" sz="2400" dirty="0"/>
          </a:p>
          <a:p>
            <a:pPr lvl="1"/>
            <a:r>
              <a:rPr lang="en-US" sz="2400" dirty="0" smtClean="0"/>
              <a:t>Once </a:t>
            </a:r>
            <a:r>
              <a:rPr lang="en-US" sz="2400" dirty="0"/>
              <a:t>developed, constraints must be maintained on an ongoing </a:t>
            </a:r>
            <a:r>
              <a:rPr lang="en-US" sz="2400" dirty="0" smtClean="0"/>
              <a:t>basis to keep up to date with the N/W model changes</a:t>
            </a:r>
            <a:endParaRPr lang="en-US" sz="2400" dirty="0"/>
          </a:p>
          <a:p>
            <a:pPr lvl="1"/>
            <a:r>
              <a:rPr lang="en-US" sz="2400" dirty="0" smtClean="0"/>
              <a:t>Setting of limits for DAM would still be manual</a:t>
            </a:r>
            <a:endParaRPr 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12</a:t>
            </a:fld>
            <a:endParaRPr lang="en-US"/>
          </a:p>
        </p:txBody>
      </p:sp>
    </p:spTree>
    <p:extLst>
      <p:ext uri="{BB962C8B-B14F-4D97-AF65-F5344CB8AC3E}">
        <p14:creationId xmlns:p14="http://schemas.microsoft.com/office/powerpoint/2010/main" val="103676022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Option 2 : Enter Constraint above RN</a:t>
            </a:r>
            <a:endParaRPr lang="en-US" b="1" dirty="0">
              <a:solidFill>
                <a:schemeClr val="accent1"/>
              </a:solidFill>
            </a:endParaRP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13</a:t>
            </a:fld>
            <a:endParaRPr lang="en-US"/>
          </a:p>
        </p:txBody>
      </p:sp>
      <p:pic>
        <p:nvPicPr>
          <p:cNvPr id="4" name="Picture 3"/>
          <p:cNvPicPr>
            <a:picLocks noChangeAspect="1"/>
          </p:cNvPicPr>
          <p:nvPr/>
        </p:nvPicPr>
        <p:blipFill>
          <a:blip r:embed="rId4"/>
          <a:stretch>
            <a:fillRect/>
          </a:stretch>
        </p:blipFill>
        <p:spPr>
          <a:xfrm>
            <a:off x="381000" y="990600"/>
            <a:ext cx="7305675" cy="3533775"/>
          </a:xfrm>
          <a:prstGeom prst="rect">
            <a:avLst/>
          </a:prstGeom>
        </p:spPr>
      </p:pic>
      <p:pic>
        <p:nvPicPr>
          <p:cNvPr id="8" name="Picture 7"/>
          <p:cNvPicPr>
            <a:picLocks noChangeAspect="1"/>
          </p:cNvPicPr>
          <p:nvPr/>
        </p:nvPicPr>
        <p:blipFill>
          <a:blip r:embed="rId5"/>
          <a:stretch>
            <a:fillRect/>
          </a:stretch>
        </p:blipFill>
        <p:spPr>
          <a:xfrm>
            <a:off x="6934200" y="1752600"/>
            <a:ext cx="5429822" cy="4603744"/>
          </a:xfrm>
          <a:prstGeom prst="rect">
            <a:avLst/>
          </a:prstGeom>
        </p:spPr>
      </p:pic>
    </p:spTree>
    <p:extLst>
      <p:ext uri="{BB962C8B-B14F-4D97-AF65-F5344CB8AC3E}">
        <p14:creationId xmlns:p14="http://schemas.microsoft.com/office/powerpoint/2010/main" val="175120986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090318"/>
          </a:xfrm>
        </p:spPr>
        <p:txBody>
          <a:bodyPr/>
          <a:lstStyle/>
          <a:p>
            <a:pPr algn="ctr"/>
            <a:r>
              <a:rPr lang="en-US" b="1" dirty="0" smtClean="0">
                <a:solidFill>
                  <a:schemeClr val="accent1"/>
                </a:solidFill>
              </a:rPr>
              <a:t/>
            </a:r>
            <a:br>
              <a:rPr lang="en-US" b="1" dirty="0" smtClean="0">
                <a:solidFill>
                  <a:schemeClr val="accent1"/>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b="1" dirty="0" smtClean="0">
                <a:solidFill>
                  <a:schemeClr val="accent1"/>
                </a:solidFill>
              </a:rPr>
              <a:t>Questions?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2959695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600200" y="685800"/>
            <a:ext cx="7239000" cy="5486400"/>
          </a:xfrm>
        </p:spPr>
        <p:txBody>
          <a:bodyPr/>
          <a:lstStyle/>
          <a:p>
            <a:pPr marL="0" indent="0">
              <a:buNone/>
            </a:pPr>
            <a:r>
              <a:rPr lang="en-US" sz="3200" b="1" dirty="0" smtClean="0">
                <a:latin typeface="Book Antiqua"/>
                <a:cs typeface="Book Antiqua"/>
              </a:rPr>
              <a:t>Agenda</a:t>
            </a:r>
          </a:p>
          <a:p>
            <a:pPr marL="0" indent="0">
              <a:buNone/>
            </a:pPr>
            <a:endParaRPr lang="en-US" sz="1000" b="1" dirty="0" smtClean="0">
              <a:latin typeface="Book Antiqua"/>
              <a:cs typeface="Book Antiqua"/>
            </a:endParaRPr>
          </a:p>
          <a:p>
            <a:pPr lvl="1">
              <a:lnSpc>
                <a:spcPct val="120000"/>
              </a:lnSpc>
              <a:buSzPct val="75000"/>
              <a:buFont typeface="Arial"/>
              <a:buChar char="•"/>
            </a:pPr>
            <a:r>
              <a:rPr lang="en-US" sz="2800" dirty="0" smtClean="0">
                <a:latin typeface="Book Antiqua"/>
                <a:cs typeface="Book Antiqua"/>
              </a:rPr>
              <a:t>Statics on HDL Overrides</a:t>
            </a:r>
          </a:p>
          <a:p>
            <a:pPr lvl="1">
              <a:lnSpc>
                <a:spcPct val="120000"/>
              </a:lnSpc>
              <a:buSzPct val="75000"/>
              <a:buFont typeface="Arial"/>
              <a:buChar char="•"/>
            </a:pPr>
            <a:r>
              <a:rPr lang="en-US" sz="2800" dirty="0" smtClean="0">
                <a:latin typeface="Book Antiqua"/>
                <a:cs typeface="Book Antiqua"/>
              </a:rPr>
              <a:t>Operational Improvements</a:t>
            </a:r>
          </a:p>
          <a:p>
            <a:pPr lvl="1">
              <a:lnSpc>
                <a:spcPct val="120000"/>
              </a:lnSpc>
              <a:buSzPct val="75000"/>
              <a:buFont typeface="Arial"/>
              <a:buChar char="•"/>
            </a:pPr>
            <a:r>
              <a:rPr lang="en-US" sz="2800" dirty="0" smtClean="0">
                <a:latin typeface="Book Antiqua"/>
                <a:cs typeface="Book Antiqua"/>
              </a:rPr>
              <a:t>Option 1: Override RN LMP</a:t>
            </a:r>
          </a:p>
          <a:p>
            <a:pPr lvl="1">
              <a:lnSpc>
                <a:spcPct val="120000"/>
              </a:lnSpc>
              <a:buSzPct val="75000"/>
              <a:buFont typeface="Arial"/>
              <a:buChar char="•"/>
            </a:pPr>
            <a:r>
              <a:rPr lang="en-US" sz="2800" dirty="0" smtClean="0">
                <a:latin typeface="Book Antiqua"/>
                <a:cs typeface="Book Antiqua"/>
              </a:rPr>
              <a:t>Option 2: Enter Constraints above RN</a:t>
            </a:r>
            <a:endParaRPr lang="en-US" sz="2800" dirty="0">
              <a:latin typeface="Book Antiqua"/>
              <a:cs typeface="Book Antiqua"/>
            </a:endParaRPr>
          </a:p>
        </p:txBody>
      </p:sp>
    </p:spTree>
    <p:extLst>
      <p:ext uri="{BB962C8B-B14F-4D97-AF65-F5344CB8AC3E}">
        <p14:creationId xmlns:p14="http://schemas.microsoft.com/office/powerpoint/2010/main" val="5304994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3200" b="1" dirty="0" smtClean="0">
                <a:solidFill>
                  <a:schemeClr val="accent1"/>
                </a:solidFill>
                <a:latin typeface="Book Antiqua"/>
                <a:cs typeface="Book Antiqua"/>
              </a:rPr>
              <a:t>Statistics on HDL Overrides</a:t>
            </a:r>
            <a:endParaRPr lang="en-US" sz="3200" b="1" dirty="0">
              <a:solidFill>
                <a:schemeClr val="accent1"/>
              </a:solidFill>
              <a:latin typeface="Book Antiqua"/>
              <a:cs typeface="Book Antiqua"/>
            </a:endParaRP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pic>
        <p:nvPicPr>
          <p:cNvPr id="4" name="Picture 3"/>
          <p:cNvPicPr>
            <a:picLocks noChangeAspect="1"/>
          </p:cNvPicPr>
          <p:nvPr/>
        </p:nvPicPr>
        <p:blipFill>
          <a:blip r:embed="rId3"/>
          <a:stretch>
            <a:fillRect/>
          </a:stretch>
        </p:blipFill>
        <p:spPr>
          <a:xfrm>
            <a:off x="76200" y="1143000"/>
            <a:ext cx="8991600" cy="4731784"/>
          </a:xfrm>
          <a:prstGeom prst="rect">
            <a:avLst/>
          </a:prstGeom>
        </p:spPr>
      </p:pic>
    </p:spTree>
    <p:extLst>
      <p:ext uri="{BB962C8B-B14F-4D97-AF65-F5344CB8AC3E}">
        <p14:creationId xmlns:p14="http://schemas.microsoft.com/office/powerpoint/2010/main" val="10240582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dirty="0"/>
              <a:t>Statistics on HDL Overrides</a:t>
            </a:r>
            <a:endParaRPr lang="en-US" b="1" dirty="0">
              <a:solidFill>
                <a:schemeClr val="accent1"/>
              </a:solidFill>
            </a:endParaRP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4</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57229100"/>
              </p:ext>
            </p:extLst>
          </p:nvPr>
        </p:nvGraphicFramePr>
        <p:xfrm>
          <a:off x="2171700" y="2514600"/>
          <a:ext cx="4876800" cy="2926080"/>
        </p:xfrm>
        <a:graphic>
          <a:graphicData uri="http://schemas.openxmlformats.org/drawingml/2006/table">
            <a:tbl>
              <a:tblPr firstRow="1" bandRow="1">
                <a:tableStyleId>{5C22544A-7EE6-4342-B048-85BDC9FD1C3A}</a:tableStyleId>
              </a:tblPr>
              <a:tblGrid>
                <a:gridCol w="1625600"/>
                <a:gridCol w="1625600"/>
                <a:gridCol w="1625600"/>
              </a:tblGrid>
              <a:tr h="182880">
                <a:tc rowSpan="2">
                  <a:txBody>
                    <a:bodyPr/>
                    <a:lstStyle/>
                    <a:p>
                      <a:pPr algn="ctr"/>
                      <a:endParaRPr lang="en-US" sz="900" dirty="0" smtClean="0"/>
                    </a:p>
                    <a:p>
                      <a:pPr algn="ctr"/>
                      <a:r>
                        <a:rPr lang="en-US" dirty="0" smtClean="0"/>
                        <a:t>Year</a:t>
                      </a:r>
                      <a:endParaRPr lang="en-US" dirty="0"/>
                    </a:p>
                  </a:txBody>
                  <a:tcPr/>
                </a:tc>
                <a:tc gridSpan="2">
                  <a:txBody>
                    <a:bodyPr/>
                    <a:lstStyle/>
                    <a:p>
                      <a:pPr algn="ctr"/>
                      <a:r>
                        <a:rPr lang="en-US" dirty="0" smtClean="0"/>
                        <a:t>Cumulative</a:t>
                      </a:r>
                      <a:r>
                        <a:rPr lang="en-US" baseline="0" dirty="0" smtClean="0"/>
                        <a:t> SCED intervals</a:t>
                      </a:r>
                      <a:endParaRPr lang="en-US" dirty="0"/>
                    </a:p>
                  </a:txBody>
                  <a:tcPr/>
                </a:tc>
                <a:tc hMerge="1">
                  <a:txBody>
                    <a:bodyPr/>
                    <a:lstStyle/>
                    <a:p>
                      <a:pPr algn="ctr"/>
                      <a:endParaRPr lang="en-US" dirty="0"/>
                    </a:p>
                  </a:txBody>
                  <a:tcPr/>
                </a:tc>
              </a:tr>
              <a:tr h="182880">
                <a:tc vMerge="1">
                  <a:txBody>
                    <a:bodyPr/>
                    <a:lstStyle/>
                    <a:p>
                      <a:pPr algn="ctr"/>
                      <a:endParaRPr lang="en-US" dirty="0"/>
                    </a:p>
                  </a:txBody>
                  <a:tcPr/>
                </a:tc>
                <a:tc>
                  <a:txBody>
                    <a:bodyPr/>
                    <a:lstStyle/>
                    <a:p>
                      <a:pPr algn="ctr"/>
                      <a:r>
                        <a:rPr lang="en-US" smtClean="0"/>
                        <a:t>In Minutes</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In Days</a:t>
                      </a:r>
                    </a:p>
                  </a:txBody>
                  <a:tcPr/>
                </a:tc>
              </a:tr>
              <a:tr h="328023">
                <a:tc>
                  <a:txBody>
                    <a:bodyPr/>
                    <a:lstStyle/>
                    <a:p>
                      <a:pPr algn="ctr"/>
                      <a:r>
                        <a:rPr lang="en-US" dirty="0" smtClean="0"/>
                        <a:t>Dec - 2010</a:t>
                      </a:r>
                      <a:endParaRPr lang="en-US" dirty="0"/>
                    </a:p>
                  </a:txBody>
                  <a:tcPr/>
                </a:tc>
                <a:tc>
                  <a:txBody>
                    <a:bodyPr/>
                    <a:lstStyle/>
                    <a:p>
                      <a:pPr algn="r"/>
                      <a:r>
                        <a:rPr lang="en-US" dirty="0" smtClean="0"/>
                        <a:t>36,927</a:t>
                      </a:r>
                    </a:p>
                  </a:txBody>
                  <a:tcPr/>
                </a:tc>
                <a:tc>
                  <a:txBody>
                    <a:bodyPr/>
                    <a:lstStyle/>
                    <a:p>
                      <a:pPr algn="r"/>
                      <a:r>
                        <a:rPr lang="en-US" dirty="0" smtClean="0"/>
                        <a:t>25.64</a:t>
                      </a:r>
                      <a:endParaRPr lang="en-US" dirty="0"/>
                    </a:p>
                  </a:txBody>
                  <a:tcPr/>
                </a:tc>
              </a:tr>
              <a:tr h="328023">
                <a:tc>
                  <a:txBody>
                    <a:bodyPr/>
                    <a:lstStyle/>
                    <a:p>
                      <a:pPr algn="ctr"/>
                      <a:r>
                        <a:rPr lang="en-US" dirty="0" smtClean="0"/>
                        <a:t>2011</a:t>
                      </a:r>
                      <a:endParaRPr lang="en-US" dirty="0"/>
                    </a:p>
                  </a:txBody>
                  <a:tcPr/>
                </a:tc>
                <a:tc>
                  <a:txBody>
                    <a:bodyPr/>
                    <a:lstStyle/>
                    <a:p>
                      <a:pPr algn="r"/>
                      <a:r>
                        <a:rPr lang="en-US" dirty="0" smtClean="0"/>
                        <a:t>348,190</a:t>
                      </a:r>
                      <a:endParaRPr lang="en-US" dirty="0"/>
                    </a:p>
                  </a:txBody>
                  <a:tcPr/>
                </a:tc>
                <a:tc>
                  <a:txBody>
                    <a:bodyPr/>
                    <a:lstStyle/>
                    <a:p>
                      <a:pPr algn="r"/>
                      <a:r>
                        <a:rPr lang="en-US" dirty="0" smtClean="0"/>
                        <a:t>241.8</a:t>
                      </a:r>
                      <a:endParaRPr lang="en-US" dirty="0"/>
                    </a:p>
                  </a:txBody>
                  <a:tcPr/>
                </a:tc>
              </a:tr>
              <a:tr h="328023">
                <a:tc>
                  <a:txBody>
                    <a:bodyPr/>
                    <a:lstStyle/>
                    <a:p>
                      <a:pPr algn="ctr"/>
                      <a:r>
                        <a:rPr lang="en-US" dirty="0" smtClean="0"/>
                        <a:t>2012</a:t>
                      </a:r>
                      <a:endParaRPr lang="en-US" dirty="0"/>
                    </a:p>
                  </a:txBody>
                  <a:tcPr/>
                </a:tc>
                <a:tc>
                  <a:txBody>
                    <a:bodyPr/>
                    <a:lstStyle/>
                    <a:p>
                      <a:pPr algn="r"/>
                      <a:r>
                        <a:rPr lang="en-US" dirty="0" smtClean="0"/>
                        <a:t>141,971</a:t>
                      </a:r>
                      <a:endParaRPr lang="en-US" dirty="0"/>
                    </a:p>
                  </a:txBody>
                  <a:tcPr/>
                </a:tc>
                <a:tc>
                  <a:txBody>
                    <a:bodyPr/>
                    <a:lstStyle/>
                    <a:p>
                      <a:pPr algn="r"/>
                      <a:r>
                        <a:rPr lang="en-US" dirty="0" smtClean="0"/>
                        <a:t>98.59</a:t>
                      </a:r>
                      <a:endParaRPr lang="en-US" dirty="0"/>
                    </a:p>
                  </a:txBody>
                  <a:tcPr/>
                </a:tc>
              </a:tr>
              <a:tr h="328023">
                <a:tc>
                  <a:txBody>
                    <a:bodyPr/>
                    <a:lstStyle/>
                    <a:p>
                      <a:pPr algn="ctr"/>
                      <a:r>
                        <a:rPr lang="en-US" dirty="0" smtClean="0"/>
                        <a:t>2013</a:t>
                      </a:r>
                      <a:endParaRPr lang="en-US" dirty="0"/>
                    </a:p>
                  </a:txBody>
                  <a:tcPr/>
                </a:tc>
                <a:tc>
                  <a:txBody>
                    <a:bodyPr/>
                    <a:lstStyle/>
                    <a:p>
                      <a:pPr algn="r"/>
                      <a:r>
                        <a:rPr lang="en-US" dirty="0" smtClean="0"/>
                        <a:t>32,826</a:t>
                      </a:r>
                      <a:endParaRPr lang="en-US" dirty="0"/>
                    </a:p>
                  </a:txBody>
                  <a:tcPr/>
                </a:tc>
                <a:tc>
                  <a:txBody>
                    <a:bodyPr/>
                    <a:lstStyle/>
                    <a:p>
                      <a:pPr algn="r"/>
                      <a:r>
                        <a:rPr lang="en-US" dirty="0" smtClean="0"/>
                        <a:t>22.8</a:t>
                      </a:r>
                      <a:endParaRPr lang="en-US" dirty="0"/>
                    </a:p>
                  </a:txBody>
                  <a:tcPr/>
                </a:tc>
              </a:tr>
              <a:tr h="328023">
                <a:tc>
                  <a:txBody>
                    <a:bodyPr/>
                    <a:lstStyle/>
                    <a:p>
                      <a:pPr algn="ctr"/>
                      <a:r>
                        <a:rPr lang="en-US" dirty="0" smtClean="0"/>
                        <a:t>2014</a:t>
                      </a:r>
                      <a:endParaRPr lang="en-US" dirty="0"/>
                    </a:p>
                  </a:txBody>
                  <a:tcPr/>
                </a:tc>
                <a:tc>
                  <a:txBody>
                    <a:bodyPr/>
                    <a:lstStyle/>
                    <a:p>
                      <a:pPr algn="r"/>
                      <a:r>
                        <a:rPr lang="en-US" dirty="0" smtClean="0"/>
                        <a:t>1,200</a:t>
                      </a:r>
                      <a:endParaRPr lang="en-US" dirty="0"/>
                    </a:p>
                  </a:txBody>
                  <a:tcPr/>
                </a:tc>
                <a:tc>
                  <a:txBody>
                    <a:bodyPr/>
                    <a:lstStyle/>
                    <a:p>
                      <a:pPr algn="r"/>
                      <a:r>
                        <a:rPr lang="en-US" dirty="0" smtClean="0"/>
                        <a:t>0.83</a:t>
                      </a:r>
                      <a:endParaRPr lang="en-US" dirty="0"/>
                    </a:p>
                  </a:txBody>
                  <a:tcPr/>
                </a:tc>
              </a:tr>
              <a:tr h="328023">
                <a:tc>
                  <a:txBody>
                    <a:bodyPr/>
                    <a:lstStyle/>
                    <a:p>
                      <a:pPr algn="ctr"/>
                      <a:r>
                        <a:rPr lang="en-US" dirty="0" smtClean="0"/>
                        <a:t>2015</a:t>
                      </a:r>
                      <a:endParaRPr lang="en-US" dirty="0"/>
                    </a:p>
                  </a:txBody>
                  <a:tcPr/>
                </a:tc>
                <a:tc>
                  <a:txBody>
                    <a:bodyPr/>
                    <a:lstStyle/>
                    <a:p>
                      <a:pPr algn="r"/>
                      <a:r>
                        <a:rPr lang="en-US" dirty="0" smtClean="0"/>
                        <a:t>57</a:t>
                      </a:r>
                      <a:endParaRPr lang="en-US" dirty="0"/>
                    </a:p>
                  </a:txBody>
                  <a:tcPr/>
                </a:tc>
                <a:tc>
                  <a:txBody>
                    <a:bodyPr/>
                    <a:lstStyle/>
                    <a:p>
                      <a:pPr algn="r"/>
                      <a:r>
                        <a:rPr lang="en-US" dirty="0" smtClean="0"/>
                        <a:t>0.04</a:t>
                      </a:r>
                      <a:endParaRPr lang="en-US" dirty="0"/>
                    </a:p>
                  </a:txBody>
                  <a:tcPr/>
                </a:tc>
              </a:tr>
            </a:tbl>
          </a:graphicData>
        </a:graphic>
      </p:graphicFrame>
      <p:sp>
        <p:nvSpPr>
          <p:cNvPr id="7" name="Content Placeholder 2"/>
          <p:cNvSpPr>
            <a:spLocks noGrp="1"/>
          </p:cNvSpPr>
          <p:nvPr>
            <p:ph idx="1"/>
          </p:nvPr>
        </p:nvSpPr>
        <p:spPr>
          <a:xfrm>
            <a:off x="381000" y="1219200"/>
            <a:ext cx="8823664" cy="1143000"/>
          </a:xfrm>
        </p:spPr>
        <p:txBody>
          <a:bodyPr/>
          <a:lstStyle/>
          <a:p>
            <a:r>
              <a:rPr lang="en-US" sz="2400" dirty="0" smtClean="0"/>
              <a:t>Operations has been working hard to reduce HDL overrides over time </a:t>
            </a:r>
          </a:p>
        </p:txBody>
      </p:sp>
    </p:spTree>
    <p:extLst>
      <p:ext uri="{BB962C8B-B14F-4D97-AF65-F5344CB8AC3E}">
        <p14:creationId xmlns:p14="http://schemas.microsoft.com/office/powerpoint/2010/main" val="28263589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dirty="0" smtClean="0"/>
              <a:t>Operational Improvements</a:t>
            </a:r>
            <a:endParaRPr lang="en-US" b="1" dirty="0">
              <a:solidFill>
                <a:schemeClr val="accent1"/>
              </a:solidFill>
            </a:endParaRPr>
          </a:p>
        </p:txBody>
      </p:sp>
      <p:sp>
        <p:nvSpPr>
          <p:cNvPr id="3" name="Content Placeholder 2"/>
          <p:cNvSpPr>
            <a:spLocks noGrp="1"/>
          </p:cNvSpPr>
          <p:nvPr>
            <p:ph idx="1"/>
          </p:nvPr>
        </p:nvSpPr>
        <p:spPr>
          <a:xfrm>
            <a:off x="381000" y="1227138"/>
            <a:ext cx="8823664" cy="5334000"/>
          </a:xfrm>
        </p:spPr>
        <p:txBody>
          <a:bodyPr/>
          <a:lstStyle/>
          <a:p>
            <a:pPr marL="0" indent="0">
              <a:buNone/>
            </a:pPr>
            <a:r>
              <a:rPr lang="en-US" sz="2400" dirty="0" smtClean="0"/>
              <a:t>HDL overrides have been reduced over time</a:t>
            </a:r>
            <a:r>
              <a:rPr lang="en-US" sz="2400" dirty="0"/>
              <a:t> </a:t>
            </a:r>
            <a:r>
              <a:rPr lang="en-US" sz="2400" dirty="0" smtClean="0"/>
              <a:t>due to the following reasons:</a:t>
            </a:r>
            <a:endParaRPr lang="en-US" sz="2800" dirty="0" smtClean="0"/>
          </a:p>
          <a:p>
            <a:pPr lvl="1"/>
            <a:r>
              <a:rPr lang="en-US" sz="2400" dirty="0"/>
              <a:t>Increased operator training: no overrides unless &gt;125% Emergency </a:t>
            </a:r>
            <a:r>
              <a:rPr lang="en-US" sz="2400" dirty="0" smtClean="0"/>
              <a:t>rating </a:t>
            </a:r>
            <a:r>
              <a:rPr lang="en-US" sz="2400" dirty="0"/>
              <a:t>AND it is a cascading condition, OR </a:t>
            </a:r>
            <a:r>
              <a:rPr lang="en-US" sz="2400" dirty="0" smtClean="0"/>
              <a:t>an </a:t>
            </a:r>
            <a:r>
              <a:rPr lang="en-US" sz="2400" dirty="0"/>
              <a:t>unsolved contingency, OR </a:t>
            </a:r>
            <a:r>
              <a:rPr lang="en-US" sz="2400" dirty="0" smtClean="0"/>
              <a:t>a </a:t>
            </a:r>
            <a:r>
              <a:rPr lang="en-US" sz="2400" dirty="0"/>
              <a:t>b</a:t>
            </a:r>
            <a:r>
              <a:rPr lang="en-US" sz="2400" dirty="0" smtClean="0"/>
              <a:t>ase case overload</a:t>
            </a:r>
            <a:endParaRPr lang="en-US" sz="2400" dirty="0"/>
          </a:p>
          <a:p>
            <a:pPr lvl="1">
              <a:lnSpc>
                <a:spcPct val="130000"/>
              </a:lnSpc>
            </a:pPr>
            <a:r>
              <a:rPr lang="en-US" sz="2400" dirty="0"/>
              <a:t>The ability for the operators to enter manual constraints</a:t>
            </a:r>
          </a:p>
          <a:p>
            <a:pPr lvl="1">
              <a:lnSpc>
                <a:spcPct val="130000"/>
              </a:lnSpc>
            </a:pPr>
            <a:r>
              <a:rPr lang="en-US" sz="2400" dirty="0"/>
              <a:t>The availability of new </a:t>
            </a:r>
            <a:r>
              <a:rPr lang="en-US" sz="2400" dirty="0" smtClean="0"/>
              <a:t>Generic Transmission Constraints</a:t>
            </a:r>
            <a:endParaRPr lang="en-US" sz="2800" dirty="0" smtClean="0"/>
          </a:p>
          <a:p>
            <a:pPr lvl="1">
              <a:lnSpc>
                <a:spcPct val="130000"/>
              </a:lnSpc>
            </a:pPr>
            <a:r>
              <a:rPr lang="en-US" sz="2400" dirty="0" smtClean="0"/>
              <a:t>Improvements in topology</a:t>
            </a:r>
            <a:endParaRPr lang="en-US" sz="2400" dirty="0"/>
          </a:p>
          <a:p>
            <a:endParaRPr lang="en-US" sz="3600" dirty="0" smtClean="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Tree>
    <p:extLst>
      <p:ext uri="{BB962C8B-B14F-4D97-AF65-F5344CB8AC3E}">
        <p14:creationId xmlns:p14="http://schemas.microsoft.com/office/powerpoint/2010/main" val="705523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dirty="0" smtClean="0"/>
              <a:t>Reasons for current HDL </a:t>
            </a:r>
            <a:r>
              <a:rPr lang="en-US" dirty="0"/>
              <a:t>Overrides</a:t>
            </a:r>
            <a:endParaRPr lang="en-US" b="1" dirty="0">
              <a:solidFill>
                <a:schemeClr val="accent1"/>
              </a:solidFill>
            </a:endParaRP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6</a:t>
            </a:fld>
            <a:endParaRPr lang="en-US"/>
          </a:p>
        </p:txBody>
      </p:sp>
      <p:sp>
        <p:nvSpPr>
          <p:cNvPr id="7" name="Content Placeholder 2"/>
          <p:cNvSpPr>
            <a:spLocks noGrp="1"/>
          </p:cNvSpPr>
          <p:nvPr>
            <p:ph idx="1"/>
          </p:nvPr>
        </p:nvSpPr>
        <p:spPr>
          <a:xfrm>
            <a:off x="381000" y="1219200"/>
            <a:ext cx="8823664" cy="5029200"/>
          </a:xfrm>
        </p:spPr>
        <p:txBody>
          <a:bodyPr/>
          <a:lstStyle/>
          <a:p>
            <a:r>
              <a:rPr lang="en-US" sz="2400" dirty="0" smtClean="0"/>
              <a:t>Operators are currently using HDL overrides to </a:t>
            </a:r>
          </a:p>
          <a:p>
            <a:endParaRPr lang="en-US" sz="900" dirty="0" smtClean="0"/>
          </a:p>
          <a:p>
            <a:pPr lvl="1"/>
            <a:r>
              <a:rPr lang="en-US" sz="2000" dirty="0" smtClean="0"/>
              <a:t>Pre</a:t>
            </a:r>
            <a:r>
              <a:rPr lang="en-US" sz="2000" dirty="0"/>
              <a:t>-posture for </a:t>
            </a:r>
            <a:r>
              <a:rPr lang="en-US" sz="2000" dirty="0" smtClean="0"/>
              <a:t>Outages</a:t>
            </a:r>
          </a:p>
          <a:p>
            <a:pPr lvl="2"/>
            <a:r>
              <a:rPr lang="en-US" sz="1600" dirty="0" smtClean="0"/>
              <a:t> To avoid large negative prices to units which have slow ramp rates. This is done only when the study before initialing the outage shows that there will be big post contingency overload as soon as the outage is taken </a:t>
            </a:r>
          </a:p>
          <a:p>
            <a:pPr lvl="2"/>
            <a:endParaRPr lang="en-US" sz="1000" dirty="0" smtClean="0"/>
          </a:p>
          <a:p>
            <a:pPr lvl="1"/>
            <a:r>
              <a:rPr lang="en-US" sz="2000" dirty="0" smtClean="0"/>
              <a:t>Ensure reliability against unsolved contingencies</a:t>
            </a:r>
          </a:p>
          <a:p>
            <a:pPr lvl="2"/>
            <a:r>
              <a:rPr lang="en-US" sz="1600" dirty="0" smtClean="0"/>
              <a:t>Significant overloading on a constraint could result in unsolved contingencies which would require manual action </a:t>
            </a:r>
          </a:p>
          <a:p>
            <a:pPr lvl="2"/>
            <a:endParaRPr lang="en-US" sz="1000" dirty="0" smtClean="0"/>
          </a:p>
          <a:p>
            <a:pPr lvl="1"/>
            <a:r>
              <a:rPr lang="en-US" sz="2000" dirty="0" smtClean="0"/>
              <a:t>Reduce post-contingency flows which are </a:t>
            </a:r>
            <a:r>
              <a:rPr lang="en-US" sz="2000" dirty="0"/>
              <a:t>above 125% </a:t>
            </a:r>
            <a:endParaRPr lang="en-US" sz="2000" dirty="0" smtClean="0"/>
          </a:p>
          <a:p>
            <a:pPr lvl="2"/>
            <a:r>
              <a:rPr lang="en-US" sz="1600" dirty="0" smtClean="0"/>
              <a:t>due </a:t>
            </a:r>
            <a:r>
              <a:rPr lang="en-US" sz="1600" dirty="0"/>
              <a:t>to </a:t>
            </a:r>
            <a:r>
              <a:rPr lang="en-US" sz="1600" dirty="0" smtClean="0"/>
              <a:t>potential </a:t>
            </a:r>
            <a:r>
              <a:rPr lang="en-US" sz="1600" dirty="0"/>
              <a:t>IROL assessment </a:t>
            </a:r>
            <a:r>
              <a:rPr lang="en-US" sz="1600" dirty="0" smtClean="0"/>
              <a:t>requirements</a:t>
            </a:r>
          </a:p>
          <a:p>
            <a:pPr lvl="2"/>
            <a:endParaRPr lang="en-US" sz="1000" dirty="0"/>
          </a:p>
          <a:p>
            <a:pPr lvl="1"/>
            <a:r>
              <a:rPr lang="en-US" sz="2000" dirty="0" smtClean="0"/>
              <a:t>Resolve unit control system issues</a:t>
            </a:r>
            <a:endParaRPr lang="en-US" sz="2000" dirty="0"/>
          </a:p>
        </p:txBody>
      </p:sp>
    </p:spTree>
    <p:extLst>
      <p:ext uri="{BB962C8B-B14F-4D97-AF65-F5344CB8AC3E}">
        <p14:creationId xmlns:p14="http://schemas.microsoft.com/office/powerpoint/2010/main" val="20813154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dirty="0" smtClean="0"/>
              <a:t>Option 1:  Override Resource Node LMP</a:t>
            </a:r>
            <a:endParaRPr lang="en-US" dirty="0"/>
          </a:p>
        </p:txBody>
      </p:sp>
      <p:sp>
        <p:nvSpPr>
          <p:cNvPr id="3" name="Content Placeholder 2"/>
          <p:cNvSpPr>
            <a:spLocks noGrp="1"/>
          </p:cNvSpPr>
          <p:nvPr>
            <p:ph idx="1"/>
          </p:nvPr>
        </p:nvSpPr>
        <p:spPr>
          <a:xfrm>
            <a:off x="381000" y="1447800"/>
            <a:ext cx="8534400" cy="5181600"/>
          </a:xfrm>
        </p:spPr>
        <p:txBody>
          <a:bodyPr/>
          <a:lstStyle/>
          <a:p>
            <a:r>
              <a:rPr lang="en-US" sz="2000" dirty="0" smtClean="0"/>
              <a:t>Automated post process to override LMPs </a:t>
            </a:r>
            <a:r>
              <a:rPr lang="en-US" sz="2000" dirty="0"/>
              <a:t>at the Resource node </a:t>
            </a:r>
            <a:r>
              <a:rPr lang="en-US" sz="2000" dirty="0" smtClean="0"/>
              <a:t>based on </a:t>
            </a:r>
            <a:r>
              <a:rPr lang="en-US" sz="2000" dirty="0"/>
              <a:t>the SCED step 2 Energy Offer </a:t>
            </a:r>
            <a:r>
              <a:rPr lang="en-US" sz="2000" dirty="0" smtClean="0"/>
              <a:t>Curve</a:t>
            </a:r>
            <a:r>
              <a:rPr lang="en-US" sz="2000" dirty="0"/>
              <a:t> </a:t>
            </a:r>
            <a:r>
              <a:rPr lang="en-US" sz="2000" dirty="0" smtClean="0"/>
              <a:t>(EOC) for a Resource limited by manually overridden HDL</a:t>
            </a:r>
          </a:p>
          <a:p>
            <a:pPr marL="0" indent="0">
              <a:buNone/>
            </a:pPr>
            <a:endParaRPr lang="en-US" sz="2000" dirty="0" smtClean="0"/>
          </a:p>
          <a:p>
            <a:r>
              <a:rPr lang="en-US" sz="2000" dirty="0" smtClean="0"/>
              <a:t>Based on </a:t>
            </a:r>
            <a:r>
              <a:rPr lang="en-US" sz="2000" dirty="0"/>
              <a:t>most recent valid </a:t>
            </a:r>
            <a:r>
              <a:rPr lang="en-US" sz="2000" dirty="0" smtClean="0"/>
              <a:t>EOC for </a:t>
            </a:r>
            <a:r>
              <a:rPr lang="en-US" sz="2000" dirty="0"/>
              <a:t>the impacted intervals that was received by </a:t>
            </a:r>
            <a:r>
              <a:rPr lang="en-US" sz="2000" dirty="0" smtClean="0"/>
              <a:t>ERCOT before </a:t>
            </a:r>
            <a:r>
              <a:rPr lang="en-US" sz="2000" dirty="0"/>
              <a:t>the HDL override was issued</a:t>
            </a:r>
            <a:r>
              <a:rPr lang="en-US" sz="2000" dirty="0" smtClean="0"/>
              <a:t>.</a:t>
            </a:r>
          </a:p>
          <a:p>
            <a:pPr marL="0" indent="0">
              <a:buNone/>
            </a:pPr>
            <a:endParaRPr lang="en-US" sz="2000" dirty="0" smtClean="0"/>
          </a:p>
          <a:p>
            <a:r>
              <a:rPr lang="en-US" sz="2000" dirty="0" smtClean="0"/>
              <a:t>If no curve exists for the interval, ERCOT will use the most recent valid Energy Offer Curve received before the HDL override was issued for an interval prior to the interval undergoing the LMP adjustment.</a:t>
            </a:r>
            <a:endParaRPr lang="en-US" sz="2000" dirty="0"/>
          </a:p>
          <a:p>
            <a:pPr marL="0" indent="0">
              <a:buNone/>
            </a:pPr>
            <a:endParaRPr lang="en-US" sz="20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7</a:t>
            </a:fld>
            <a:endParaRPr lang="en-US"/>
          </a:p>
        </p:txBody>
      </p:sp>
    </p:spTree>
    <p:extLst>
      <p:ext uri="{BB962C8B-B14F-4D97-AF65-F5344CB8AC3E}">
        <p14:creationId xmlns:p14="http://schemas.microsoft.com/office/powerpoint/2010/main" val="41087783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Option 1:  Override Resource Node LMP</a:t>
            </a:r>
            <a:endParaRPr lang="en-US" b="1" dirty="0">
              <a:solidFill>
                <a:schemeClr val="accent1"/>
              </a:solidFill>
            </a:endParaRPr>
          </a:p>
        </p:txBody>
      </p:sp>
      <p:sp>
        <p:nvSpPr>
          <p:cNvPr id="3" name="Content Placeholder 2"/>
          <p:cNvSpPr>
            <a:spLocks noGrp="1"/>
          </p:cNvSpPr>
          <p:nvPr>
            <p:ph idx="1"/>
          </p:nvPr>
        </p:nvSpPr>
        <p:spPr>
          <a:xfrm>
            <a:off x="381000" y="1143000"/>
            <a:ext cx="8534400" cy="5105400"/>
          </a:xfrm>
        </p:spPr>
        <p:txBody>
          <a:bodyPr/>
          <a:lstStyle/>
          <a:p>
            <a:pPr marL="0" indent="0">
              <a:buNone/>
            </a:pPr>
            <a:r>
              <a:rPr lang="en-US" sz="2800" dirty="0" smtClean="0"/>
              <a:t>Problems with the overriding LMP :</a:t>
            </a:r>
          </a:p>
          <a:p>
            <a:pPr marL="0" indent="0">
              <a:buNone/>
            </a:pPr>
            <a:endParaRPr lang="en-US" sz="900" dirty="0" smtClean="0"/>
          </a:p>
          <a:p>
            <a:pPr lvl="1"/>
            <a:r>
              <a:rPr lang="en-US" sz="2000" dirty="0"/>
              <a:t>Inconsistency between BP and LMP could arise if multiple resources are connected to the Resource Node and only one Resource gets the </a:t>
            </a:r>
            <a:r>
              <a:rPr lang="en-US" sz="2000" dirty="0" smtClean="0"/>
              <a:t>override</a:t>
            </a:r>
            <a:endParaRPr lang="en-US" sz="2000" dirty="0"/>
          </a:p>
          <a:p>
            <a:pPr lvl="2"/>
            <a:r>
              <a:rPr lang="en-US" sz="1600" dirty="0"/>
              <a:t>Totally 98 Resource Nodes have at least 2 Resources </a:t>
            </a:r>
            <a:r>
              <a:rPr lang="en-US" sz="1600" dirty="0" smtClean="0"/>
              <a:t>mapped </a:t>
            </a:r>
            <a:r>
              <a:rPr lang="en-US" sz="1600" dirty="0"/>
              <a:t> (Maximum 6)</a:t>
            </a:r>
          </a:p>
          <a:p>
            <a:pPr lvl="2"/>
            <a:r>
              <a:rPr lang="en-US" sz="1600" dirty="0" smtClean="0"/>
              <a:t>Totally </a:t>
            </a:r>
            <a:r>
              <a:rPr lang="en-US" sz="1600" dirty="0"/>
              <a:t>42 EPS Meters have at least 2 Electrical Buses </a:t>
            </a:r>
            <a:r>
              <a:rPr lang="en-US" sz="1600" dirty="0" smtClean="0"/>
              <a:t>mapped </a:t>
            </a:r>
            <a:r>
              <a:rPr lang="en-US" sz="1600" dirty="0"/>
              <a:t>(Maximum 3</a:t>
            </a:r>
            <a:r>
              <a:rPr lang="en-US" sz="1600" dirty="0" smtClean="0"/>
              <a:t>)</a:t>
            </a:r>
          </a:p>
          <a:p>
            <a:pPr lvl="1"/>
            <a:endParaRPr lang="en-US" sz="900" dirty="0"/>
          </a:p>
          <a:p>
            <a:pPr lvl="1"/>
            <a:r>
              <a:rPr lang="en-US" sz="2000" dirty="0" smtClean="0"/>
              <a:t>How </a:t>
            </a:r>
            <a:r>
              <a:rPr lang="en-US" sz="2000" dirty="0"/>
              <a:t>to determine LMP if multiple resources receive the override and they each have different EOCs</a:t>
            </a:r>
            <a:r>
              <a:rPr lang="en-US" sz="2000" dirty="0" smtClean="0"/>
              <a:t>.</a:t>
            </a:r>
          </a:p>
          <a:p>
            <a:pPr lvl="1"/>
            <a:endParaRPr lang="en-US" sz="800" dirty="0"/>
          </a:p>
          <a:p>
            <a:pPr lvl="1"/>
            <a:r>
              <a:rPr lang="en-US" sz="2000" dirty="0" smtClean="0"/>
              <a:t>Changes </a:t>
            </a:r>
            <a:r>
              <a:rPr lang="en-US" sz="2000" dirty="0"/>
              <a:t>in LMP could result in increased charges to Loads for paying PTP which will be uplifted via RENA. This uplift could end up being higher than payments listed in NPRR649</a:t>
            </a:r>
          </a:p>
          <a:p>
            <a:pPr marL="0" indent="0">
              <a:buNone/>
            </a:pPr>
            <a:endParaRPr lang="en-US" sz="900" dirty="0" smtClean="0"/>
          </a:p>
          <a:p>
            <a:pPr marL="0" indent="0">
              <a:buNone/>
            </a:pPr>
            <a:endParaRPr lang="en-US" sz="1800" dirty="0" smtClean="0"/>
          </a:p>
          <a:p>
            <a:endParaRPr lang="en-US" sz="1800" dirty="0" smtClean="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spTree>
    <p:extLst>
      <p:ext uri="{BB962C8B-B14F-4D97-AF65-F5344CB8AC3E}">
        <p14:creationId xmlns:p14="http://schemas.microsoft.com/office/powerpoint/2010/main" val="183607975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grpSp>
        <p:nvGrpSpPr>
          <p:cNvPr id="5" name="Group 4"/>
          <p:cNvGrpSpPr/>
          <p:nvPr/>
        </p:nvGrpSpPr>
        <p:grpSpPr>
          <a:xfrm>
            <a:off x="2182596" y="2057400"/>
            <a:ext cx="4834890" cy="3705225"/>
            <a:chOff x="0" y="0"/>
            <a:chExt cx="5707380" cy="4819650"/>
          </a:xfrm>
        </p:grpSpPr>
        <p:grpSp>
          <p:nvGrpSpPr>
            <p:cNvPr id="6" name="Group 5"/>
            <p:cNvGrpSpPr/>
            <p:nvPr/>
          </p:nvGrpSpPr>
          <p:grpSpPr>
            <a:xfrm>
              <a:off x="0" y="0"/>
              <a:ext cx="4000500" cy="1714500"/>
              <a:chOff x="0" y="0"/>
              <a:chExt cx="4000500" cy="1714500"/>
            </a:xfrm>
          </p:grpSpPr>
          <p:cxnSp>
            <p:nvCxnSpPr>
              <p:cNvPr id="78" name="Straight Connector 77"/>
              <p:cNvCxnSpPr/>
              <p:nvPr/>
            </p:nvCxnSpPr>
            <p:spPr>
              <a:xfrm flipV="1">
                <a:off x="114300" y="1704975"/>
                <a:ext cx="3867150" cy="9525"/>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114300" y="1028700"/>
                <a:ext cx="3886200" cy="9525"/>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0" name="Group 79"/>
              <p:cNvGrpSpPr/>
              <p:nvPr/>
            </p:nvGrpSpPr>
            <p:grpSpPr>
              <a:xfrm>
                <a:off x="0" y="19050"/>
                <a:ext cx="1095375" cy="1676400"/>
                <a:chOff x="0" y="0"/>
                <a:chExt cx="1095375" cy="1676400"/>
              </a:xfrm>
            </p:grpSpPr>
            <p:grpSp>
              <p:nvGrpSpPr>
                <p:cNvPr id="101" name="Group 100"/>
                <p:cNvGrpSpPr/>
                <p:nvPr/>
              </p:nvGrpSpPr>
              <p:grpSpPr>
                <a:xfrm>
                  <a:off x="0" y="0"/>
                  <a:ext cx="904875" cy="257175"/>
                  <a:chOff x="0" y="0"/>
                  <a:chExt cx="904875" cy="257175"/>
                </a:xfrm>
              </p:grpSpPr>
              <p:sp>
                <p:nvSpPr>
                  <p:cNvPr id="108" name="Text Box 116"/>
                  <p:cNvSpPr txBox="1"/>
                  <p:nvPr/>
                </p:nvSpPr>
                <p:spPr>
                  <a:xfrm>
                    <a:off x="0" y="9525"/>
                    <a:ext cx="474980" cy="238125"/>
                  </a:xfrm>
                  <a:prstGeom prst="rect">
                    <a:avLst/>
                  </a:prstGeom>
                  <a:solidFill>
                    <a:sysClr val="window" lastClr="FFFFFF"/>
                  </a:solidFill>
                  <a:ln w="6350">
                    <a:solidFill>
                      <a:prstClr val="black"/>
                    </a:solidFill>
                  </a:ln>
                  <a:effectLst/>
                </p:spPr>
                <p:txBody>
                  <a:bodyPr rot="0" spcFirstLastPara="0" vert="horz" wrap="non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900">
                        <a:effectLst/>
                        <a:latin typeface="Calibri" panose="020F0502020204030204" pitchFamily="34" charset="0"/>
                        <a:ea typeface="Calibri" panose="020F0502020204030204" pitchFamily="34" charset="0"/>
                        <a:cs typeface="Times New Roman" panose="02020603050405020304" pitchFamily="18" charset="0"/>
                      </a:rPr>
                      <a:t>GEN 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9" name="Oval 108"/>
                  <p:cNvSpPr/>
                  <p:nvPr/>
                </p:nvSpPr>
                <p:spPr>
                  <a:xfrm>
                    <a:off x="581025" y="0"/>
                    <a:ext cx="32385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02" name="Group 101"/>
                <p:cNvGrpSpPr/>
                <p:nvPr/>
              </p:nvGrpSpPr>
              <p:grpSpPr>
                <a:xfrm>
                  <a:off x="762000" y="638175"/>
                  <a:ext cx="333375" cy="1038225"/>
                  <a:chOff x="0" y="0"/>
                  <a:chExt cx="333375" cy="1038225"/>
                </a:xfrm>
              </p:grpSpPr>
              <p:cxnSp>
                <p:nvCxnSpPr>
                  <p:cNvPr id="104" name="Straight Connector 103"/>
                  <p:cNvCxnSpPr/>
                  <p:nvPr/>
                </p:nvCxnSpPr>
                <p:spPr>
                  <a:xfrm>
                    <a:off x="0" y="0"/>
                    <a:ext cx="2571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a:off x="257175" y="0"/>
                    <a:ext cx="0" cy="3143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6" name="Freeform 105"/>
                  <p:cNvSpPr/>
                  <p:nvPr/>
                </p:nvSpPr>
                <p:spPr>
                  <a:xfrm>
                    <a:off x="247650" y="314325"/>
                    <a:ext cx="85725" cy="161925"/>
                  </a:xfrm>
                  <a:custGeom>
                    <a:avLst/>
                    <a:gdLst>
                      <a:gd name="connsiteX0" fmla="*/ 19050 w 85725"/>
                      <a:gd name="connsiteY0" fmla="*/ 0 h 161925"/>
                      <a:gd name="connsiteX1" fmla="*/ 66675 w 85725"/>
                      <a:gd name="connsiteY1" fmla="*/ 38100 h 161925"/>
                      <a:gd name="connsiteX2" fmla="*/ 85725 w 85725"/>
                      <a:gd name="connsiteY2" fmla="*/ 95250 h 161925"/>
                      <a:gd name="connsiteX3" fmla="*/ 66675 w 85725"/>
                      <a:gd name="connsiteY3" fmla="*/ 123825 h 161925"/>
                      <a:gd name="connsiteX4" fmla="*/ 38100 w 85725"/>
                      <a:gd name="connsiteY4" fmla="*/ 133350 h 161925"/>
                      <a:gd name="connsiteX5" fmla="*/ 0 w 85725"/>
                      <a:gd name="connsiteY5" fmla="*/ 161925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161925">
                        <a:moveTo>
                          <a:pt x="19050" y="0"/>
                        </a:moveTo>
                        <a:cubicBezTo>
                          <a:pt x="34925" y="12700"/>
                          <a:pt x="55017" y="21445"/>
                          <a:pt x="66675" y="38100"/>
                        </a:cubicBezTo>
                        <a:cubicBezTo>
                          <a:pt x="78190" y="54551"/>
                          <a:pt x="85725" y="95250"/>
                          <a:pt x="85725" y="95250"/>
                        </a:cubicBezTo>
                        <a:cubicBezTo>
                          <a:pt x="79375" y="104775"/>
                          <a:pt x="75614" y="116674"/>
                          <a:pt x="66675" y="123825"/>
                        </a:cubicBezTo>
                        <a:cubicBezTo>
                          <a:pt x="58835" y="130097"/>
                          <a:pt x="47080" y="128860"/>
                          <a:pt x="38100" y="133350"/>
                        </a:cubicBezTo>
                        <a:cubicBezTo>
                          <a:pt x="16559" y="144120"/>
                          <a:pt x="13395" y="148530"/>
                          <a:pt x="0" y="161925"/>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107" name="Straight Connector 106"/>
                  <p:cNvCxnSpPr/>
                  <p:nvPr/>
                </p:nvCxnSpPr>
                <p:spPr>
                  <a:xfrm flipH="1">
                    <a:off x="247650" y="466725"/>
                    <a:ext cx="9525" cy="571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03" name="Straight Connector 102"/>
                <p:cNvCxnSpPr/>
                <p:nvPr/>
              </p:nvCxnSpPr>
              <p:spPr>
                <a:xfrm>
                  <a:off x="752475" y="247650"/>
                  <a:ext cx="0" cy="7524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1" name="Group 80"/>
              <p:cNvGrpSpPr/>
              <p:nvPr/>
            </p:nvGrpSpPr>
            <p:grpSpPr>
              <a:xfrm>
                <a:off x="1257300" y="0"/>
                <a:ext cx="1095375" cy="1676400"/>
                <a:chOff x="0" y="0"/>
                <a:chExt cx="1095375" cy="1676400"/>
              </a:xfrm>
            </p:grpSpPr>
            <p:grpSp>
              <p:nvGrpSpPr>
                <p:cNvPr id="92" name="Group 91"/>
                <p:cNvGrpSpPr/>
                <p:nvPr/>
              </p:nvGrpSpPr>
              <p:grpSpPr>
                <a:xfrm>
                  <a:off x="0" y="0"/>
                  <a:ext cx="904875" cy="257175"/>
                  <a:chOff x="0" y="0"/>
                  <a:chExt cx="904875" cy="257175"/>
                </a:xfrm>
              </p:grpSpPr>
              <p:sp>
                <p:nvSpPr>
                  <p:cNvPr id="99" name="Text Box 245"/>
                  <p:cNvSpPr txBox="1"/>
                  <p:nvPr/>
                </p:nvSpPr>
                <p:spPr>
                  <a:xfrm>
                    <a:off x="0" y="9525"/>
                    <a:ext cx="474980" cy="238125"/>
                  </a:xfrm>
                  <a:prstGeom prst="rect">
                    <a:avLst/>
                  </a:prstGeom>
                  <a:solidFill>
                    <a:sysClr val="window" lastClr="FFFFFF"/>
                  </a:solidFill>
                  <a:ln w="6350">
                    <a:solidFill>
                      <a:prstClr val="black"/>
                    </a:solidFill>
                  </a:ln>
                  <a:effectLst/>
                </p:spPr>
                <p:txBody>
                  <a:bodyPr rot="0" spcFirstLastPara="0" vert="horz" wrap="non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900">
                        <a:effectLst/>
                        <a:latin typeface="Calibri" panose="020F0502020204030204" pitchFamily="34" charset="0"/>
                        <a:ea typeface="Calibri" panose="020F0502020204030204" pitchFamily="34" charset="0"/>
                        <a:cs typeface="Times New Roman" panose="02020603050405020304" pitchFamily="18" charset="0"/>
                      </a:rPr>
                      <a:t>GEN 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0" name="Oval 99"/>
                  <p:cNvSpPr/>
                  <p:nvPr/>
                </p:nvSpPr>
                <p:spPr>
                  <a:xfrm>
                    <a:off x="581025" y="0"/>
                    <a:ext cx="32385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93" name="Group 92"/>
                <p:cNvGrpSpPr/>
                <p:nvPr/>
              </p:nvGrpSpPr>
              <p:grpSpPr>
                <a:xfrm>
                  <a:off x="762000" y="638175"/>
                  <a:ext cx="333375" cy="1038225"/>
                  <a:chOff x="0" y="0"/>
                  <a:chExt cx="333375" cy="1038225"/>
                </a:xfrm>
              </p:grpSpPr>
              <p:cxnSp>
                <p:nvCxnSpPr>
                  <p:cNvPr id="95" name="Straight Connector 94"/>
                  <p:cNvCxnSpPr/>
                  <p:nvPr/>
                </p:nvCxnSpPr>
                <p:spPr>
                  <a:xfrm>
                    <a:off x="0" y="0"/>
                    <a:ext cx="2571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257175" y="0"/>
                    <a:ext cx="0" cy="3143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7" name="Freeform 96"/>
                  <p:cNvSpPr/>
                  <p:nvPr/>
                </p:nvSpPr>
                <p:spPr>
                  <a:xfrm>
                    <a:off x="247650" y="314325"/>
                    <a:ext cx="85725" cy="161925"/>
                  </a:xfrm>
                  <a:custGeom>
                    <a:avLst/>
                    <a:gdLst>
                      <a:gd name="connsiteX0" fmla="*/ 19050 w 85725"/>
                      <a:gd name="connsiteY0" fmla="*/ 0 h 161925"/>
                      <a:gd name="connsiteX1" fmla="*/ 66675 w 85725"/>
                      <a:gd name="connsiteY1" fmla="*/ 38100 h 161925"/>
                      <a:gd name="connsiteX2" fmla="*/ 85725 w 85725"/>
                      <a:gd name="connsiteY2" fmla="*/ 95250 h 161925"/>
                      <a:gd name="connsiteX3" fmla="*/ 66675 w 85725"/>
                      <a:gd name="connsiteY3" fmla="*/ 123825 h 161925"/>
                      <a:gd name="connsiteX4" fmla="*/ 38100 w 85725"/>
                      <a:gd name="connsiteY4" fmla="*/ 133350 h 161925"/>
                      <a:gd name="connsiteX5" fmla="*/ 0 w 85725"/>
                      <a:gd name="connsiteY5" fmla="*/ 161925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161925">
                        <a:moveTo>
                          <a:pt x="19050" y="0"/>
                        </a:moveTo>
                        <a:cubicBezTo>
                          <a:pt x="34925" y="12700"/>
                          <a:pt x="55017" y="21445"/>
                          <a:pt x="66675" y="38100"/>
                        </a:cubicBezTo>
                        <a:cubicBezTo>
                          <a:pt x="78190" y="54551"/>
                          <a:pt x="85725" y="95250"/>
                          <a:pt x="85725" y="95250"/>
                        </a:cubicBezTo>
                        <a:cubicBezTo>
                          <a:pt x="79375" y="104775"/>
                          <a:pt x="75614" y="116674"/>
                          <a:pt x="66675" y="123825"/>
                        </a:cubicBezTo>
                        <a:cubicBezTo>
                          <a:pt x="58835" y="130097"/>
                          <a:pt x="47080" y="128860"/>
                          <a:pt x="38100" y="133350"/>
                        </a:cubicBezTo>
                        <a:cubicBezTo>
                          <a:pt x="16559" y="144120"/>
                          <a:pt x="13395" y="148530"/>
                          <a:pt x="0" y="161925"/>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98" name="Straight Connector 97"/>
                  <p:cNvCxnSpPr/>
                  <p:nvPr/>
                </p:nvCxnSpPr>
                <p:spPr>
                  <a:xfrm flipH="1">
                    <a:off x="247650" y="466725"/>
                    <a:ext cx="9525" cy="571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94" name="Straight Connector 93"/>
                <p:cNvCxnSpPr/>
                <p:nvPr/>
              </p:nvCxnSpPr>
              <p:spPr>
                <a:xfrm>
                  <a:off x="752475" y="247650"/>
                  <a:ext cx="0" cy="7524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2" name="Group 81"/>
              <p:cNvGrpSpPr/>
              <p:nvPr/>
            </p:nvGrpSpPr>
            <p:grpSpPr>
              <a:xfrm>
                <a:off x="2667000" y="28575"/>
                <a:ext cx="1095375" cy="1676400"/>
                <a:chOff x="0" y="0"/>
                <a:chExt cx="1095375" cy="1676400"/>
              </a:xfrm>
            </p:grpSpPr>
            <p:grpSp>
              <p:nvGrpSpPr>
                <p:cNvPr id="83" name="Group 82"/>
                <p:cNvGrpSpPr/>
                <p:nvPr/>
              </p:nvGrpSpPr>
              <p:grpSpPr>
                <a:xfrm>
                  <a:off x="0" y="0"/>
                  <a:ext cx="904875" cy="257175"/>
                  <a:chOff x="0" y="0"/>
                  <a:chExt cx="904875" cy="257175"/>
                </a:xfrm>
              </p:grpSpPr>
              <p:sp>
                <p:nvSpPr>
                  <p:cNvPr id="90" name="Text Box 255"/>
                  <p:cNvSpPr txBox="1"/>
                  <p:nvPr/>
                </p:nvSpPr>
                <p:spPr>
                  <a:xfrm>
                    <a:off x="0" y="9525"/>
                    <a:ext cx="474980" cy="238125"/>
                  </a:xfrm>
                  <a:prstGeom prst="rect">
                    <a:avLst/>
                  </a:prstGeom>
                  <a:solidFill>
                    <a:sysClr val="window" lastClr="FFFFFF"/>
                  </a:solidFill>
                  <a:ln w="6350">
                    <a:solidFill>
                      <a:prstClr val="black"/>
                    </a:solidFill>
                  </a:ln>
                  <a:effectLst/>
                </p:spPr>
                <p:txBody>
                  <a:bodyPr rot="0" spcFirstLastPara="0" vert="horz" wrap="non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900">
                        <a:effectLst/>
                        <a:latin typeface="Calibri" panose="020F0502020204030204" pitchFamily="34" charset="0"/>
                        <a:ea typeface="Calibri" panose="020F0502020204030204" pitchFamily="34" charset="0"/>
                        <a:cs typeface="Times New Roman" panose="02020603050405020304" pitchFamily="18" charset="0"/>
                      </a:rPr>
                      <a:t>GEN 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1" name="Oval 90"/>
                  <p:cNvSpPr/>
                  <p:nvPr/>
                </p:nvSpPr>
                <p:spPr>
                  <a:xfrm>
                    <a:off x="581025" y="0"/>
                    <a:ext cx="32385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84" name="Group 83"/>
                <p:cNvGrpSpPr/>
                <p:nvPr/>
              </p:nvGrpSpPr>
              <p:grpSpPr>
                <a:xfrm>
                  <a:off x="762000" y="638175"/>
                  <a:ext cx="333375" cy="1038225"/>
                  <a:chOff x="0" y="0"/>
                  <a:chExt cx="333375" cy="1038225"/>
                </a:xfrm>
              </p:grpSpPr>
              <p:cxnSp>
                <p:nvCxnSpPr>
                  <p:cNvPr id="86" name="Straight Connector 85"/>
                  <p:cNvCxnSpPr/>
                  <p:nvPr/>
                </p:nvCxnSpPr>
                <p:spPr>
                  <a:xfrm>
                    <a:off x="0" y="0"/>
                    <a:ext cx="2571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257175" y="0"/>
                    <a:ext cx="0" cy="3143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Freeform 87"/>
                  <p:cNvSpPr/>
                  <p:nvPr/>
                </p:nvSpPr>
                <p:spPr>
                  <a:xfrm>
                    <a:off x="247650" y="314325"/>
                    <a:ext cx="85725" cy="161925"/>
                  </a:xfrm>
                  <a:custGeom>
                    <a:avLst/>
                    <a:gdLst>
                      <a:gd name="connsiteX0" fmla="*/ 19050 w 85725"/>
                      <a:gd name="connsiteY0" fmla="*/ 0 h 161925"/>
                      <a:gd name="connsiteX1" fmla="*/ 66675 w 85725"/>
                      <a:gd name="connsiteY1" fmla="*/ 38100 h 161925"/>
                      <a:gd name="connsiteX2" fmla="*/ 85725 w 85725"/>
                      <a:gd name="connsiteY2" fmla="*/ 95250 h 161925"/>
                      <a:gd name="connsiteX3" fmla="*/ 66675 w 85725"/>
                      <a:gd name="connsiteY3" fmla="*/ 123825 h 161925"/>
                      <a:gd name="connsiteX4" fmla="*/ 38100 w 85725"/>
                      <a:gd name="connsiteY4" fmla="*/ 133350 h 161925"/>
                      <a:gd name="connsiteX5" fmla="*/ 0 w 85725"/>
                      <a:gd name="connsiteY5" fmla="*/ 161925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161925">
                        <a:moveTo>
                          <a:pt x="19050" y="0"/>
                        </a:moveTo>
                        <a:cubicBezTo>
                          <a:pt x="34925" y="12700"/>
                          <a:pt x="55017" y="21445"/>
                          <a:pt x="66675" y="38100"/>
                        </a:cubicBezTo>
                        <a:cubicBezTo>
                          <a:pt x="78190" y="54551"/>
                          <a:pt x="85725" y="95250"/>
                          <a:pt x="85725" y="95250"/>
                        </a:cubicBezTo>
                        <a:cubicBezTo>
                          <a:pt x="79375" y="104775"/>
                          <a:pt x="75614" y="116674"/>
                          <a:pt x="66675" y="123825"/>
                        </a:cubicBezTo>
                        <a:cubicBezTo>
                          <a:pt x="58835" y="130097"/>
                          <a:pt x="47080" y="128860"/>
                          <a:pt x="38100" y="133350"/>
                        </a:cubicBezTo>
                        <a:cubicBezTo>
                          <a:pt x="16559" y="144120"/>
                          <a:pt x="13395" y="148530"/>
                          <a:pt x="0" y="161925"/>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89" name="Straight Connector 88"/>
                  <p:cNvCxnSpPr/>
                  <p:nvPr/>
                </p:nvCxnSpPr>
                <p:spPr>
                  <a:xfrm flipH="1">
                    <a:off x="247650" y="466725"/>
                    <a:ext cx="9525" cy="571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85" name="Straight Connector 84"/>
                <p:cNvCxnSpPr/>
                <p:nvPr/>
              </p:nvCxnSpPr>
              <p:spPr>
                <a:xfrm>
                  <a:off x="752475" y="247650"/>
                  <a:ext cx="0" cy="7524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7" name="Group 6"/>
            <p:cNvGrpSpPr/>
            <p:nvPr/>
          </p:nvGrpSpPr>
          <p:grpSpPr>
            <a:xfrm>
              <a:off x="142875" y="3124200"/>
              <a:ext cx="4076063" cy="1695450"/>
              <a:chOff x="0" y="0"/>
              <a:chExt cx="4076063" cy="1695450"/>
            </a:xfrm>
          </p:grpSpPr>
          <p:cxnSp>
            <p:nvCxnSpPr>
              <p:cNvPr id="51" name="Straight Connector 50"/>
              <p:cNvCxnSpPr/>
              <p:nvPr/>
            </p:nvCxnSpPr>
            <p:spPr>
              <a:xfrm flipV="1">
                <a:off x="0" y="676275"/>
                <a:ext cx="3867150" cy="9525"/>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0" y="9525"/>
                <a:ext cx="4029075" cy="9525"/>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oup 52"/>
              <p:cNvGrpSpPr/>
              <p:nvPr/>
            </p:nvGrpSpPr>
            <p:grpSpPr>
              <a:xfrm flipH="1" flipV="1">
                <a:off x="352425" y="19050"/>
                <a:ext cx="1095375" cy="1676400"/>
                <a:chOff x="0" y="0"/>
                <a:chExt cx="1095375" cy="1676400"/>
              </a:xfrm>
            </p:grpSpPr>
            <p:grpSp>
              <p:nvGrpSpPr>
                <p:cNvPr id="69" name="Group 68"/>
                <p:cNvGrpSpPr/>
                <p:nvPr/>
              </p:nvGrpSpPr>
              <p:grpSpPr>
                <a:xfrm>
                  <a:off x="0" y="0"/>
                  <a:ext cx="904875" cy="257175"/>
                  <a:chOff x="0" y="0"/>
                  <a:chExt cx="904875" cy="257175"/>
                </a:xfrm>
              </p:grpSpPr>
              <p:sp>
                <p:nvSpPr>
                  <p:cNvPr id="76" name="Text Box 271"/>
                  <p:cNvSpPr txBox="1"/>
                  <p:nvPr/>
                </p:nvSpPr>
                <p:spPr>
                  <a:xfrm flipV="1">
                    <a:off x="0" y="9525"/>
                    <a:ext cx="474980" cy="238125"/>
                  </a:xfrm>
                  <a:prstGeom prst="rect">
                    <a:avLst/>
                  </a:prstGeom>
                  <a:solidFill>
                    <a:sysClr val="window" lastClr="FFFFFF"/>
                  </a:solidFill>
                  <a:ln w="6350">
                    <a:solidFill>
                      <a:prstClr val="black"/>
                    </a:solidFill>
                  </a:ln>
                  <a:effectLst/>
                </p:spPr>
                <p:txBody>
                  <a:bodyPr rot="0" spcFirstLastPara="0" vert="horz" wrap="non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900">
                        <a:effectLst/>
                        <a:latin typeface="Calibri" panose="020F0502020204030204" pitchFamily="34" charset="0"/>
                        <a:ea typeface="Calibri" panose="020F0502020204030204" pitchFamily="34" charset="0"/>
                        <a:cs typeface="Times New Roman" panose="02020603050405020304" pitchFamily="18" charset="0"/>
                      </a:rPr>
                      <a:t>GEN 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7" name="Oval 76"/>
                  <p:cNvSpPr/>
                  <p:nvPr/>
                </p:nvSpPr>
                <p:spPr>
                  <a:xfrm>
                    <a:off x="581025" y="0"/>
                    <a:ext cx="32385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70" name="Group 69"/>
                <p:cNvGrpSpPr/>
                <p:nvPr/>
              </p:nvGrpSpPr>
              <p:grpSpPr>
                <a:xfrm>
                  <a:off x="762000" y="638175"/>
                  <a:ext cx="333375" cy="1038225"/>
                  <a:chOff x="0" y="0"/>
                  <a:chExt cx="333375" cy="1038225"/>
                </a:xfrm>
              </p:grpSpPr>
              <p:cxnSp>
                <p:nvCxnSpPr>
                  <p:cNvPr id="72" name="Straight Connector 71"/>
                  <p:cNvCxnSpPr/>
                  <p:nvPr/>
                </p:nvCxnSpPr>
                <p:spPr>
                  <a:xfrm>
                    <a:off x="0" y="0"/>
                    <a:ext cx="2571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257175" y="0"/>
                    <a:ext cx="0" cy="3143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4" name="Freeform 73"/>
                  <p:cNvSpPr/>
                  <p:nvPr/>
                </p:nvSpPr>
                <p:spPr>
                  <a:xfrm>
                    <a:off x="247650" y="314325"/>
                    <a:ext cx="85725" cy="161925"/>
                  </a:xfrm>
                  <a:custGeom>
                    <a:avLst/>
                    <a:gdLst>
                      <a:gd name="connsiteX0" fmla="*/ 19050 w 85725"/>
                      <a:gd name="connsiteY0" fmla="*/ 0 h 161925"/>
                      <a:gd name="connsiteX1" fmla="*/ 66675 w 85725"/>
                      <a:gd name="connsiteY1" fmla="*/ 38100 h 161925"/>
                      <a:gd name="connsiteX2" fmla="*/ 85725 w 85725"/>
                      <a:gd name="connsiteY2" fmla="*/ 95250 h 161925"/>
                      <a:gd name="connsiteX3" fmla="*/ 66675 w 85725"/>
                      <a:gd name="connsiteY3" fmla="*/ 123825 h 161925"/>
                      <a:gd name="connsiteX4" fmla="*/ 38100 w 85725"/>
                      <a:gd name="connsiteY4" fmla="*/ 133350 h 161925"/>
                      <a:gd name="connsiteX5" fmla="*/ 0 w 85725"/>
                      <a:gd name="connsiteY5" fmla="*/ 161925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161925">
                        <a:moveTo>
                          <a:pt x="19050" y="0"/>
                        </a:moveTo>
                        <a:cubicBezTo>
                          <a:pt x="34925" y="12700"/>
                          <a:pt x="55017" y="21445"/>
                          <a:pt x="66675" y="38100"/>
                        </a:cubicBezTo>
                        <a:cubicBezTo>
                          <a:pt x="78190" y="54551"/>
                          <a:pt x="85725" y="95250"/>
                          <a:pt x="85725" y="95250"/>
                        </a:cubicBezTo>
                        <a:cubicBezTo>
                          <a:pt x="79375" y="104775"/>
                          <a:pt x="75614" y="116674"/>
                          <a:pt x="66675" y="123825"/>
                        </a:cubicBezTo>
                        <a:cubicBezTo>
                          <a:pt x="58835" y="130097"/>
                          <a:pt x="47080" y="128860"/>
                          <a:pt x="38100" y="133350"/>
                        </a:cubicBezTo>
                        <a:cubicBezTo>
                          <a:pt x="16559" y="144120"/>
                          <a:pt x="13395" y="148530"/>
                          <a:pt x="0" y="161925"/>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75" name="Straight Connector 74"/>
                  <p:cNvCxnSpPr/>
                  <p:nvPr/>
                </p:nvCxnSpPr>
                <p:spPr>
                  <a:xfrm flipH="1">
                    <a:off x="247650" y="466725"/>
                    <a:ext cx="9525" cy="571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1" name="Straight Connector 70"/>
                <p:cNvCxnSpPr/>
                <p:nvPr/>
              </p:nvCxnSpPr>
              <p:spPr>
                <a:xfrm>
                  <a:off x="752475" y="247650"/>
                  <a:ext cx="0" cy="7524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4" name="Group 53"/>
              <p:cNvGrpSpPr/>
              <p:nvPr/>
            </p:nvGrpSpPr>
            <p:grpSpPr>
              <a:xfrm flipH="1" flipV="1">
                <a:off x="1876425" y="0"/>
                <a:ext cx="1095375" cy="1676400"/>
                <a:chOff x="0" y="0"/>
                <a:chExt cx="1095375" cy="1676400"/>
              </a:xfrm>
            </p:grpSpPr>
            <p:grpSp>
              <p:nvGrpSpPr>
                <p:cNvPr id="60" name="Group 59"/>
                <p:cNvGrpSpPr/>
                <p:nvPr/>
              </p:nvGrpSpPr>
              <p:grpSpPr>
                <a:xfrm>
                  <a:off x="0" y="0"/>
                  <a:ext cx="904875" cy="257175"/>
                  <a:chOff x="0" y="0"/>
                  <a:chExt cx="904875" cy="257175"/>
                </a:xfrm>
              </p:grpSpPr>
              <p:sp>
                <p:nvSpPr>
                  <p:cNvPr id="67" name="Text Box 302"/>
                  <p:cNvSpPr txBox="1"/>
                  <p:nvPr/>
                </p:nvSpPr>
                <p:spPr>
                  <a:xfrm flipV="1">
                    <a:off x="0" y="9525"/>
                    <a:ext cx="474980" cy="238125"/>
                  </a:xfrm>
                  <a:prstGeom prst="rect">
                    <a:avLst/>
                  </a:prstGeom>
                  <a:solidFill>
                    <a:sysClr val="window" lastClr="FFFFFF"/>
                  </a:solidFill>
                  <a:ln w="6350">
                    <a:solidFill>
                      <a:prstClr val="black"/>
                    </a:solidFill>
                  </a:ln>
                  <a:effectLst/>
                </p:spPr>
                <p:txBody>
                  <a:bodyPr rot="0" spcFirstLastPara="0" vert="horz" wrap="non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900">
                        <a:effectLst/>
                        <a:latin typeface="Calibri" panose="020F0502020204030204" pitchFamily="34" charset="0"/>
                        <a:ea typeface="Calibri" panose="020F0502020204030204" pitchFamily="34" charset="0"/>
                        <a:cs typeface="Times New Roman" panose="02020603050405020304" pitchFamily="18" charset="0"/>
                      </a:rPr>
                      <a:t>GEN 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8" name="Oval 67"/>
                  <p:cNvSpPr/>
                  <p:nvPr/>
                </p:nvSpPr>
                <p:spPr>
                  <a:xfrm>
                    <a:off x="581025" y="0"/>
                    <a:ext cx="32385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61" name="Group 60"/>
                <p:cNvGrpSpPr/>
                <p:nvPr/>
              </p:nvGrpSpPr>
              <p:grpSpPr>
                <a:xfrm>
                  <a:off x="762000" y="638175"/>
                  <a:ext cx="333375" cy="1038225"/>
                  <a:chOff x="0" y="0"/>
                  <a:chExt cx="333375" cy="1038225"/>
                </a:xfrm>
              </p:grpSpPr>
              <p:cxnSp>
                <p:nvCxnSpPr>
                  <p:cNvPr id="63" name="Straight Connector 62"/>
                  <p:cNvCxnSpPr/>
                  <p:nvPr/>
                </p:nvCxnSpPr>
                <p:spPr>
                  <a:xfrm>
                    <a:off x="0" y="0"/>
                    <a:ext cx="2571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257175" y="0"/>
                    <a:ext cx="0" cy="3143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Freeform 64"/>
                  <p:cNvSpPr/>
                  <p:nvPr/>
                </p:nvSpPr>
                <p:spPr>
                  <a:xfrm>
                    <a:off x="247650" y="314325"/>
                    <a:ext cx="85725" cy="161925"/>
                  </a:xfrm>
                  <a:custGeom>
                    <a:avLst/>
                    <a:gdLst>
                      <a:gd name="connsiteX0" fmla="*/ 19050 w 85725"/>
                      <a:gd name="connsiteY0" fmla="*/ 0 h 161925"/>
                      <a:gd name="connsiteX1" fmla="*/ 66675 w 85725"/>
                      <a:gd name="connsiteY1" fmla="*/ 38100 h 161925"/>
                      <a:gd name="connsiteX2" fmla="*/ 85725 w 85725"/>
                      <a:gd name="connsiteY2" fmla="*/ 95250 h 161925"/>
                      <a:gd name="connsiteX3" fmla="*/ 66675 w 85725"/>
                      <a:gd name="connsiteY3" fmla="*/ 123825 h 161925"/>
                      <a:gd name="connsiteX4" fmla="*/ 38100 w 85725"/>
                      <a:gd name="connsiteY4" fmla="*/ 133350 h 161925"/>
                      <a:gd name="connsiteX5" fmla="*/ 0 w 85725"/>
                      <a:gd name="connsiteY5" fmla="*/ 161925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161925">
                        <a:moveTo>
                          <a:pt x="19050" y="0"/>
                        </a:moveTo>
                        <a:cubicBezTo>
                          <a:pt x="34925" y="12700"/>
                          <a:pt x="55017" y="21445"/>
                          <a:pt x="66675" y="38100"/>
                        </a:cubicBezTo>
                        <a:cubicBezTo>
                          <a:pt x="78190" y="54551"/>
                          <a:pt x="85725" y="95250"/>
                          <a:pt x="85725" y="95250"/>
                        </a:cubicBezTo>
                        <a:cubicBezTo>
                          <a:pt x="79375" y="104775"/>
                          <a:pt x="75614" y="116674"/>
                          <a:pt x="66675" y="123825"/>
                        </a:cubicBezTo>
                        <a:cubicBezTo>
                          <a:pt x="58835" y="130097"/>
                          <a:pt x="47080" y="128860"/>
                          <a:pt x="38100" y="133350"/>
                        </a:cubicBezTo>
                        <a:cubicBezTo>
                          <a:pt x="16559" y="144120"/>
                          <a:pt x="13395" y="148530"/>
                          <a:pt x="0" y="161925"/>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66" name="Straight Connector 65"/>
                  <p:cNvCxnSpPr/>
                  <p:nvPr/>
                </p:nvCxnSpPr>
                <p:spPr>
                  <a:xfrm flipH="1">
                    <a:off x="247650" y="466725"/>
                    <a:ext cx="9525" cy="571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62" name="Straight Connector 61"/>
                <p:cNvCxnSpPr/>
                <p:nvPr/>
              </p:nvCxnSpPr>
              <p:spPr>
                <a:xfrm>
                  <a:off x="752475" y="247650"/>
                  <a:ext cx="0" cy="7524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5" name="Group 54"/>
              <p:cNvGrpSpPr/>
              <p:nvPr/>
            </p:nvGrpSpPr>
            <p:grpSpPr>
              <a:xfrm>
                <a:off x="3181349" y="19050"/>
                <a:ext cx="894714" cy="1633312"/>
                <a:chOff x="-1" y="0"/>
                <a:chExt cx="894714" cy="1633312"/>
              </a:xfrm>
            </p:grpSpPr>
            <p:sp>
              <p:nvSpPr>
                <p:cNvPr id="56" name="Text Box 312"/>
                <p:cNvSpPr txBox="1"/>
                <p:nvPr/>
              </p:nvSpPr>
              <p:spPr>
                <a:xfrm flipH="1">
                  <a:off x="419734" y="1395188"/>
                  <a:ext cx="474979" cy="238124"/>
                </a:xfrm>
                <a:prstGeom prst="rect">
                  <a:avLst/>
                </a:prstGeom>
                <a:solidFill>
                  <a:sysClr val="window" lastClr="FFFFFF"/>
                </a:solidFill>
                <a:ln w="6350">
                  <a:solidFill>
                    <a:prstClr val="black"/>
                  </a:solidFill>
                </a:ln>
                <a:effectLst/>
              </p:spPr>
              <p:txBody>
                <a:bodyPr rot="0" spcFirstLastPara="0" vert="horz" wrap="non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GEN 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7" name="Oval 56"/>
                <p:cNvSpPr/>
                <p:nvPr/>
              </p:nvSpPr>
              <p:spPr>
                <a:xfrm flipH="1" flipV="1">
                  <a:off x="-1" y="1323975"/>
                  <a:ext cx="323850" cy="257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58" name="Straight Connector 57"/>
                <p:cNvCxnSpPr>
                  <a:stCxn id="57" idx="4"/>
                </p:cNvCxnSpPr>
                <p:nvPr/>
              </p:nvCxnSpPr>
              <p:spPr>
                <a:xfrm flipV="1">
                  <a:off x="161924" y="723901"/>
                  <a:ext cx="1" cy="6000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V="1">
                  <a:off x="161925" y="0"/>
                  <a:ext cx="9525" cy="571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8" name="Group 7"/>
            <p:cNvGrpSpPr/>
            <p:nvPr/>
          </p:nvGrpSpPr>
          <p:grpSpPr>
            <a:xfrm>
              <a:off x="1685925" y="1724025"/>
              <a:ext cx="1428750" cy="1390650"/>
              <a:chOff x="0" y="0"/>
              <a:chExt cx="1428750" cy="1390650"/>
            </a:xfrm>
          </p:grpSpPr>
          <p:sp>
            <p:nvSpPr>
              <p:cNvPr id="16" name="Text Box 112"/>
              <p:cNvSpPr txBox="1"/>
              <p:nvPr/>
            </p:nvSpPr>
            <p:spPr>
              <a:xfrm>
                <a:off x="504824" y="590550"/>
                <a:ext cx="923926" cy="276226"/>
              </a:xfrm>
              <a:prstGeom prst="rect">
                <a:avLst/>
              </a:prstGeom>
              <a:solidFill>
                <a:sysClr val="window" lastClr="FFFFFF"/>
              </a:solidFill>
              <a:ln w="6350">
                <a:solidFill>
                  <a:prstClr val="black"/>
                </a:solidFill>
              </a:ln>
              <a:effectLst/>
            </p:spPr>
            <p:txBody>
              <a:bodyPr rot="0" spcFirstLastPara="0" vert="horz" wrap="non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Transformer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7" name="Straight Connector 16"/>
              <p:cNvCxnSpPr/>
              <p:nvPr/>
            </p:nvCxnSpPr>
            <p:spPr>
              <a:xfrm>
                <a:off x="219075" y="0"/>
                <a:ext cx="0" cy="581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38125" y="809625"/>
                <a:ext cx="0" cy="581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9" name="Group 18"/>
              <p:cNvGrpSpPr/>
              <p:nvPr/>
            </p:nvGrpSpPr>
            <p:grpSpPr>
              <a:xfrm>
                <a:off x="0" y="571500"/>
                <a:ext cx="457197" cy="104776"/>
                <a:chOff x="0" y="0"/>
                <a:chExt cx="752475" cy="190500"/>
              </a:xfrm>
            </p:grpSpPr>
            <p:grpSp>
              <p:nvGrpSpPr>
                <p:cNvPr id="36" name="Group 35"/>
                <p:cNvGrpSpPr/>
                <p:nvPr/>
              </p:nvGrpSpPr>
              <p:grpSpPr>
                <a:xfrm>
                  <a:off x="0" y="0"/>
                  <a:ext cx="152400" cy="171450"/>
                  <a:chOff x="0" y="0"/>
                  <a:chExt cx="152400" cy="171450"/>
                </a:xfrm>
              </p:grpSpPr>
              <p:cxnSp>
                <p:nvCxnSpPr>
                  <p:cNvPr id="49" name="Straight Connector 48"/>
                  <p:cNvCxnSpPr/>
                  <p:nvPr/>
                </p:nvCxnSpPr>
                <p:spPr>
                  <a:xfrm flipH="1">
                    <a:off x="0" y="0"/>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76200" y="9525"/>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 name="Group 36"/>
                <p:cNvGrpSpPr/>
                <p:nvPr/>
              </p:nvGrpSpPr>
              <p:grpSpPr>
                <a:xfrm>
                  <a:off x="152400" y="9525"/>
                  <a:ext cx="152400" cy="171450"/>
                  <a:chOff x="0" y="0"/>
                  <a:chExt cx="152400" cy="171450"/>
                </a:xfrm>
              </p:grpSpPr>
              <p:cxnSp>
                <p:nvCxnSpPr>
                  <p:cNvPr id="47" name="Straight Connector 46"/>
                  <p:cNvCxnSpPr/>
                  <p:nvPr/>
                </p:nvCxnSpPr>
                <p:spPr>
                  <a:xfrm flipH="1">
                    <a:off x="0" y="0"/>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76200" y="9525"/>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8" name="Group 37"/>
                <p:cNvGrpSpPr/>
                <p:nvPr/>
              </p:nvGrpSpPr>
              <p:grpSpPr>
                <a:xfrm>
                  <a:off x="304800" y="9525"/>
                  <a:ext cx="152400" cy="171450"/>
                  <a:chOff x="0" y="0"/>
                  <a:chExt cx="152400" cy="171450"/>
                </a:xfrm>
              </p:grpSpPr>
              <p:cxnSp>
                <p:nvCxnSpPr>
                  <p:cNvPr id="45" name="Straight Connector 44"/>
                  <p:cNvCxnSpPr/>
                  <p:nvPr/>
                </p:nvCxnSpPr>
                <p:spPr>
                  <a:xfrm flipH="1">
                    <a:off x="0" y="0"/>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76200" y="9525"/>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9" name="Group 38"/>
                <p:cNvGrpSpPr/>
                <p:nvPr/>
              </p:nvGrpSpPr>
              <p:grpSpPr>
                <a:xfrm>
                  <a:off x="457200" y="9525"/>
                  <a:ext cx="152400" cy="171450"/>
                  <a:chOff x="0" y="0"/>
                  <a:chExt cx="152400" cy="171450"/>
                </a:xfrm>
              </p:grpSpPr>
              <p:cxnSp>
                <p:nvCxnSpPr>
                  <p:cNvPr id="43" name="Straight Connector 42"/>
                  <p:cNvCxnSpPr/>
                  <p:nvPr/>
                </p:nvCxnSpPr>
                <p:spPr>
                  <a:xfrm flipH="1">
                    <a:off x="0" y="0"/>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76200" y="9525"/>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0" name="Group 39"/>
                <p:cNvGrpSpPr/>
                <p:nvPr/>
              </p:nvGrpSpPr>
              <p:grpSpPr>
                <a:xfrm>
                  <a:off x="600075" y="19050"/>
                  <a:ext cx="152400" cy="171450"/>
                  <a:chOff x="0" y="0"/>
                  <a:chExt cx="152400" cy="171450"/>
                </a:xfrm>
              </p:grpSpPr>
              <p:cxnSp>
                <p:nvCxnSpPr>
                  <p:cNvPr id="41" name="Straight Connector 40"/>
                  <p:cNvCxnSpPr/>
                  <p:nvPr/>
                </p:nvCxnSpPr>
                <p:spPr>
                  <a:xfrm flipH="1">
                    <a:off x="0" y="0"/>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6200" y="9525"/>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20" name="Group 19"/>
              <p:cNvGrpSpPr/>
              <p:nvPr/>
            </p:nvGrpSpPr>
            <p:grpSpPr>
              <a:xfrm flipV="1">
                <a:off x="0" y="704849"/>
                <a:ext cx="457197" cy="104776"/>
                <a:chOff x="0" y="0"/>
                <a:chExt cx="752475" cy="190500"/>
              </a:xfrm>
            </p:grpSpPr>
            <p:grpSp>
              <p:nvGrpSpPr>
                <p:cNvPr id="21" name="Group 20"/>
                <p:cNvGrpSpPr/>
                <p:nvPr/>
              </p:nvGrpSpPr>
              <p:grpSpPr>
                <a:xfrm>
                  <a:off x="0" y="0"/>
                  <a:ext cx="152400" cy="171450"/>
                  <a:chOff x="0" y="0"/>
                  <a:chExt cx="152400" cy="171450"/>
                </a:xfrm>
              </p:grpSpPr>
              <p:cxnSp>
                <p:nvCxnSpPr>
                  <p:cNvPr id="34" name="Straight Connector 33"/>
                  <p:cNvCxnSpPr/>
                  <p:nvPr/>
                </p:nvCxnSpPr>
                <p:spPr>
                  <a:xfrm flipH="1">
                    <a:off x="0" y="0"/>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6200" y="9525"/>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2" name="Group 21"/>
                <p:cNvGrpSpPr/>
                <p:nvPr/>
              </p:nvGrpSpPr>
              <p:grpSpPr>
                <a:xfrm>
                  <a:off x="152400" y="9525"/>
                  <a:ext cx="152400" cy="171450"/>
                  <a:chOff x="0" y="0"/>
                  <a:chExt cx="152400" cy="171450"/>
                </a:xfrm>
              </p:grpSpPr>
              <p:cxnSp>
                <p:nvCxnSpPr>
                  <p:cNvPr id="32" name="Straight Connector 31"/>
                  <p:cNvCxnSpPr/>
                  <p:nvPr/>
                </p:nvCxnSpPr>
                <p:spPr>
                  <a:xfrm flipH="1">
                    <a:off x="0" y="0"/>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76200" y="9525"/>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304800" y="9525"/>
                  <a:ext cx="152400" cy="171450"/>
                  <a:chOff x="0" y="0"/>
                  <a:chExt cx="152400" cy="171450"/>
                </a:xfrm>
              </p:grpSpPr>
              <p:cxnSp>
                <p:nvCxnSpPr>
                  <p:cNvPr id="30" name="Straight Connector 29"/>
                  <p:cNvCxnSpPr/>
                  <p:nvPr/>
                </p:nvCxnSpPr>
                <p:spPr>
                  <a:xfrm flipH="1">
                    <a:off x="0" y="0"/>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76200" y="9525"/>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p:nvGrpSpPr>
              <p:grpSpPr>
                <a:xfrm>
                  <a:off x="457200" y="9525"/>
                  <a:ext cx="152400" cy="171450"/>
                  <a:chOff x="0" y="0"/>
                  <a:chExt cx="152400" cy="171450"/>
                </a:xfrm>
              </p:grpSpPr>
              <p:cxnSp>
                <p:nvCxnSpPr>
                  <p:cNvPr id="28" name="Straight Connector 27"/>
                  <p:cNvCxnSpPr/>
                  <p:nvPr/>
                </p:nvCxnSpPr>
                <p:spPr>
                  <a:xfrm flipH="1">
                    <a:off x="0" y="0"/>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76200" y="9525"/>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p:nvGrpSpPr>
              <p:grpSpPr>
                <a:xfrm>
                  <a:off x="600075" y="19050"/>
                  <a:ext cx="152400" cy="171450"/>
                  <a:chOff x="0" y="0"/>
                  <a:chExt cx="152400" cy="171450"/>
                </a:xfrm>
              </p:grpSpPr>
              <p:cxnSp>
                <p:nvCxnSpPr>
                  <p:cNvPr id="26" name="Straight Connector 25"/>
                  <p:cNvCxnSpPr/>
                  <p:nvPr/>
                </p:nvCxnSpPr>
                <p:spPr>
                  <a:xfrm flipH="1">
                    <a:off x="0" y="0"/>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76200" y="9525"/>
                    <a:ext cx="76200" cy="161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9" name="Group 8"/>
            <p:cNvGrpSpPr/>
            <p:nvPr/>
          </p:nvGrpSpPr>
          <p:grpSpPr>
            <a:xfrm>
              <a:off x="3895725" y="2819400"/>
              <a:ext cx="1811655" cy="342900"/>
              <a:chOff x="0" y="0"/>
              <a:chExt cx="1811655" cy="342900"/>
            </a:xfrm>
          </p:grpSpPr>
          <p:sp>
            <p:nvSpPr>
              <p:cNvPr id="10" name="Oval 9"/>
              <p:cNvSpPr/>
              <p:nvPr/>
            </p:nvSpPr>
            <p:spPr>
              <a:xfrm>
                <a:off x="1209675" y="285750"/>
                <a:ext cx="76200" cy="5715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Text Box 102"/>
              <p:cNvSpPr txBox="1"/>
              <p:nvPr/>
            </p:nvSpPr>
            <p:spPr>
              <a:xfrm>
                <a:off x="0" y="0"/>
                <a:ext cx="822196" cy="247651"/>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900" dirty="0">
                    <a:effectLst/>
                    <a:ea typeface="Calibri" panose="020F0502020204030204" pitchFamily="34" charset="0"/>
                    <a:cs typeface="Times New Roman" panose="02020603050405020304" pitchFamily="18" charset="0"/>
                  </a:rPr>
                  <a:t>EPS Meter</a:t>
                </a:r>
                <a:endParaRPr lang="en-US" sz="1100" dirty="0">
                  <a:effectLst/>
                  <a:ea typeface="Calibri" panose="020F0502020204030204" pitchFamily="34" charset="0"/>
                  <a:cs typeface="Times New Roman" panose="02020603050405020304" pitchFamily="18" charset="0"/>
                </a:endParaRPr>
              </a:p>
            </p:txBody>
          </p:sp>
          <p:sp>
            <p:nvSpPr>
              <p:cNvPr id="12" name="Text Box 111"/>
              <p:cNvSpPr txBox="1"/>
              <p:nvPr/>
            </p:nvSpPr>
            <p:spPr>
              <a:xfrm>
                <a:off x="1066800" y="19050"/>
                <a:ext cx="325120" cy="238125"/>
              </a:xfrm>
              <a:prstGeom prst="rect">
                <a:avLst/>
              </a:prstGeom>
              <a:solidFill>
                <a:sysClr val="window" lastClr="FFFFFF"/>
              </a:solidFill>
              <a:ln w="6350">
                <a:solidFill>
                  <a:prstClr val="black"/>
                </a:solidFill>
              </a:ln>
              <a:effectLst/>
            </p:spPr>
            <p:txBody>
              <a:bodyPr rot="0" spcFirstLastPara="0" vert="horz" wrap="non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900">
                    <a:effectLst/>
                    <a:latin typeface="Calibri" panose="020F0502020204030204" pitchFamily="34" charset="0"/>
                    <a:ea typeface="Calibri" panose="020F0502020204030204" pitchFamily="34" charset="0"/>
                    <a:cs typeface="Times New Roman" panose="02020603050405020304" pitchFamily="18" charset="0"/>
                  </a:rPr>
                  <a:t>RN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3" name="Straight Connector 12"/>
              <p:cNvCxnSpPr/>
              <p:nvPr/>
            </p:nvCxnSpPr>
            <p:spPr>
              <a:xfrm rot="16200000" flipH="1">
                <a:off x="1552575" y="57150"/>
                <a:ext cx="4445" cy="513715"/>
              </a:xfrm>
              <a:prstGeom prst="line">
                <a:avLst/>
              </a:prstGeom>
              <a:noFill/>
              <a:ln w="6350" cap="flat" cmpd="sng" algn="ctr">
                <a:solidFill>
                  <a:sysClr val="windowText" lastClr="000000"/>
                </a:solidFill>
                <a:prstDash val="solid"/>
                <a:miter lim="800000"/>
                <a:tailEnd type="triangle"/>
              </a:ln>
              <a:effectLst/>
            </p:spPr>
          </p:cxnSp>
          <p:sp>
            <p:nvSpPr>
              <p:cNvPr id="14" name="Oval 13"/>
              <p:cNvSpPr/>
              <p:nvPr/>
            </p:nvSpPr>
            <p:spPr>
              <a:xfrm>
                <a:off x="276225" y="285750"/>
                <a:ext cx="76200" cy="5715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15" name="Straight Connector 14"/>
              <p:cNvCxnSpPr/>
              <p:nvPr/>
            </p:nvCxnSpPr>
            <p:spPr>
              <a:xfrm flipV="1">
                <a:off x="361950" y="314325"/>
                <a:ext cx="847725"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grpSp>
      </p:grpSp>
      <p:sp>
        <p:nvSpPr>
          <p:cNvPr id="110" name="Freeform 109"/>
          <p:cNvSpPr/>
          <p:nvPr/>
        </p:nvSpPr>
        <p:spPr>
          <a:xfrm flipH="1" flipV="1">
            <a:off x="5079335" y="4869270"/>
            <a:ext cx="72620" cy="124484"/>
          </a:xfrm>
          <a:custGeom>
            <a:avLst/>
            <a:gdLst>
              <a:gd name="connsiteX0" fmla="*/ 19050 w 85725"/>
              <a:gd name="connsiteY0" fmla="*/ 0 h 161925"/>
              <a:gd name="connsiteX1" fmla="*/ 66675 w 85725"/>
              <a:gd name="connsiteY1" fmla="*/ 38100 h 161925"/>
              <a:gd name="connsiteX2" fmla="*/ 85725 w 85725"/>
              <a:gd name="connsiteY2" fmla="*/ 95250 h 161925"/>
              <a:gd name="connsiteX3" fmla="*/ 66675 w 85725"/>
              <a:gd name="connsiteY3" fmla="*/ 123825 h 161925"/>
              <a:gd name="connsiteX4" fmla="*/ 38100 w 85725"/>
              <a:gd name="connsiteY4" fmla="*/ 133350 h 161925"/>
              <a:gd name="connsiteX5" fmla="*/ 0 w 85725"/>
              <a:gd name="connsiteY5" fmla="*/ 161925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161925">
                <a:moveTo>
                  <a:pt x="19050" y="0"/>
                </a:moveTo>
                <a:cubicBezTo>
                  <a:pt x="34925" y="12700"/>
                  <a:pt x="55017" y="21445"/>
                  <a:pt x="66675" y="38100"/>
                </a:cubicBezTo>
                <a:cubicBezTo>
                  <a:pt x="78190" y="54551"/>
                  <a:pt x="85725" y="95250"/>
                  <a:pt x="85725" y="95250"/>
                </a:cubicBezTo>
                <a:cubicBezTo>
                  <a:pt x="79375" y="104775"/>
                  <a:pt x="75614" y="116674"/>
                  <a:pt x="66675" y="123825"/>
                </a:cubicBezTo>
                <a:cubicBezTo>
                  <a:pt x="58835" y="130097"/>
                  <a:pt x="47080" y="128860"/>
                  <a:pt x="38100" y="133350"/>
                </a:cubicBezTo>
                <a:cubicBezTo>
                  <a:pt x="16559" y="144120"/>
                  <a:pt x="13395" y="148530"/>
                  <a:pt x="0" y="161925"/>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1" name="Title 1"/>
          <p:cNvSpPr>
            <a:spLocks noGrp="1"/>
          </p:cNvSpPr>
          <p:nvPr>
            <p:ph type="title"/>
          </p:nvPr>
        </p:nvSpPr>
        <p:spPr>
          <a:xfrm>
            <a:off x="381000" y="243682"/>
            <a:ext cx="8458200" cy="1143000"/>
          </a:xfrm>
        </p:spPr>
        <p:txBody>
          <a:bodyPr/>
          <a:lstStyle/>
          <a:p>
            <a:r>
              <a:rPr lang="en-US" dirty="0" smtClean="0"/>
              <a:t>Resource Nodes with Multiple Resources</a:t>
            </a:r>
            <a:endParaRPr lang="en-US" b="1" dirty="0">
              <a:solidFill>
                <a:schemeClr val="accent1"/>
              </a:solidFill>
            </a:endParaRPr>
          </a:p>
        </p:txBody>
      </p:sp>
      <p:sp>
        <p:nvSpPr>
          <p:cNvPr id="3" name="Rectangle 2"/>
          <p:cNvSpPr/>
          <p:nvPr/>
        </p:nvSpPr>
        <p:spPr>
          <a:xfrm>
            <a:off x="-231294" y="1069778"/>
            <a:ext cx="9070493" cy="584775"/>
          </a:xfrm>
          <a:prstGeom prst="rect">
            <a:avLst/>
          </a:prstGeom>
        </p:spPr>
        <p:txBody>
          <a:bodyPr wrap="square">
            <a:spAutoFit/>
          </a:bodyPr>
          <a:lstStyle/>
          <a:p>
            <a:pPr marL="1200150" lvl="2" indent="-285750">
              <a:buFont typeface="Arial" panose="020B0604020202020204" pitchFamily="34" charset="0"/>
              <a:buChar char="•"/>
            </a:pPr>
            <a:r>
              <a:rPr lang="en-US" sz="1600" dirty="0"/>
              <a:t>Totally 98 Resource Nodes have at least 2 Resources mapped  (Maximum 6)</a:t>
            </a:r>
          </a:p>
          <a:p>
            <a:pPr marL="1200150" lvl="2" indent="-285750">
              <a:buFont typeface="Arial" panose="020B0604020202020204" pitchFamily="34" charset="0"/>
              <a:buChar char="•"/>
            </a:pPr>
            <a:r>
              <a:rPr lang="en-US" sz="1600" dirty="0"/>
              <a:t>Totally 42 EPS Meters have at least 2 Electrical Buses mapped (Maximum 3)</a:t>
            </a:r>
          </a:p>
        </p:txBody>
      </p:sp>
    </p:spTree>
    <p:extLst>
      <p:ext uri="{BB962C8B-B14F-4D97-AF65-F5344CB8AC3E}">
        <p14:creationId xmlns:p14="http://schemas.microsoft.com/office/powerpoint/2010/main" val="86563353"/>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ppt/theme/themeOverride2.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ppt/theme/themeOverride3.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purl.org/dc/terms/"/>
    <ds:schemaRef ds:uri="http://schemas.microsoft.com/office/2006/metadata/properties"/>
    <ds:schemaRef ds:uri="http://purl.org/dc/elements/1.1/"/>
    <ds:schemaRef ds:uri="http://schemas.microsoft.com/office/2006/documentManagement/types"/>
    <ds:schemaRef ds:uri="http://purl.org/dc/dcmitype/"/>
    <ds:schemaRef ds:uri="c34af464-7aa1-4edd-9be4-83dffc1cb926"/>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895</TotalTime>
  <Words>731</Words>
  <Application>Microsoft Office PowerPoint</Application>
  <PresentationFormat>On-screen Show (4:3)</PresentationFormat>
  <Paragraphs>138</Paragraphs>
  <Slides>14</Slides>
  <Notes>12</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14</vt:i4>
      </vt:variant>
    </vt:vector>
  </HeadingPairs>
  <TitlesOfParts>
    <vt:vector size="21" baseType="lpstr">
      <vt:lpstr>Arial</vt:lpstr>
      <vt:lpstr>Book Antiqua</vt:lpstr>
      <vt:lpstr>Calibri</vt:lpstr>
      <vt:lpstr>Times New Roman</vt:lpstr>
      <vt:lpstr>1_Custom Design</vt:lpstr>
      <vt:lpstr>Office Theme</vt:lpstr>
      <vt:lpstr>Custom Design</vt:lpstr>
      <vt:lpstr>PowerPoint Presentation</vt:lpstr>
      <vt:lpstr>PowerPoint Presentation</vt:lpstr>
      <vt:lpstr>Statistics on HDL Overrides</vt:lpstr>
      <vt:lpstr>Statistics on HDL Overrides</vt:lpstr>
      <vt:lpstr>Operational Improvements</vt:lpstr>
      <vt:lpstr>Reasons for current HDL Overrides</vt:lpstr>
      <vt:lpstr>Option 1:  Override Resource Node LMP</vt:lpstr>
      <vt:lpstr>Option 1:  Override Resource Node LMP</vt:lpstr>
      <vt:lpstr>Resource Nodes with Multiple Resources</vt:lpstr>
      <vt:lpstr>Option 1:  Override Resource Node LMP</vt:lpstr>
      <vt:lpstr>Option 2 : Enter Constraint above RN</vt:lpstr>
      <vt:lpstr>Option 2 : Enter Constraint above RN</vt:lpstr>
      <vt:lpstr>Option 2 : Enter Constraint above RN</vt:lpstr>
      <vt:lpstr>     Questions?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Surendran, Resmi</cp:lastModifiedBy>
  <cp:revision>70</cp:revision>
  <cp:lastPrinted>2016-01-21T20:53:15Z</cp:lastPrinted>
  <dcterms:created xsi:type="dcterms:W3CDTF">2016-01-21T15:20:31Z</dcterms:created>
  <dcterms:modified xsi:type="dcterms:W3CDTF">2016-03-09T17:01:21Z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