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0"/>
  </p:notesMasterIdLst>
  <p:handoutMasterIdLst>
    <p:handoutMasterId r:id="rId21"/>
  </p:handoutMasterIdLst>
  <p:sldIdLst>
    <p:sldId id="260" r:id="rId7"/>
    <p:sldId id="258" r:id="rId8"/>
    <p:sldId id="257" r:id="rId9"/>
    <p:sldId id="261" r:id="rId10"/>
    <p:sldId id="262" r:id="rId11"/>
    <p:sldId id="273" r:id="rId12"/>
    <p:sldId id="265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8752" autoAdjust="0"/>
  </p:normalViewPr>
  <p:slideViewPr>
    <p:cSldViewPr showGuides="1">
      <p:cViewPr varScale="1">
        <p:scale>
          <a:sx n="103" d="100"/>
          <a:sy n="103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March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</a:t>
            </a:r>
            <a:r>
              <a:rPr lang="en-US" dirty="0"/>
              <a:t>2/29/2016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5" y="838201"/>
            <a:ext cx="8633085" cy="53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</a:t>
            </a:r>
            <a:r>
              <a:rPr lang="en-US" dirty="0"/>
              <a:t>2/29/2016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43195"/>
            <a:ext cx="8625719" cy="53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</a:t>
            </a:r>
            <a:r>
              <a:rPr lang="en-US" dirty="0"/>
              <a:t>2/29/2016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0" y="777240"/>
            <a:ext cx="8687240" cy="53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</a:t>
            </a:r>
            <a:r>
              <a:rPr lang="en-US" dirty="0"/>
              <a:t>2/29/2016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5" y="800100"/>
            <a:ext cx="85597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3914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3-6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SCR755 Comments</a:t>
            </a:r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7-13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74676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648700" cy="441960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April Release – Week of </a:t>
            </a:r>
            <a:r>
              <a:rPr lang="en-US" sz="2000" dirty="0" smtClean="0">
                <a:solidFill>
                  <a:srgbClr val="FF0000"/>
                </a:solidFill>
              </a:rPr>
              <a:t>4/12/2016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NPRR419 – Revise Real-Time Energy Imbalance and RMR Adjustment Charge</a:t>
            </a:r>
          </a:p>
          <a:p>
            <a:pPr lvl="1">
              <a:tabLst>
                <a:tab pos="6862763" algn="l"/>
              </a:tabLst>
            </a:pPr>
            <a:r>
              <a:rPr lang="en-US" sz="1600" strike="sngStrike" dirty="0"/>
              <a:t>NPRR515 – Day-Ahead Market Self-Commitment of Generation </a:t>
            </a:r>
            <a:r>
              <a:rPr lang="en-US" sz="1600" strike="sngStrike" dirty="0" smtClean="0"/>
              <a:t>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NPRR728 – Removal of Language Related to </a:t>
            </a:r>
            <a:r>
              <a:rPr lang="en-US" sz="1600" dirty="0" smtClean="0"/>
              <a:t>NPRR484</a:t>
            </a:r>
          </a:p>
          <a:p>
            <a:pPr lvl="2">
              <a:tabLst>
                <a:tab pos="6862763" algn="l"/>
              </a:tabLst>
            </a:pPr>
            <a:r>
              <a:rPr lang="en-US" sz="1600" dirty="0" smtClean="0"/>
              <a:t>Section 16.11.4.7 (2)</a:t>
            </a:r>
            <a:endParaRPr lang="en-US" sz="1200" dirty="0" smtClean="0"/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2016 </a:t>
            </a:r>
            <a:r>
              <a:rPr lang="en-US" sz="2000" dirty="0"/>
              <a:t>June Release – Week of 6/14/2016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NPRR515 – Day-Ahead Market Self-Commitment of Generation Resources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NPRR617 </a:t>
            </a:r>
            <a:r>
              <a:rPr lang="en-US" sz="1600" dirty="0"/>
              <a:t>– Energy Offer Flexibility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NPRR700 – Utilizing Actual Fuel Costs in Startup Offer Caps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RMGRR126 – </a:t>
            </a:r>
            <a:r>
              <a:rPr lang="en-US" sz="1600" dirty="0" err="1"/>
              <a:t>Add’l</a:t>
            </a:r>
            <a:r>
              <a:rPr lang="en-US" sz="1600" dirty="0"/>
              <a:t> ERCOT Validations for Customer Billing Contact Information File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RMGRR127 – Efficiencies for Acquisition Transfer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05200" y="5881687"/>
            <a:ext cx="52578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7630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6502344" y="5308437"/>
            <a:ext cx="2497136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034047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6/14 – 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8/9 – 8/11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10/11 – 10/13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498462" y="6227071"/>
            <a:ext cx="474778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1400352"/>
            <a:ext cx="389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10600" y="1408898"/>
            <a:ext cx="37054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1401221"/>
            <a:ext cx="38930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7360" y="1393144"/>
            <a:ext cx="3893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7979"/>
              </p:ext>
            </p:extLst>
          </p:nvPr>
        </p:nvGraphicFramePr>
        <p:xfrm>
          <a:off x="160280" y="4761471"/>
          <a:ext cx="7840720" cy="464820"/>
        </p:xfrm>
        <a:graphic>
          <a:graphicData uri="http://schemas.openxmlformats.org/drawingml/2006/table">
            <a:tbl>
              <a:tblPr firstRow="1" bandRow="1"/>
              <a:tblGrid>
                <a:gridCol w="1955072"/>
                <a:gridCol w="1510266"/>
                <a:gridCol w="1860782"/>
                <a:gridCol w="2514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November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December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NPRR679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SCR786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rgbClr val="FF0000"/>
                          </a:solidFill>
                        </a:rPr>
                        <a:t>NPRR210,  SCR781  H, NOGRR147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791200" y="1401221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743200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776308" y="1741629"/>
            <a:ext cx="674218" cy="17102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502344" y="5596607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NPRR439, NPRR519, NPRR620, NPRR683, NPRR702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47201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May 26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7086600" y="3124200"/>
            <a:ext cx="831452" cy="156257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934200" y="1584824"/>
            <a:ext cx="933484" cy="304178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432821" y="1551801"/>
            <a:ext cx="530123" cy="51883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563206" y="1766412"/>
            <a:ext cx="628338" cy="79590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5179231" y="2439880"/>
            <a:ext cx="2229848" cy="122441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042069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14917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6" y="769951"/>
            <a:ext cx="8885314" cy="52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SCR755 Comments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648700" cy="449580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SCR755 – ERCOT.com </a:t>
            </a:r>
            <a:r>
              <a:rPr lang="en-US" sz="2000" dirty="0"/>
              <a:t>Website </a:t>
            </a:r>
            <a:r>
              <a:rPr lang="en-US" sz="2000" dirty="0" smtClean="0"/>
              <a:t>Enhancements</a:t>
            </a:r>
          </a:p>
          <a:p>
            <a:pPr lvl="1">
              <a:tabLst>
                <a:tab pos="6862763" algn="l"/>
              </a:tabLst>
            </a:pPr>
            <a:r>
              <a:rPr lang="en-US" sz="1800" dirty="0" smtClean="0"/>
              <a:t>Approved </a:t>
            </a:r>
            <a:r>
              <a:rPr lang="en-US" sz="1800" dirty="0" smtClean="0"/>
              <a:t>by the Board in 2010 for the Parking Deck</a:t>
            </a:r>
          </a:p>
          <a:p>
            <a:pPr marL="0" indent="0">
              <a:buNone/>
              <a:tabLst>
                <a:tab pos="6862763" algn="l"/>
              </a:tabLst>
            </a:pPr>
            <a:endParaRPr lang="en-US" sz="20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See filed ERCOT Comments for status of the 10 SCR </a:t>
            </a:r>
            <a:r>
              <a:rPr lang="en-US" sz="2000" dirty="0" smtClean="0"/>
              <a:t>requirements</a:t>
            </a:r>
          </a:p>
          <a:p>
            <a:pPr>
              <a:tabLst>
                <a:tab pos="6862763" algn="l"/>
              </a:tabLst>
            </a:pPr>
            <a:endParaRPr lang="en-US" sz="20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r>
              <a:rPr lang="en-US" sz="2000" dirty="0"/>
              <a:t>ERCOT will </a:t>
            </a:r>
            <a:r>
              <a:rPr lang="en-US" sz="2000" dirty="0" smtClean="0"/>
              <a:t>file a final set of Comments upon completion of the SCR requirements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2/29/2016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2/29/2016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0" cy="52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 smtClean="0"/>
              <a:t>Project Portfolio Status – as of </a:t>
            </a:r>
            <a:r>
              <a:rPr lang="en-US" dirty="0"/>
              <a:t>2/29/2016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34400" cy="5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elements/1.1/"/>
    <ds:schemaRef ds:uri="http://purl.org/dc/terms/"/>
    <ds:schemaRef ds:uri="c34af464-7aa1-4edd-9be4-83dffc1cb926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448</Words>
  <Application>Microsoft Office PowerPoint</Application>
  <PresentationFormat>On-screen Show (4:3)</PresentationFormat>
  <Paragraphs>205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SCR755 Comments</vt:lpstr>
      <vt:lpstr>PowerPoint Presentation</vt:lpstr>
      <vt:lpstr>Project Portfolio Status – as of 2/29/2016</vt:lpstr>
      <vt:lpstr>Project Portfolio Status – as of 2/29/2016</vt:lpstr>
      <vt:lpstr>Project Portfolio Status – as of 2/29/2016</vt:lpstr>
      <vt:lpstr>Project Portfolio Status – as of 2/29/2016</vt:lpstr>
      <vt:lpstr>Project Portfolio Status – as of 2/29/2016</vt:lpstr>
      <vt:lpstr>Project Portfolio Status – as of 2/29/2016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57</cp:revision>
  <cp:lastPrinted>2016-03-03T17:54:07Z</cp:lastPrinted>
  <dcterms:created xsi:type="dcterms:W3CDTF">2016-01-21T15:20:31Z</dcterms:created>
  <dcterms:modified xsi:type="dcterms:W3CDTF">2016-03-07T21:02:12Z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