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71" r:id="rId8"/>
    <p:sldId id="272" r:id="rId9"/>
    <p:sldId id="270" r:id="rId10"/>
    <p:sldId id="274" r:id="rId11"/>
    <p:sldId id="26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>
      <p:ext uri="{19B8F6BF-5375-455C-9EA6-DF929625EA0E}">
        <p15:presenceInfo xmlns:p15="http://schemas.microsoft.com/office/powerpoint/2012/main" userId="S-1-5-21-639947351-343809578-3807592339-335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76600" y="2133600"/>
            <a:ext cx="579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Future Ancillary </a:t>
            </a:r>
            <a:r>
              <a:rPr lang="en-US" sz="2800" dirty="0" smtClean="0"/>
              <a:t>Services</a:t>
            </a:r>
            <a:br>
              <a:rPr lang="en-US" sz="2800" dirty="0" smtClean="0"/>
            </a:br>
            <a:r>
              <a:rPr lang="en-US" sz="2800" dirty="0" smtClean="0"/>
              <a:t>Cost </a:t>
            </a:r>
            <a:r>
              <a:rPr lang="en-US" sz="2800" dirty="0"/>
              <a:t>Benefit Analysis </a:t>
            </a:r>
            <a:r>
              <a:rPr lang="en-US" sz="2800" dirty="0" smtClean="0"/>
              <a:t>- Additional Runs and Analysis</a:t>
            </a:r>
            <a:endParaRPr lang="en-US" sz="2800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4191000" y="3657600"/>
            <a:ext cx="3429000" cy="1752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Julie Jin</a:t>
            </a:r>
          </a:p>
          <a:p>
            <a:pPr marL="0" indent="0">
              <a:buNone/>
            </a:pPr>
            <a:r>
              <a:rPr lang="en-US" sz="2400" dirty="0" smtClean="0"/>
              <a:t>March 10, PRS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Runs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2016 with Gas Price @ $2.36/</a:t>
            </a:r>
            <a:r>
              <a:rPr lang="en-US" sz="2400" dirty="0" err="1" smtClean="0"/>
              <a:t>MMBtu</a:t>
            </a:r>
            <a:r>
              <a:rPr lang="en-US" sz="2400" dirty="0" smtClean="0"/>
              <a:t> vs. $4.35/</a:t>
            </a:r>
            <a:r>
              <a:rPr lang="en-US" sz="2400" dirty="0" err="1" smtClean="0"/>
              <a:t>MMBtu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2016 with Gas Price @ $2.36/</a:t>
            </a:r>
            <a:r>
              <a:rPr lang="en-US" sz="2400" dirty="0" err="1" smtClean="0"/>
              <a:t>MMBtu</a:t>
            </a:r>
            <a:r>
              <a:rPr lang="en-US" sz="2400" dirty="0" smtClean="0"/>
              <a:t>  and New IFRO (@1143 MW vs. 1240 MW)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2016 with </a:t>
            </a:r>
            <a:r>
              <a:rPr lang="en-US" sz="2400" dirty="0"/>
              <a:t>Gas Price @ $</a:t>
            </a:r>
            <a:r>
              <a:rPr lang="en-US" sz="2400" dirty="0" smtClean="0"/>
              <a:t>2.36/</a:t>
            </a:r>
            <a:r>
              <a:rPr lang="en-US" sz="2400" dirty="0" err="1" smtClean="0"/>
              <a:t>MMBtu</a:t>
            </a:r>
            <a:r>
              <a:rPr lang="en-US" sz="2400" dirty="0" smtClean="0"/>
              <a:t>, IFRO @</a:t>
            </a:r>
            <a:r>
              <a:rPr lang="en-US" sz="2400" dirty="0"/>
              <a:t>1143 MW and </a:t>
            </a:r>
            <a:r>
              <a:rPr lang="en-US" sz="2400" dirty="0" smtClean="0"/>
              <a:t>New NSRS Requirements approved by Board in December 2015.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973783"/>
              </p:ext>
            </p:extLst>
          </p:nvPr>
        </p:nvGraphicFramePr>
        <p:xfrm>
          <a:off x="457197" y="662150"/>
          <a:ext cx="8229602" cy="573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360"/>
                <a:gridCol w="708092"/>
                <a:gridCol w="708092"/>
                <a:gridCol w="743060"/>
                <a:gridCol w="4842998"/>
              </a:tblGrid>
              <a:tr h="432132"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CAS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FAS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Savings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1353"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Procure Less PFR by recognizing equivalency ratios and allowing more FFR (incl. FFR1)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245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MW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1,468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1,329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Allowing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&gt; 50% FFR;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eliminates the need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for buffer.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Increasing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FFR by 24 MW on average.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245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2024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MW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1,453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1,325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129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Slightly less than 2016 due to higher net load &amp; inertia.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Increase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FFR by 13 MW on average.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812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2024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MW </a:t>
                      </a:r>
                    </a:p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</a:rPr>
                        <a:t>w/new tech</a:t>
                      </a:r>
                      <a:endParaRPr lang="en-US" sz="1400" i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1,453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1,267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186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Assumes 62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MW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of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new batteries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reducing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avg. PFR by 57 MW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because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residual avg. FFR opportunity (after load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resources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are considered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 only 62 MW and highly variable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2458"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Replace Non-Spinning Reserve with less CR and SR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(the products are comparable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because of common NSRS/CR/SR duties and supply base)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12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MW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1,931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1,175</a:t>
                      </a:r>
                      <a:endParaRPr lang="en-US" sz="14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756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FAS adapts requirements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relative to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system conditions; additionally CR is determined based on frequency obligations, and Non-Spinning Reserve is determined to meet deviations in net load. 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245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2024 Avg MW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2,000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1,210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790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See above (note: assumptions about new tech do not affect CR)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CBA Findings (Brattle Slide 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98240"/>
            <a:ext cx="2133600" cy="365125"/>
          </a:xfrm>
          <a:prstGeom prst="rect">
            <a:avLst/>
          </a:prstGeom>
        </p:spPr>
        <p:txBody>
          <a:bodyPr/>
          <a:lstStyle/>
          <a:p>
            <a:fld id="{AF88E988-FB04-AB4E-BE5A-59F242AF7F7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4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279879"/>
              </p:ext>
            </p:extLst>
          </p:nvPr>
        </p:nvGraphicFramePr>
        <p:xfrm>
          <a:off x="384976" y="762000"/>
          <a:ext cx="8458202" cy="60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224"/>
                <a:gridCol w="762000"/>
                <a:gridCol w="762000"/>
                <a:gridCol w="914400"/>
                <a:gridCol w="4042578"/>
              </a:tblGrid>
              <a:tr h="432132"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solidFill>
                          <a:srgbClr val="302F3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CAS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FAS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</a:rPr>
                        <a:t>Savings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9868"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Procure Less PFR by recognizing equivalency ratios and allowing more FFR (incl. FFR1)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3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MW </a:t>
                      </a:r>
                      <a:r>
                        <a:rPr lang="en-US" sz="1400" b="0" i="1" dirty="0" smtClean="0">
                          <a:effectLst/>
                          <a:latin typeface="Calibri" panose="020F0502020204030204" pitchFamily="34" charset="0"/>
                        </a:rPr>
                        <a:t>w/gas</a:t>
                      </a:r>
                      <a:r>
                        <a:rPr lang="en-US" sz="1400" b="0" i="1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dirty="0" smtClean="0">
                          <a:effectLst/>
                          <a:latin typeface="Calibri" panose="020F0502020204030204" pitchFamily="34" charset="0"/>
                        </a:rPr>
                        <a:t>@ $2.36/</a:t>
                      </a:r>
                      <a:r>
                        <a:rPr lang="en-US" sz="1400" b="0" i="1" dirty="0" err="1" smtClean="0">
                          <a:effectLst/>
                          <a:latin typeface="Calibri" panose="020F0502020204030204" pitchFamily="34" charset="0"/>
                        </a:rPr>
                        <a:t>MMBtu</a:t>
                      </a:r>
                      <a:endParaRPr lang="en-US" sz="1400" b="0" i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1,384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1,307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</a:t>
                      </a:r>
                    </a:p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MW saving is less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than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original 2016 CBA case due to CC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replacing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coal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under lower gas price analysis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946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MW </a:t>
                      </a:r>
                      <a:r>
                        <a:rPr lang="en-US" sz="1400" i="1" dirty="0" smtClean="0">
                          <a:effectLst/>
                          <a:latin typeface="Calibri" panose="020F0502020204030204" pitchFamily="34" charset="0"/>
                        </a:rPr>
                        <a:t>w/gas</a:t>
                      </a:r>
                      <a:r>
                        <a:rPr lang="en-US" sz="1400" i="1" baseline="0" dirty="0" smtClean="0">
                          <a:effectLst/>
                          <a:latin typeface="Calibri" panose="020F0502020204030204" pitchFamily="34" charset="0"/>
                        </a:rPr>
                        <a:t> @ </a:t>
                      </a:r>
                      <a:r>
                        <a:rPr lang="en-US" sz="1400" i="1" dirty="0" smtClean="0">
                          <a:effectLst/>
                          <a:latin typeface="Calibri" panose="020F0502020204030204" pitchFamily="34" charset="0"/>
                        </a:rPr>
                        <a:t>$2.36/</a:t>
                      </a:r>
                      <a:r>
                        <a:rPr lang="en-US" sz="1400" i="1" dirty="0" err="1" smtClean="0">
                          <a:effectLst/>
                          <a:latin typeface="Calibri" panose="020F0502020204030204" pitchFamily="34" charset="0"/>
                        </a:rPr>
                        <a:t>MMBtu</a:t>
                      </a:r>
                      <a:r>
                        <a:rPr lang="en-US" sz="1400" i="1" dirty="0" smtClean="0">
                          <a:effectLst/>
                          <a:latin typeface="Calibri" panose="020F0502020204030204" pitchFamily="34" charset="0"/>
                        </a:rPr>
                        <a:t> &amp; new IFRO</a:t>
                      </a:r>
                      <a:endParaRPr lang="en-US" sz="1400" i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1,384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1,214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MW saving is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than Row 1 above because the lower IFRO allows more FFR. MW saving is higher than in the original 2016 CBA.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1935"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</a:rPr>
                        <a:t>Replace Non-Spinning Reserve with less CR and SR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(products comparable because of common NSRS/CR/SR duties and supply base)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67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MW </a:t>
                      </a:r>
                    </a:p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effectLst/>
                          <a:latin typeface="Calibri" panose="020F0502020204030204" pitchFamily="34" charset="0"/>
                        </a:rPr>
                        <a:t>w/</a:t>
                      </a:r>
                      <a:r>
                        <a:rPr lang="en-US" sz="1400" i="1" baseline="0" dirty="0" smtClean="0">
                          <a:effectLst/>
                          <a:latin typeface="Calibri" panose="020F0502020204030204" pitchFamily="34" charset="0"/>
                        </a:rPr>
                        <a:t> gas @ $2.36/</a:t>
                      </a:r>
                      <a:r>
                        <a:rPr lang="en-US" sz="1400" i="1" baseline="0" dirty="0" err="1" smtClean="0">
                          <a:effectLst/>
                          <a:latin typeface="Calibri" panose="020F0502020204030204" pitchFamily="34" charset="0"/>
                        </a:rPr>
                        <a:t>MMBtu</a:t>
                      </a:r>
                      <a:endParaRPr lang="en-US" sz="1400" i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1,931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1,215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 increased because CC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replaces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under the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lower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 price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 also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inertia.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MW </a:t>
                      </a:r>
                      <a:r>
                        <a:rPr lang="en-US" sz="1400" i="1" dirty="0" smtClean="0">
                          <a:effectLst/>
                          <a:latin typeface="Calibri" panose="020F0502020204030204" pitchFamily="34" charset="0"/>
                        </a:rPr>
                        <a:t>w/</a:t>
                      </a:r>
                      <a:r>
                        <a:rPr lang="en-US" sz="1400" i="1" baseline="0" dirty="0" smtClean="0">
                          <a:effectLst/>
                          <a:latin typeface="Calibri" panose="020F0502020204030204" pitchFamily="34" charset="0"/>
                        </a:rPr>
                        <a:t> gas @ $2.36/</a:t>
                      </a:r>
                      <a:r>
                        <a:rPr lang="en-US" sz="1400" i="1" baseline="0" dirty="0" err="1" smtClean="0">
                          <a:effectLst/>
                          <a:latin typeface="Calibri" panose="020F0502020204030204" pitchFamily="34" charset="0"/>
                        </a:rPr>
                        <a:t>MMBtu</a:t>
                      </a:r>
                      <a:r>
                        <a:rPr lang="en-US" sz="1400" i="1" baseline="0" dirty="0" smtClean="0">
                          <a:effectLst/>
                          <a:latin typeface="Calibri" panose="020F0502020204030204" pitchFamily="34" charset="0"/>
                        </a:rPr>
                        <a:t> &amp; new IFRO</a:t>
                      </a:r>
                      <a:endParaRPr lang="en-US" sz="1400" i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1,931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1,215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716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IFRO didn’t change unit commitment.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2016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MW </a:t>
                      </a:r>
                      <a:r>
                        <a:rPr lang="en-US" sz="1400" i="1" dirty="0" smtClean="0">
                          <a:effectLst/>
                          <a:latin typeface="Calibri" panose="020F0502020204030204" pitchFamily="34" charset="0"/>
                        </a:rPr>
                        <a:t>w/ gas @$2.36/</a:t>
                      </a:r>
                      <a:r>
                        <a:rPr lang="en-US" sz="1400" i="1" dirty="0" err="1" smtClean="0">
                          <a:effectLst/>
                          <a:latin typeface="Calibri" panose="020F0502020204030204" pitchFamily="34" charset="0"/>
                        </a:rPr>
                        <a:t>MMBtu</a:t>
                      </a:r>
                      <a:r>
                        <a:rPr lang="en-US" sz="1400" i="1" dirty="0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i="1" baseline="0" dirty="0" smtClean="0">
                          <a:effectLst/>
                          <a:latin typeface="Calibri" panose="020F0502020204030204" pitchFamily="34" charset="0"/>
                        </a:rPr>
                        <a:t> new IFRO &amp; new NSRS</a:t>
                      </a:r>
                      <a:endParaRPr lang="en-US" sz="1400" i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1,571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1,215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356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Based on the new NSRS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method approved by Board in December 15. The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reduced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NSRS requirement (compared to original 2016 CBA case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reduces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savings.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Runs and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98240"/>
            <a:ext cx="2133600" cy="365125"/>
          </a:xfrm>
          <a:prstGeom prst="rect">
            <a:avLst/>
          </a:prstGeom>
        </p:spPr>
        <p:txBody>
          <a:bodyPr/>
          <a:lstStyle/>
          <a:p>
            <a:fld id="{AF88E988-FB04-AB4E-BE5A-59F242AF7F7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CBA Findings </a:t>
            </a:r>
            <a:r>
              <a:rPr lang="en-US" sz="3100" dirty="0" smtClean="0"/>
              <a:t>(Quantified Annual Benefits) (Brattle Slide 10)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98240"/>
            <a:ext cx="2133600" cy="365125"/>
          </a:xfrm>
          <a:prstGeom prst="rect">
            <a:avLst/>
          </a:prstGeom>
        </p:spPr>
        <p:txBody>
          <a:bodyPr/>
          <a:lstStyle/>
          <a:p>
            <a:fld id="{AF88E988-FB04-AB4E-BE5A-59F242AF7F7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5" name="Picture 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96" y="1371600"/>
            <a:ext cx="7630931" cy="37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205031" y="5157317"/>
            <a:ext cx="8497009" cy="1301799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1pPr>
            <a:lvl2pPr marL="690563" indent="-223838" algn="l" defTabSz="457200" rtl="0" eaLnBrk="1" latinLnBrk="0" hangingPunct="1">
              <a:spcBef>
                <a:spcPct val="20000"/>
              </a:spcBef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2pPr>
            <a:lvl3pPr marL="914400" indent="-233363" algn="l" defTabSz="457200" rtl="0" eaLnBrk="1" latinLnBrk="0" hangingPunct="1">
              <a:spcBef>
                <a:spcPct val="20000"/>
              </a:spcBef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3pPr>
            <a:lvl4pPr marL="1152525" indent="-228600" algn="l" defTabSz="457200" rtl="0" eaLnBrk="1" latinLnBrk="0" hangingPunct="1">
              <a:spcBef>
                <a:spcPct val="20000"/>
              </a:spcBef>
              <a:buClr>
                <a:srgbClr val="71ADB6"/>
              </a:buClr>
              <a:buSzPct val="80000"/>
              <a:buFont typeface="Wingdings" pitchFamily="2" charset="2"/>
              <a:buChar char="§"/>
              <a:defRPr sz="2000" kern="1200" baseline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4pPr>
            <a:lvl5pPr marL="1371600" indent="-233363" algn="l" defTabSz="457200" rtl="0" eaLnBrk="1" latinLnBrk="0" hangingPunct="1">
              <a:spcBef>
                <a:spcPct val="20000"/>
              </a:spcBef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0563" marR="0" lvl="1" indent="-2238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ADB6"/>
              </a:buClr>
              <a:buSzPct val="60000"/>
              <a:buFont typeface="Arial" pitchFamily="34" charset="0"/>
              <a:buChar char="▀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2016, PFR reduction provides high DA production cost savings (DA PCS) per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MWh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because it enables greater coal dispatch.  2024 has higher net load, so coal is more fully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baseloaded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690563" marR="0" lvl="1" indent="-2238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ADB6"/>
              </a:buClr>
              <a:buSzPct val="60000"/>
              <a:buFont typeface="Arial" pitchFamily="34" charset="0"/>
              <a:buChar char="▀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Real-time opportunity cost savings (RT OCS) analyzed through historical AS bids.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90563" marR="0" lvl="1" indent="-2238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ADB6"/>
              </a:buClr>
              <a:buSzPct val="60000"/>
              <a:buFont typeface="Arial" pitchFamily="34" charset="0"/>
              <a:buChar char="▀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Compare these annual benefits to ERCOT’s one-time implementation cost of $12-15m.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02F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Runs </a:t>
            </a:r>
            <a:r>
              <a:rPr lang="en-US" sz="3100" dirty="0" smtClean="0"/>
              <a:t>(Quantified Annual Benefits)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98240"/>
            <a:ext cx="2133600" cy="365125"/>
          </a:xfrm>
          <a:prstGeom prst="rect">
            <a:avLst/>
          </a:prstGeom>
        </p:spPr>
        <p:txBody>
          <a:bodyPr/>
          <a:lstStyle/>
          <a:p>
            <a:fld id="{AF88E988-FB04-AB4E-BE5A-59F242AF7F7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189791" y="4447642"/>
            <a:ext cx="8497009" cy="16002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117475" indent="-117475" algn="l" defTabSz="457200" rtl="0" eaLnBrk="1" latinLnBrk="0" hangingPunct="1">
              <a:spcBef>
                <a:spcPct val="20000"/>
              </a:spcBef>
              <a:buClr>
                <a:schemeClr val="bg1"/>
              </a:buClr>
              <a:buSzPct val="100000"/>
              <a:buFont typeface="Calibri" pitchFamily="34" charset="0"/>
              <a:buChar char=" "/>
              <a:defRPr lang="en-US" sz="2200" b="1" kern="1200" dirty="0" smtClean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1pPr>
            <a:lvl2pPr marL="690563" indent="-223838" algn="l" defTabSz="457200" rtl="0" eaLnBrk="1" latinLnBrk="0" hangingPunct="1">
              <a:spcBef>
                <a:spcPct val="20000"/>
              </a:spcBef>
              <a:buClr>
                <a:srgbClr val="71ADB6"/>
              </a:buClr>
              <a:buSzPct val="60000"/>
              <a:buFont typeface="Arial" pitchFamily="34" charset="0"/>
              <a:buChar char="▀"/>
              <a:defRPr lang="en-US" sz="2000" b="0" kern="1200" dirty="0" smtClean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2pPr>
            <a:lvl3pPr marL="914400" indent="-233363" algn="l" defTabSz="457200" rtl="0" eaLnBrk="1" latinLnBrk="0" hangingPunct="1">
              <a:spcBef>
                <a:spcPct val="20000"/>
              </a:spcBef>
              <a:buClr>
                <a:srgbClr val="71ADB6"/>
              </a:buClr>
              <a:buFont typeface="Calibri" pitchFamily="34" charset="0"/>
              <a:buChar char="−"/>
              <a:defRPr lang="en-US" sz="2000" kern="1200" dirty="0" smtClean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3pPr>
            <a:lvl4pPr marL="1152525" indent="-228600" algn="l" defTabSz="457200" rtl="0" eaLnBrk="1" latinLnBrk="0" hangingPunct="1">
              <a:spcBef>
                <a:spcPct val="20000"/>
              </a:spcBef>
              <a:buClr>
                <a:srgbClr val="71ADB6"/>
              </a:buClr>
              <a:buSzPct val="80000"/>
              <a:buFont typeface="Wingdings" pitchFamily="2" charset="2"/>
              <a:buChar char="§"/>
              <a:defRPr sz="2000" kern="1200" baseline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4pPr>
            <a:lvl5pPr marL="1371600" indent="-233363" algn="l" defTabSz="457200" rtl="0" eaLnBrk="1" latinLnBrk="0" hangingPunct="1">
              <a:spcBef>
                <a:spcPct val="20000"/>
              </a:spcBef>
              <a:buClr>
                <a:srgbClr val="71ADB6"/>
              </a:buClr>
              <a:buFont typeface="Arial" pitchFamily="34" charset="0"/>
              <a:buChar char="•"/>
              <a:defRPr lang="en-US" sz="2000" kern="1200" baseline="0" dirty="0">
                <a:solidFill>
                  <a:srgbClr val="302F3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90563" marR="0" lvl="1" indent="-2238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ADB6"/>
              </a:buClr>
              <a:buSzPct val="60000"/>
              <a:buFont typeface="Arial" pitchFamily="34" charset="0"/>
              <a:buChar char="▀"/>
              <a:tabLst/>
              <a:defRPr/>
            </a:pPr>
            <a:r>
              <a:rPr lang="en-US" sz="1600" dirty="0" smtClean="0">
                <a:latin typeface="Calibri"/>
              </a:rPr>
              <a:t>In Case 2016 w/ gas price @ $2.36/</a:t>
            </a:r>
            <a:r>
              <a:rPr lang="en-US" sz="1600" dirty="0" err="1" smtClean="0">
                <a:latin typeface="Calibri"/>
              </a:rPr>
              <a:t>MMBtu</a:t>
            </a:r>
            <a:r>
              <a:rPr lang="en-US" sz="1600" dirty="0" smtClean="0">
                <a:latin typeface="Calibri"/>
              </a:rPr>
              <a:t>, the day-ahead production cost saving is M$ 3.33 ($4.88/</a:t>
            </a:r>
            <a:r>
              <a:rPr lang="en-US" sz="1600" dirty="0" err="1" smtClean="0">
                <a:latin typeface="Calibri"/>
              </a:rPr>
              <a:t>MWh</a:t>
            </a:r>
            <a:r>
              <a:rPr lang="en-US" sz="1600" dirty="0" smtClean="0">
                <a:latin typeface="Calibri"/>
              </a:rPr>
              <a:t>). </a:t>
            </a:r>
          </a:p>
          <a:p>
            <a:pPr marL="690563" marR="0" lvl="1" indent="-2238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ADB6"/>
              </a:buClr>
              <a:buSzPct val="60000"/>
              <a:buFont typeface="Arial" pitchFamily="34" charset="0"/>
              <a:buChar char="▀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Case 2016 w/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gas price @ $2.36/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MMBtu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and new IFRO, the day-ahead production cost saving is M$ 3.31 ($2.22/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MWh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302F3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90563" marR="0" lvl="1" indent="-223838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ADB6"/>
              </a:buClr>
              <a:buSzPct val="60000"/>
              <a:buFont typeface="Arial" pitchFamily="34" charset="0"/>
              <a:buChar char="▀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Real-time opportunity cost savings (RT OCS) for both PFR and NS/CR are calculated based on the average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RT OC on Brattle Slide 10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02F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41" y="1290376"/>
            <a:ext cx="8830518" cy="305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purl.org/dc/terms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5031</TotalTime>
  <Words>638</Words>
  <Application>Microsoft Office PowerPoint</Application>
  <PresentationFormat>On-screen Show (4:3)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Additional Runs and Analysis</vt:lpstr>
      <vt:lpstr>CBA Findings (Brattle Slide 7)</vt:lpstr>
      <vt:lpstr>Additional Runs and Analysis</vt:lpstr>
      <vt:lpstr>CBA Findings (Quantified Annual Benefits) (Brattle Slide 10)</vt:lpstr>
      <vt:lpstr>Additional Runs (Quantified Annual Benefits)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Jin, Julie</cp:lastModifiedBy>
  <cp:revision>96</cp:revision>
  <cp:lastPrinted>2016-01-21T20:53:15Z</cp:lastPrinted>
  <dcterms:created xsi:type="dcterms:W3CDTF">2016-01-21T15:20:31Z</dcterms:created>
  <dcterms:modified xsi:type="dcterms:W3CDTF">2016-03-03T21:16:22Z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