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7" r:id="rId8"/>
    <p:sldId id="262" r:id="rId9"/>
    <p:sldId id="274" r:id="rId10"/>
    <p:sldId id="275" r:id="rId11"/>
    <p:sldId id="263" r:id="rId12"/>
    <p:sldId id="276" r:id="rId13"/>
    <p:sldId id="27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30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4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89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28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18288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Generation Resource Energy and Regulation Deployment Performance – January 2016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41910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000" kern="0" dirty="0">
                <a:solidFill>
                  <a:srgbClr val="000000"/>
                </a:solidFill>
                <a:latin typeface="Arial Black" pitchFamily="34" charset="0"/>
              </a:rPr>
              <a:t>QMWG 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03/11/2016</a:t>
            </a:r>
            <a:endParaRPr lang="en-US" altLang="en-US" sz="2000" kern="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 </a:t>
            </a:r>
            <a:r>
              <a:rPr lang="en-US" altLang="en-US" dirty="0" smtClean="0"/>
              <a:t>January 2016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281753"/>
              </p:ext>
            </p:extLst>
          </p:nvPr>
        </p:nvGraphicFramePr>
        <p:xfrm>
          <a:off x="228600" y="838200"/>
          <a:ext cx="8534400" cy="315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IRR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Fleet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&lt;95%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&gt;100 INT; &lt;95%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Average (%)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85.60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69.21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78.07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Median (%)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86.20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80.70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81.65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Average ERR(MW)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3.58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Median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ERR(MW)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3.98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INTERVALS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13900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7887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7150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100+ INT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 INT SCORED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57200" y="42672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Non IRR GREDP &lt; 85% </a:t>
            </a:r>
            <a:r>
              <a:rPr lang="en-US" altLang="en-US" dirty="0" smtClean="0"/>
              <a:t>01/31/2016</a:t>
            </a:r>
            <a:endParaRPr lang="en-US" alt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914435"/>
              </p:ext>
            </p:extLst>
          </p:nvPr>
        </p:nvGraphicFramePr>
        <p:xfrm>
          <a:off x="190500" y="4617233"/>
          <a:ext cx="8534400" cy="1554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4402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err="1"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u="none" strike="noStrike" dirty="0">
                          <a:effectLst/>
                          <a:latin typeface="Arial Black" panose="020B0A04020102020204" pitchFamily="34" charset="0"/>
                        </a:rPr>
                        <a:t> Dev(GREDP MW)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</a:tr>
              <a:tr h="3715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 Black" panose="020B0A04020102020204" pitchFamily="34" charset="0"/>
                        </a:rPr>
                        <a:t>Unit 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 Black" panose="020B0A04020102020204" pitchFamily="34" charset="0"/>
                        </a:rPr>
                        <a:t>353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 Black" panose="020B0A04020102020204" pitchFamily="34" charset="0"/>
                        </a:rPr>
                        <a:t>416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 Black" panose="020B0A04020102020204" pitchFamily="34" charset="0"/>
                        </a:rPr>
                        <a:t>1.99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 Black" panose="020B0A04020102020204" pitchFamily="34" charset="0"/>
                        </a:rPr>
                        <a:t>84.86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</a:tr>
              <a:tr h="3715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 Black" panose="020B0A04020102020204" pitchFamily="34" charset="0"/>
                        </a:rPr>
                        <a:t>Unit 174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 Black" panose="020B0A04020102020204" pitchFamily="34" charset="0"/>
                        </a:rPr>
                        <a:t>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 Black" panose="020B0A04020102020204" pitchFamily="34" charset="0"/>
                        </a:rPr>
                        <a:t>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 Black" panose="020B0A04020102020204" pitchFamily="34" charset="0"/>
                        </a:rPr>
                        <a:t>1.72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 Black" panose="020B0A04020102020204" pitchFamily="34" charset="0"/>
                        </a:rPr>
                        <a:t>84.00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</a:tr>
              <a:tr h="3715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 Black" panose="020B0A04020102020204" pitchFamily="34" charset="0"/>
                        </a:rPr>
                        <a:t>416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 Black" panose="020B0A04020102020204" pitchFamily="34" charset="0"/>
                        </a:rPr>
                        <a:t>491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 Black" panose="020B0A04020102020204" pitchFamily="34" charset="0"/>
                        </a:rPr>
                        <a:t>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(</a:t>
            </a:r>
            <a:r>
              <a:rPr lang="en-US" altLang="en-US" dirty="0" smtClean="0"/>
              <a:t>48) January 2016</a:t>
            </a:r>
            <a:endParaRPr lang="en-US" altLang="en-US" dirty="0" smtClean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754863"/>
              </p:ext>
            </p:extLst>
          </p:nvPr>
        </p:nvGraphicFramePr>
        <p:xfrm>
          <a:off x="228600" y="838200"/>
          <a:ext cx="8382000" cy="5250180"/>
        </p:xfrm>
        <a:graphic>
          <a:graphicData uri="http://schemas.openxmlformats.org/drawingml/2006/table">
            <a:tbl>
              <a:tblPr/>
              <a:tblGrid>
                <a:gridCol w="714883"/>
                <a:gridCol w="1876567"/>
                <a:gridCol w="1840823"/>
                <a:gridCol w="2001672"/>
                <a:gridCol w="1948055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1,776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1,781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702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705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6.48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99.57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399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402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8.23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303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1.80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99.02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96.65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4.90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99.42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1.16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98.25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3.89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4.77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1.53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98.97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(</a:t>
            </a:r>
            <a:r>
              <a:rPr lang="en-US" altLang="en-US" dirty="0" smtClean="0"/>
              <a:t>48) January 2016</a:t>
            </a:r>
            <a:endParaRPr lang="en-US" altLang="en-US" dirty="0" smtClean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572759"/>
              </p:ext>
            </p:extLst>
          </p:nvPr>
        </p:nvGraphicFramePr>
        <p:xfrm>
          <a:off x="228600" y="990600"/>
          <a:ext cx="8534402" cy="5181606"/>
        </p:xfrm>
        <a:graphic>
          <a:graphicData uri="http://schemas.openxmlformats.org/drawingml/2006/table">
            <a:tbl>
              <a:tblPr/>
              <a:tblGrid>
                <a:gridCol w="727881"/>
                <a:gridCol w="1910687"/>
                <a:gridCol w="1874293"/>
                <a:gridCol w="2038066"/>
                <a:gridCol w="1983475"/>
              </a:tblGrid>
              <a:tr h="287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 Dev (ATG-Exp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0.94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97.87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3.45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97.85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3.38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96.77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0.90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97.80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3.01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98.46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97.83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3.52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4.87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(</a:t>
            </a:r>
            <a:r>
              <a:rPr lang="en-US" altLang="en-US" dirty="0" smtClean="0"/>
              <a:t>48) January 2016</a:t>
            </a:r>
            <a:endParaRPr lang="en-US" alt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661288"/>
              </p:ext>
            </p:extLst>
          </p:nvPr>
        </p:nvGraphicFramePr>
        <p:xfrm>
          <a:off x="304801" y="914398"/>
          <a:ext cx="8229599" cy="5257804"/>
        </p:xfrm>
        <a:graphic>
          <a:graphicData uri="http://schemas.openxmlformats.org/drawingml/2006/table">
            <a:tbl>
              <a:tblPr/>
              <a:tblGrid>
                <a:gridCol w="701885"/>
                <a:gridCol w="1842447"/>
                <a:gridCol w="1807353"/>
                <a:gridCol w="1965278"/>
                <a:gridCol w="1912636"/>
              </a:tblGrid>
              <a:tr h="440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01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0.42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2.85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3.08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2.58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12,234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13,900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3.98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88.01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66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&lt; .95  </a:t>
            </a:r>
            <a:r>
              <a:rPr lang="en-US" altLang="en-US" dirty="0" smtClean="0"/>
              <a:t>(39) January 2016</a:t>
            </a:r>
            <a:endParaRPr lang="en-US" altLang="en-US" dirty="0" smtClean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572537"/>
              </p:ext>
            </p:extLst>
          </p:nvPr>
        </p:nvGraphicFramePr>
        <p:xfrm>
          <a:off x="228600" y="852115"/>
          <a:ext cx="8458200" cy="5320087"/>
        </p:xfrm>
        <a:graphic>
          <a:graphicData uri="http://schemas.openxmlformats.org/drawingml/2006/table">
            <a:tbl>
              <a:tblPr/>
              <a:tblGrid>
                <a:gridCol w="721382"/>
                <a:gridCol w="1893627"/>
                <a:gridCol w="1857558"/>
                <a:gridCol w="2019868"/>
                <a:gridCol w="1965765"/>
              </a:tblGrid>
              <a:tr h="3938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 Dev (ATG-Exp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89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 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1,504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1,626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5.95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92.50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 56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441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7.27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89.82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 57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487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2.82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44.97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 55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88.36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 72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446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480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3.01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92.92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 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358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87.99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 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4.48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84.11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 58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72.44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 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16.61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 53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276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2.93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 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85.98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 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269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1.76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83.64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 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85.49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&lt; .95  </a:t>
            </a:r>
            <a:r>
              <a:rPr lang="en-US" altLang="en-US" dirty="0" smtClean="0"/>
              <a:t>(39) January 2016</a:t>
            </a:r>
            <a:endParaRPr lang="en-US" altLang="en-US" dirty="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258485"/>
              </p:ext>
            </p:extLst>
          </p:nvPr>
        </p:nvGraphicFramePr>
        <p:xfrm>
          <a:off x="304800" y="914400"/>
          <a:ext cx="8153401" cy="5257798"/>
        </p:xfrm>
        <a:graphic>
          <a:graphicData uri="http://schemas.openxmlformats.org/drawingml/2006/table">
            <a:tbl>
              <a:tblPr/>
              <a:tblGrid>
                <a:gridCol w="695386"/>
                <a:gridCol w="1825388"/>
                <a:gridCol w="1790619"/>
                <a:gridCol w="1947081"/>
                <a:gridCol w="1894927"/>
              </a:tblGrid>
              <a:tr h="375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 Dev (ATG-Exp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1.08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82.40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196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81.12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187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3.90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49.73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5.46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72.00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85.81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3.58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78.57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3.93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87.80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0.63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73.47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1.38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94.85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72.73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1.86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90.91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1.93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29.27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1.78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30.77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4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&lt; .</a:t>
            </a:r>
            <a:r>
              <a:rPr lang="en-US" altLang="en-US" smtClean="0"/>
              <a:t>95  </a:t>
            </a:r>
            <a:r>
              <a:rPr lang="en-US" altLang="en-US" smtClean="0"/>
              <a:t>(39) </a:t>
            </a:r>
            <a:r>
              <a:rPr lang="en-US" altLang="en-US" dirty="0" smtClean="0"/>
              <a:t>January 2016</a:t>
            </a:r>
            <a:endParaRPr lang="en-US" alt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26721"/>
              </p:ext>
            </p:extLst>
          </p:nvPr>
        </p:nvGraphicFramePr>
        <p:xfrm>
          <a:off x="304801" y="914400"/>
          <a:ext cx="8458201" cy="5193468"/>
        </p:xfrm>
        <a:graphic>
          <a:graphicData uri="http://schemas.openxmlformats.org/drawingml/2006/table">
            <a:tbl>
              <a:tblPr/>
              <a:tblGrid>
                <a:gridCol w="721382"/>
                <a:gridCol w="1893627"/>
                <a:gridCol w="1857558"/>
                <a:gridCol w="2019869"/>
                <a:gridCol w="1965765"/>
              </a:tblGrid>
              <a:tr h="361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44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51.28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1.52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85.71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1.43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11.43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0.40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94.12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2.03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87.88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56.00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1.05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3.07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90.91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1.45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89.47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1.93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9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6,278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7,887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3.79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79.59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46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dcmitype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804</Words>
  <Application>Microsoft Office PowerPoint</Application>
  <PresentationFormat>On-screen Show (4:3)</PresentationFormat>
  <Paragraphs>550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Tahoma</vt:lpstr>
      <vt:lpstr>1_Custom Design</vt:lpstr>
      <vt:lpstr>Office Theme</vt:lpstr>
      <vt:lpstr>Custom Design</vt:lpstr>
      <vt:lpstr>PowerPoint Presentation</vt:lpstr>
      <vt:lpstr>IRR Summary January 2016</vt:lpstr>
      <vt:lpstr>IRR GREDP &gt; .95  (48) January 2016</vt:lpstr>
      <vt:lpstr>IRR GREDP &gt; .95  (48) January 2016</vt:lpstr>
      <vt:lpstr>IRR GREDP &gt; .95  (48) January 2016</vt:lpstr>
      <vt:lpstr>IRR GREDP &lt; .95  (39) January 2016</vt:lpstr>
      <vt:lpstr>IRR GREDP &lt; .95  (39) January 2016</vt:lpstr>
      <vt:lpstr>IRR GREDP &lt; .95  (39) January 2016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Lowrie, Gene</cp:lastModifiedBy>
  <cp:revision>39</cp:revision>
  <cp:lastPrinted>2016-01-21T20:53:15Z</cp:lastPrinted>
  <dcterms:created xsi:type="dcterms:W3CDTF">2016-01-21T15:20:31Z</dcterms:created>
  <dcterms:modified xsi:type="dcterms:W3CDTF">2016-02-18T16:28:05Z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