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28"/>
  </p:notesMasterIdLst>
  <p:handoutMasterIdLst>
    <p:handoutMasterId r:id="rId29"/>
  </p:handoutMasterIdLst>
  <p:sldIdLst>
    <p:sldId id="264" r:id="rId2"/>
    <p:sldId id="265" r:id="rId3"/>
    <p:sldId id="266" r:id="rId4"/>
    <p:sldId id="267" r:id="rId5"/>
    <p:sldId id="268" r:id="rId6"/>
    <p:sldId id="269" r:id="rId7"/>
    <p:sldId id="270" r:id="rId8"/>
    <p:sldId id="271" r:id="rId9"/>
    <p:sldId id="272" r:id="rId10"/>
    <p:sldId id="285" r:id="rId11"/>
    <p:sldId id="286" r:id="rId12"/>
    <p:sldId id="287" r:id="rId13"/>
    <p:sldId id="288" r:id="rId14"/>
    <p:sldId id="281" r:id="rId15"/>
    <p:sldId id="282" r:id="rId16"/>
    <p:sldId id="283" r:id="rId17"/>
    <p:sldId id="284" r:id="rId18"/>
    <p:sldId id="289" r:id="rId19"/>
    <p:sldId id="258" r:id="rId20"/>
    <p:sldId id="273" r:id="rId21"/>
    <p:sldId id="274" r:id="rId22"/>
    <p:sldId id="277" r:id="rId23"/>
    <p:sldId id="278" r:id="rId24"/>
    <p:sldId id="279" r:id="rId25"/>
    <p:sldId id="280" r:id="rId26"/>
    <p:sldId id="290" r:id="rId27"/>
  </p:sldIdLst>
  <p:sldSz cx="12192000" cy="6858000"/>
  <p:notesSz cx="7023100" cy="9309100"/>
  <p:custShowLst>
    <p:custShow name="ROS PRESO - HIDDEN SLIDES" id="0">
      <p:sldLst>
        <p:sld r:id="rId2"/>
        <p:sld r:id="rId3"/>
        <p:sld r:id="rId5"/>
        <p:sld r:id="rId7"/>
        <p:sld r:id="rId8"/>
        <p:sld r:id="rId9"/>
        <p:sld r:id="rId10"/>
        <p:sld r:id="rId11"/>
        <p:sld r:id="rId12"/>
        <p:sld r:id="rId13"/>
        <p:sld r:id="rId14"/>
        <p:sld r:id="rId15"/>
        <p:sld r:id="rId16"/>
        <p:sld r:id="rId17"/>
        <p:sld r:id="rId18"/>
        <p:sld r:id="rId19"/>
        <p:sld r:id="rId20"/>
        <p:sld r:id="rId26"/>
        <p:sld r:id="rId27"/>
      </p:sldLst>
    </p:custShow>
  </p:custShow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383B"/>
    <a:srgbClr val="96C0EE"/>
    <a:srgbClr val="6DA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657" autoAdjust="0"/>
  </p:normalViewPr>
  <p:slideViewPr>
    <p:cSldViewPr snapToGrid="0">
      <p:cViewPr varScale="1">
        <p:scale>
          <a:sx n="94" d="100"/>
          <a:sy n="94" d="100"/>
        </p:scale>
        <p:origin x="226" y="86"/>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71" d="100"/>
          <a:sy n="71" d="100"/>
        </p:scale>
        <p:origin x="3029"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gnunan\Desktop\PUC%20SPPG%20Mtg\Calculations%20for%201.26.16%20PWG.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gnunan\Desktop\PUC%20SPPG%20Mtg\Calculations%20for%201.26.16%20PWG.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gnunan\Desktop\PUC%20SPPG%20Mtg\Graphs%20for%20ROS%20Presentation%20.....%202.26.2016.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C:\Users\gnunan\Desktop\PUC%20SPPG%20Mtg\Graphs%20for%20ROS%20Presentation%20.....%202.26.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97015273673865"/>
          <c:y val="3.5524647765191965E-2"/>
          <c:w val="0.80860320450749801"/>
          <c:h val="0.8756445252694931"/>
        </c:manualLayout>
      </c:layout>
      <c:barChart>
        <c:barDir val="bar"/>
        <c:grouping val="clustered"/>
        <c:varyColors val="0"/>
        <c:ser>
          <c:idx val="0"/>
          <c:order val="0"/>
          <c:tx>
            <c:v>     % Load Share, Without SPPG Entities</c:v>
          </c:tx>
          <c:spPr>
            <a:solidFill>
              <a:schemeClr val="tx1">
                <a:lumMod val="90000"/>
                <a:lumOff val="10000"/>
                <a:alpha val="96000"/>
              </a:schemeClr>
            </a:solidFill>
            <a:ln w="15875">
              <a:solidFill>
                <a:schemeClr val="tx2">
                  <a:lumMod val="75000"/>
                </a:schemeClr>
              </a:solidFill>
            </a:ln>
            <a:effectLst/>
            <a:scene3d>
              <a:camera prst="orthographicFront"/>
              <a:lightRig rig="brightRoom" dir="tl">
                <a:rot lat="0" lon="0" rev="1200000"/>
              </a:lightRig>
            </a:scene3d>
          </c:spPr>
          <c:invertIfNegative val="0"/>
          <c:dLbls>
            <c:spPr>
              <a:noFill/>
              <a:ln>
                <a:noFill/>
              </a:ln>
              <a:effectLst/>
            </c:spPr>
            <c:txPr>
              <a:bodyPr rot="0" spcFirstLastPara="1" vertOverflow="ellipsis" vert="horz" wrap="square" anchor="ctr" anchorCtr="1"/>
              <a:lstStyle/>
              <a:p>
                <a:pPr>
                  <a:defRPr sz="850" b="1" i="0" u="none" strike="noStrike" kern="1200" baseline="0">
                    <a:solidFill>
                      <a:schemeClr val="tx1">
                        <a:lumMod val="90000"/>
                        <a:lumOff val="10000"/>
                      </a:schemeClr>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Sheet5!$A$2:$A$24</c:f>
              <c:strCache>
                <c:ptCount val="23"/>
                <c:pt idx="0">
                  <c:v>ONCOR</c:v>
                </c:pt>
                <c:pt idx="1">
                  <c:v>CENTERPOINT</c:v>
                </c:pt>
                <c:pt idx="2">
                  <c:v>AEP</c:v>
                </c:pt>
                <c:pt idx="3">
                  <c:v>CPS </c:v>
                </c:pt>
                <c:pt idx="4">
                  <c:v>LCRA</c:v>
                </c:pt>
                <c:pt idx="5">
                  <c:v>BRAZOS</c:v>
                </c:pt>
                <c:pt idx="6">
                  <c:v>AUSTIN</c:v>
                </c:pt>
                <c:pt idx="7">
                  <c:v>TNM</c:v>
                </c:pt>
                <c:pt idx="8">
                  <c:v>STEC</c:v>
                </c:pt>
                <c:pt idx="9">
                  <c:v>RAYBURN</c:v>
                </c:pt>
                <c:pt idx="10">
                  <c:v>GARLAND</c:v>
                </c:pt>
                <c:pt idx="11">
                  <c:v>SHARYLAND</c:v>
                </c:pt>
                <c:pt idx="12">
                  <c:v>BRYAN</c:v>
                </c:pt>
                <c:pt idx="13">
                  <c:v>DENTON</c:v>
                </c:pt>
                <c:pt idx="14">
                  <c:v>BROWNSVILLE</c:v>
                </c:pt>
                <c:pt idx="15">
                  <c:v>COLLEGE STATION</c:v>
                </c:pt>
                <c:pt idx="16">
                  <c:v>GEUS</c:v>
                </c:pt>
                <c:pt idx="17">
                  <c:v>BRIDGEPORT</c:v>
                </c:pt>
                <c:pt idx="18">
                  <c:v>FARMERSVILLE</c:v>
                </c:pt>
                <c:pt idx="19">
                  <c:v>HEARNE</c:v>
                </c:pt>
                <c:pt idx="20">
                  <c:v>ROBSTOWN</c:v>
                </c:pt>
                <c:pt idx="21">
                  <c:v>SANGER</c:v>
                </c:pt>
                <c:pt idx="22">
                  <c:v>SEYMOUR</c:v>
                </c:pt>
              </c:strCache>
            </c:strRef>
          </c:cat>
          <c:val>
            <c:numRef>
              <c:f>Sheet5!$D$2:$D$24</c:f>
              <c:numCache>
                <c:formatCode>0.000%</c:formatCode>
                <c:ptCount val="23"/>
                <c:pt idx="0">
                  <c:v>0.35771545997507848</c:v>
                </c:pt>
                <c:pt idx="1">
                  <c:v>0.2510704765178533</c:v>
                </c:pt>
                <c:pt idx="2">
                  <c:v>8.9840255517839002E-2</c:v>
                </c:pt>
                <c:pt idx="3">
                  <c:v>7.0663545739698366E-2</c:v>
                </c:pt>
                <c:pt idx="4">
                  <c:v>5.6600083071943176E-2</c:v>
                </c:pt>
                <c:pt idx="5">
                  <c:v>4.6975765908993265E-2</c:v>
                </c:pt>
                <c:pt idx="6">
                  <c:v>3.8879942422549739E-2</c:v>
                </c:pt>
                <c:pt idx="7">
                  <c:v>2.4087573583122076E-2</c:v>
                </c:pt>
                <c:pt idx="8">
                  <c:v>2.0189584497056677E-2</c:v>
                </c:pt>
                <c:pt idx="9">
                  <c:v>1.0994328191466507E-2</c:v>
                </c:pt>
                <c:pt idx="10">
                  <c:v>8.2957203626520017E-3</c:v>
                </c:pt>
                <c:pt idx="11">
                  <c:v>5.7970094100459769E-3</c:v>
                </c:pt>
                <c:pt idx="12">
                  <c:v>5.0973703433162907E-3</c:v>
                </c:pt>
                <c:pt idx="13">
                  <c:v>4.9974219052120496E-3</c:v>
                </c:pt>
                <c:pt idx="14">
                  <c:v>4.1978344003781214E-3</c:v>
                </c:pt>
                <c:pt idx="15">
                  <c:v>2.99845314312723E-3</c:v>
                </c:pt>
                <c:pt idx="16">
                  <c:v>1.5991750096678557E-3</c:v>
                </c:pt>
                <c:pt idx="17">
                  <c:v>0</c:v>
                </c:pt>
                <c:pt idx="18">
                  <c:v>0</c:v>
                </c:pt>
                <c:pt idx="19">
                  <c:v>0</c:v>
                </c:pt>
                <c:pt idx="20">
                  <c:v>0</c:v>
                </c:pt>
                <c:pt idx="21">
                  <c:v>0</c:v>
                </c:pt>
                <c:pt idx="22">
                  <c:v>0</c:v>
                </c:pt>
              </c:numCache>
            </c:numRef>
          </c:val>
        </c:ser>
        <c:ser>
          <c:idx val="1"/>
          <c:order val="1"/>
          <c:tx>
            <c:v>     % Load Share, With SPPG Entities</c:v>
          </c:tx>
          <c:spPr>
            <a:solidFill>
              <a:srgbClr val="A2383B"/>
            </a:solidFill>
            <a:ln>
              <a:solidFill>
                <a:schemeClr val="tx2">
                  <a:lumMod val="75000"/>
                </a:schemeClr>
              </a:solidFill>
            </a:ln>
            <a:effectLst/>
            <a:scene3d>
              <a:camera prst="orthographicFront"/>
              <a:lightRig rig="brightRoom" dir="tl">
                <a:rot lat="0" lon="0" rev="1200000"/>
              </a:lightRig>
            </a:scene3d>
          </c:spPr>
          <c:invertIfNegative val="0"/>
          <c:dLbls>
            <c:dLbl>
              <c:idx val="0"/>
              <c:layout>
                <c:manualLayout>
                  <c:x val="-1.0744686621274016E-16"/>
                  <c:y val="-2.01714573877962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4.034291477559254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4.034291477559401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1.4652014652014652E-3"/>
                  <c:y val="-2.01714573877962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6.051437216338880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4652014652014921E-3"/>
                  <c:y val="-4.034291477559254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2.6861716553185041E-17"/>
                  <c:y val="-6.051437216338880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1.4652014652014652E-3"/>
                  <c:y val="-4.034291477559254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2.6861716553185041E-17"/>
                  <c:y val="-6.051437216338880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2.6861716553185041E-17"/>
                  <c:y val="-6.0514372163389544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
                  <c:y val="-2.017145738779627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850" b="0" i="0" u="none" strike="noStrike" kern="1200" baseline="0">
                    <a:solidFill>
                      <a:srgbClr val="A2383B"/>
                    </a:solidFill>
                    <a:latin typeface="Calibri" panose="020F0502020204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Sheet5!$A$2:$A$24</c:f>
              <c:strCache>
                <c:ptCount val="23"/>
                <c:pt idx="0">
                  <c:v>ONCOR</c:v>
                </c:pt>
                <c:pt idx="1">
                  <c:v>CENTERPOINT</c:v>
                </c:pt>
                <c:pt idx="2">
                  <c:v>AEP</c:v>
                </c:pt>
                <c:pt idx="3">
                  <c:v>CPS </c:v>
                </c:pt>
                <c:pt idx="4">
                  <c:v>LCRA</c:v>
                </c:pt>
                <c:pt idx="5">
                  <c:v>BRAZOS</c:v>
                </c:pt>
                <c:pt idx="6">
                  <c:v>AUSTIN</c:v>
                </c:pt>
                <c:pt idx="7">
                  <c:v>TNM</c:v>
                </c:pt>
                <c:pt idx="8">
                  <c:v>STEC</c:v>
                </c:pt>
                <c:pt idx="9">
                  <c:v>RAYBURN</c:v>
                </c:pt>
                <c:pt idx="10">
                  <c:v>GARLAND</c:v>
                </c:pt>
                <c:pt idx="11">
                  <c:v>SHARYLAND</c:v>
                </c:pt>
                <c:pt idx="12">
                  <c:v>BRYAN</c:v>
                </c:pt>
                <c:pt idx="13">
                  <c:v>DENTON</c:v>
                </c:pt>
                <c:pt idx="14">
                  <c:v>BROWNSVILLE</c:v>
                </c:pt>
                <c:pt idx="15">
                  <c:v>COLLEGE STATION</c:v>
                </c:pt>
                <c:pt idx="16">
                  <c:v>GEUS</c:v>
                </c:pt>
                <c:pt idx="17">
                  <c:v>BRIDGEPORT</c:v>
                </c:pt>
                <c:pt idx="18">
                  <c:v>FARMERSVILLE</c:v>
                </c:pt>
                <c:pt idx="19">
                  <c:v>HEARNE</c:v>
                </c:pt>
                <c:pt idx="20">
                  <c:v>ROBSTOWN</c:v>
                </c:pt>
                <c:pt idx="21">
                  <c:v>SANGER</c:v>
                </c:pt>
                <c:pt idx="22">
                  <c:v>SEYMOUR</c:v>
                </c:pt>
              </c:strCache>
            </c:strRef>
          </c:cat>
          <c:val>
            <c:numRef>
              <c:f>(Sheet5!$G$2:$G$18,Sheet5!$G$22:$G$27)</c:f>
              <c:numCache>
                <c:formatCode>0.000%</c:formatCode>
                <c:ptCount val="23"/>
                <c:pt idx="0">
                  <c:v>0.35731627537662569</c:v>
                </c:pt>
                <c:pt idx="1">
                  <c:v>0.25079030001287611</c:v>
                </c:pt>
                <c:pt idx="2">
                  <c:v>8.9740000286135338E-2</c:v>
                </c:pt>
                <c:pt idx="3">
                  <c:v>7.0584690330057098E-2</c:v>
                </c:pt>
                <c:pt idx="4">
                  <c:v>5.6536921470163252E-2</c:v>
                </c:pt>
                <c:pt idx="5">
                  <c:v>4.6923344349542907E-2</c:v>
                </c:pt>
                <c:pt idx="6">
                  <c:v>3.8836555216962103E-2</c:v>
                </c:pt>
                <c:pt idx="7">
                  <c:v>2.4060693591999659E-2</c:v>
                </c:pt>
                <c:pt idx="8">
                  <c:v>2.016705438001631E-2</c:v>
                </c:pt>
                <c:pt idx="9">
                  <c:v>1.0982059315850468E-2</c:v>
                </c:pt>
                <c:pt idx="10">
                  <c:v>8.2864629383235348E-3</c:v>
                </c:pt>
                <c:pt idx="11">
                  <c:v>5.7905403665393373E-3</c:v>
                </c:pt>
                <c:pt idx="12">
                  <c:v>5.0916820464397628E-3</c:v>
                </c:pt>
                <c:pt idx="13">
                  <c:v>4.991845143568395E-3</c:v>
                </c:pt>
                <c:pt idx="14">
                  <c:v>4.1931499205974509E-3</c:v>
                </c:pt>
                <c:pt idx="15">
                  <c:v>2.9951070861410369E-3</c:v>
                </c:pt>
                <c:pt idx="16">
                  <c:v>1.5973904459418862E-3</c:v>
                </c:pt>
                <c:pt idx="17">
                  <c:v>2.0029471937279143E-4</c:v>
                </c:pt>
                <c:pt idx="18">
                  <c:v>1.2876089102536591E-4</c:v>
                </c:pt>
                <c:pt idx="19">
                  <c:v>1.7168118803382123E-4</c:v>
                </c:pt>
                <c:pt idx="20">
                  <c:v>3.0044207905918714E-4</c:v>
                </c:pt>
                <c:pt idx="21">
                  <c:v>1.8598795370330633E-4</c:v>
                </c:pt>
                <c:pt idx="22">
                  <c:v>1.2876089102536591E-4</c:v>
                </c:pt>
              </c:numCache>
            </c:numRef>
          </c:val>
        </c:ser>
        <c:dLbls>
          <c:showLegendKey val="0"/>
          <c:showVal val="0"/>
          <c:showCatName val="0"/>
          <c:showSerName val="0"/>
          <c:showPercent val="0"/>
          <c:showBubbleSize val="0"/>
        </c:dLbls>
        <c:gapWidth val="115"/>
        <c:overlap val="-20"/>
        <c:axId val="311726944"/>
        <c:axId val="311725376"/>
      </c:barChart>
      <c:catAx>
        <c:axId val="311726944"/>
        <c:scaling>
          <c:orientation val="minMax"/>
        </c:scaling>
        <c:delete val="0"/>
        <c:axPos val="l"/>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cap="small" baseline="0">
                <a:solidFill>
                  <a:schemeClr val="tx1"/>
                </a:solidFill>
                <a:latin typeface="Calibri" panose="020F0502020204030204" pitchFamily="34" charset="0"/>
                <a:ea typeface="+mn-ea"/>
                <a:cs typeface="+mn-cs"/>
              </a:defRPr>
            </a:pPr>
            <a:endParaRPr lang="en-US"/>
          </a:p>
        </c:txPr>
        <c:crossAx val="311725376"/>
        <c:crosses val="autoZero"/>
        <c:auto val="1"/>
        <c:lblAlgn val="ctr"/>
        <c:lblOffset val="100"/>
        <c:noMultiLvlLbl val="0"/>
      </c:catAx>
      <c:valAx>
        <c:axId val="311725376"/>
        <c:scaling>
          <c:orientation val="minMax"/>
        </c:scaling>
        <c:delete val="0"/>
        <c:axPos val="b"/>
        <c:majorGridlines>
          <c:spPr>
            <a:ln w="9525" cap="flat" cmpd="sng" algn="ctr">
              <a:solidFill>
                <a:schemeClr val="lt1">
                  <a:lumMod val="95000"/>
                  <a:alpha val="10000"/>
                </a:schemeClr>
              </a:solidFill>
              <a:round/>
            </a:ln>
            <a:effectLst/>
          </c:spPr>
        </c:majorGridlines>
        <c:numFmt formatCode="0.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90000"/>
                    <a:lumOff val="10000"/>
                  </a:schemeClr>
                </a:solidFill>
                <a:latin typeface="Calibri" panose="020F0502020204030204" pitchFamily="34" charset="0"/>
                <a:ea typeface="+mn-ea"/>
                <a:cs typeface="+mn-cs"/>
              </a:defRPr>
            </a:pPr>
            <a:endParaRPr lang="en-US"/>
          </a:p>
        </c:txPr>
        <c:crossAx val="311726944"/>
        <c:crosses val="autoZero"/>
        <c:crossBetween val="between"/>
      </c:valAx>
      <c:spPr>
        <a:solidFill>
          <a:schemeClr val="bg1">
            <a:lumMod val="95000"/>
          </a:schemeClr>
        </a:solidFill>
        <a:ln>
          <a:noFill/>
        </a:ln>
        <a:effectLst/>
      </c:spPr>
    </c:plotArea>
    <c:legend>
      <c:legendPos val="r"/>
      <c:legendEntry>
        <c:idx val="0"/>
        <c:txPr>
          <a:bodyPr rot="0" spcFirstLastPara="1" vertOverflow="ellipsis" vert="horz" wrap="square" anchor="ctr" anchorCtr="1"/>
          <a:lstStyle/>
          <a:p>
            <a:pPr>
              <a:defRPr sz="1200" b="1" i="0" u="none" strike="noStrike" kern="1200" cap="small" baseline="0">
                <a:solidFill>
                  <a:srgbClr val="A2383B"/>
                </a:solidFill>
                <a:latin typeface="Calibri" panose="020F0502020204030204" pitchFamily="34" charset="0"/>
                <a:ea typeface="+mn-ea"/>
                <a:cs typeface="+mn-cs"/>
              </a:defRPr>
            </a:pPr>
            <a:endParaRPr lang="en-US"/>
          </a:p>
        </c:txPr>
      </c:legendEntry>
      <c:legendEntry>
        <c:idx val="1"/>
        <c:txPr>
          <a:bodyPr rot="0" spcFirstLastPara="1" vertOverflow="ellipsis" vert="horz" wrap="square" anchor="ctr" anchorCtr="1"/>
          <a:lstStyle/>
          <a:p>
            <a:pPr>
              <a:defRPr sz="1200" b="1" i="0" u="none" strike="noStrike" kern="1200" cap="small" baseline="0">
                <a:solidFill>
                  <a:schemeClr val="tx1">
                    <a:lumMod val="90000"/>
                    <a:lumOff val="10000"/>
                  </a:schemeClr>
                </a:solidFill>
                <a:latin typeface="Calibri" panose="020F0502020204030204" pitchFamily="34" charset="0"/>
                <a:ea typeface="+mn-ea"/>
                <a:cs typeface="+mn-cs"/>
              </a:defRPr>
            </a:pPr>
            <a:endParaRPr lang="en-US"/>
          </a:p>
        </c:txPr>
      </c:legendEntry>
      <c:layout>
        <c:manualLayout>
          <c:xMode val="edge"/>
          <c:yMode val="edge"/>
          <c:x val="0.43180452113236201"/>
          <c:y val="0.35965638248315984"/>
          <c:w val="0.44422216541131199"/>
          <c:h val="9.405397583279658E-2"/>
        </c:manualLayout>
      </c:layout>
      <c:overlay val="0"/>
      <c:spPr>
        <a:noFill/>
        <a:ln w="19050">
          <a:solidFill>
            <a:schemeClr val="tx2">
              <a:lumMod val="75000"/>
            </a:schemeClr>
          </a:solidFill>
        </a:ln>
        <a:effectLst>
          <a:outerShdw blurRad="50800" dist="50800" dir="5400000" sx="3000" sy="3000" algn="ctr" rotWithShape="0">
            <a:srgbClr val="000000">
              <a:alpha val="40000"/>
            </a:srgbClr>
          </a:outerShdw>
        </a:effectLst>
      </c:spPr>
      <c:txPr>
        <a:bodyPr rot="0" spcFirstLastPara="1" vertOverflow="ellipsis" vert="horz" wrap="square" anchor="ctr" anchorCtr="1"/>
        <a:lstStyle/>
        <a:p>
          <a:pPr>
            <a:defRPr sz="900" b="1" i="0" u="none" strike="noStrike" kern="1200" cap="small" baseline="0">
              <a:solidFill>
                <a:schemeClr val="lt1">
                  <a:lumMod val="85000"/>
                </a:schemeClr>
              </a:solidFill>
              <a:latin typeface="Calibri" panose="020F0502020204030204" pitchFamily="34" charset="0"/>
              <a:ea typeface="+mn-ea"/>
              <a:cs typeface="+mn-cs"/>
            </a:defRPr>
          </a:pPr>
          <a:endParaRPr lang="en-US"/>
        </a:p>
      </c:txPr>
    </c:legend>
    <c:plotVisOnly val="1"/>
    <c:dispBlanksAs val="gap"/>
    <c:showDLblsOverMax val="0"/>
  </c:chart>
  <c:spPr>
    <a:solidFill>
      <a:schemeClr val="bg1">
        <a:lumMod val="95000"/>
      </a:schemeClr>
    </a:solidFill>
    <a:ln>
      <a:noFill/>
    </a:ln>
    <a:effectLst>
      <a:outerShdw blurRad="63500" sx="102000" sy="102000" algn="ctr" rotWithShape="0">
        <a:prstClr val="black">
          <a:alpha val="40000"/>
        </a:prstClr>
      </a:outerShdw>
    </a:effectLst>
  </c:spPr>
  <c:txPr>
    <a:bodyPr/>
    <a:lstStyle/>
    <a:p>
      <a:pPr>
        <a:defRPr>
          <a:latin typeface="Calibri" panose="020F0502020204030204" pitchFamily="34" charset="0"/>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097378009557"/>
          <c:y val="2.229155155658329E-2"/>
          <c:w val="0.82911597588762942"/>
          <c:h val="0.90188664540388086"/>
        </c:manualLayout>
      </c:layout>
      <c:barChart>
        <c:barDir val="bar"/>
        <c:grouping val="clustered"/>
        <c:varyColors val="0"/>
        <c:ser>
          <c:idx val="0"/>
          <c:order val="0"/>
          <c:tx>
            <c:v>MW Load Share, Without SPPG Entities</c:v>
          </c:tx>
          <c:spPr>
            <a:solidFill>
              <a:schemeClr val="tx1">
                <a:lumMod val="90000"/>
                <a:lumOff val="10000"/>
              </a:schemeClr>
            </a:solidFill>
            <a:ln w="15875">
              <a:solidFill>
                <a:schemeClr val="tx2">
                  <a:lumMod val="75000"/>
                </a:schemeClr>
              </a:solidFill>
            </a:ln>
            <a:effectLst/>
            <a:scene3d>
              <a:camera prst="orthographicFront"/>
              <a:lightRig rig="brightRoom" dir="tl">
                <a:rot lat="0" lon="0" rev="1200000"/>
              </a:lightRig>
            </a:scene3d>
          </c:spPr>
          <c:invertIfNegative val="0"/>
          <c:dLbls>
            <c:spPr>
              <a:noFill/>
              <a:ln>
                <a:noFill/>
              </a:ln>
              <a:effectLst/>
            </c:spPr>
            <c:txPr>
              <a:bodyPr rot="0" spcFirstLastPara="1" vertOverflow="ellipsis" vert="horz" wrap="square" lIns="38100" tIns="19050" rIns="38100" bIns="19050" anchor="ctr" anchorCtr="1">
                <a:spAutoFit/>
              </a:bodyPr>
              <a:lstStyle/>
              <a:p>
                <a:pPr>
                  <a:defRPr sz="850" b="1" i="0" u="none" strike="noStrike" kern="1200" cap="small" baseline="0">
                    <a:solidFill>
                      <a:schemeClr val="accent1">
                        <a:lumMod val="75000"/>
                      </a:schemeClr>
                    </a:solidFill>
                    <a:latin typeface="Calibri" panose="020F050202020403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strRef>
              <c:f>Sheet5!$A$2:$A$24</c:f>
              <c:strCache>
                <c:ptCount val="23"/>
                <c:pt idx="0">
                  <c:v>ONCOR</c:v>
                </c:pt>
                <c:pt idx="1">
                  <c:v>CENTERPOINT</c:v>
                </c:pt>
                <c:pt idx="2">
                  <c:v>AEP</c:v>
                </c:pt>
                <c:pt idx="3">
                  <c:v>CPS </c:v>
                </c:pt>
                <c:pt idx="4">
                  <c:v>LCRA</c:v>
                </c:pt>
                <c:pt idx="5">
                  <c:v>BRAZOS</c:v>
                </c:pt>
                <c:pt idx="6">
                  <c:v>AUSTIN</c:v>
                </c:pt>
                <c:pt idx="7">
                  <c:v>TNM</c:v>
                </c:pt>
                <c:pt idx="8">
                  <c:v>STEC</c:v>
                </c:pt>
                <c:pt idx="9">
                  <c:v>RAYBURN</c:v>
                </c:pt>
                <c:pt idx="10">
                  <c:v>GARLAND</c:v>
                </c:pt>
                <c:pt idx="11">
                  <c:v>SHARYLAND</c:v>
                </c:pt>
                <c:pt idx="12">
                  <c:v>BRYAN</c:v>
                </c:pt>
                <c:pt idx="13">
                  <c:v>DENTON</c:v>
                </c:pt>
                <c:pt idx="14">
                  <c:v>BROWNSVILLE</c:v>
                </c:pt>
                <c:pt idx="15">
                  <c:v>COLLEGE STATION</c:v>
                </c:pt>
                <c:pt idx="16">
                  <c:v>GEUS</c:v>
                </c:pt>
                <c:pt idx="17">
                  <c:v>BRIDGEPORT</c:v>
                </c:pt>
                <c:pt idx="18">
                  <c:v>FARMERSVILLE</c:v>
                </c:pt>
                <c:pt idx="19">
                  <c:v>HEARNE</c:v>
                </c:pt>
                <c:pt idx="20">
                  <c:v>ROBSTOWN</c:v>
                </c:pt>
                <c:pt idx="21">
                  <c:v>SANGER</c:v>
                </c:pt>
                <c:pt idx="22">
                  <c:v>SEYMOUR</c:v>
                </c:pt>
              </c:strCache>
            </c:strRef>
          </c:cat>
          <c:val>
            <c:numRef>
              <c:f>(Sheet5!$I$2:$I$18,Sheet5!$B$19:$B$24)</c:f>
              <c:numCache>
                <c:formatCode>#,##0.00</c:formatCode>
                <c:ptCount val="23"/>
                <c:pt idx="0">
                  <c:v>1430.861839900314</c:v>
                </c:pt>
                <c:pt idx="1">
                  <c:v>1004.2819060714132</c:v>
                </c:pt>
                <c:pt idx="2">
                  <c:v>359.36102207135599</c:v>
                </c:pt>
                <c:pt idx="3">
                  <c:v>282.65418295879346</c:v>
                </c:pt>
                <c:pt idx="4">
                  <c:v>226.4003322877727</c:v>
                </c:pt>
                <c:pt idx="5">
                  <c:v>187.90306363597307</c:v>
                </c:pt>
                <c:pt idx="6">
                  <c:v>155.51976969019896</c:v>
                </c:pt>
                <c:pt idx="7">
                  <c:v>96.350294332488303</c:v>
                </c:pt>
                <c:pt idx="8">
                  <c:v>80.758337988226714</c:v>
                </c:pt>
                <c:pt idx="9">
                  <c:v>43.977312765866031</c:v>
                </c:pt>
                <c:pt idx="10">
                  <c:v>33.182881450608008</c:v>
                </c:pt>
                <c:pt idx="11">
                  <c:v>23.188037640183907</c:v>
                </c:pt>
                <c:pt idx="12">
                  <c:v>20.389481373265163</c:v>
                </c:pt>
                <c:pt idx="13">
                  <c:v>19.989687620848198</c:v>
                </c:pt>
                <c:pt idx="14">
                  <c:v>16.791337601512485</c:v>
                </c:pt>
                <c:pt idx="15">
                  <c:v>11.99381257250892</c:v>
                </c:pt>
                <c:pt idx="16" formatCode="0.00">
                  <c:v>6.3967000386714226</c:v>
                </c:pt>
              </c:numCache>
            </c:numRef>
          </c:val>
        </c:ser>
        <c:ser>
          <c:idx val="1"/>
          <c:order val="1"/>
          <c:tx>
            <c:v>     MW Load Shares, With SPPG </c:v>
          </c:tx>
          <c:spPr>
            <a:solidFill>
              <a:srgbClr val="A2383B"/>
            </a:solidFill>
            <a:ln>
              <a:solidFill>
                <a:schemeClr val="tx2">
                  <a:lumMod val="75000"/>
                </a:schemeClr>
              </a:solidFill>
            </a:ln>
            <a:effectLst/>
            <a:scene3d>
              <a:camera prst="orthographicFront"/>
              <a:lightRig rig="brightRoom" dir="tl">
                <a:rot lat="0" lon="0" rev="1200000"/>
              </a:lightRig>
            </a:scene3d>
          </c:spPr>
          <c:invertIfNegative val="0"/>
          <c:dLbls>
            <c:dLbl>
              <c:idx val="0"/>
              <c:layout>
                <c:manualLayout>
                  <c:x val="-2.930402930403038E-3"/>
                  <c:y val="-1.0085728693898134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1.0085728693898281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3723433106370081E-17"/>
                  <c:y val="-6.0514372163390281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6.0514372163390281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
                  <c:y val="-4.034291477559401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
                  <c:y val="-6.0514372163388806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4.3956043956043956E-3"/>
                  <c:y val="-8.0685829551185809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
                  <c:y val="-2.017145738779627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solidFill>
                <a:schemeClr val="bg1">
                  <a:lumMod val="95000"/>
                  <a:alpha val="0"/>
                </a:schemeClr>
              </a:solidFill>
              <a:ln>
                <a:noFill/>
              </a:ln>
              <a:effectLst/>
            </c:spPr>
            <c:txPr>
              <a:bodyPr rot="0" spcFirstLastPara="1" vertOverflow="ellipsis" vert="horz" wrap="square" lIns="38100" tIns="19050" rIns="38100" bIns="19050" anchor="ctr" anchorCtr="1">
                <a:spAutoFit/>
              </a:bodyPr>
              <a:lstStyle/>
              <a:p>
                <a:pPr>
                  <a:defRPr sz="850" b="1" i="0" u="none" strike="noStrike" kern="1200" baseline="0">
                    <a:solidFill>
                      <a:srgbClr val="A2383B"/>
                    </a:solidFill>
                    <a:latin typeface="Calibri" panose="020F050202020403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val>
            <c:numRef>
              <c:f>(Sheet5!$K$2:$K$18,Sheet5!$J$22:$J$27)</c:f>
              <c:numCache>
                <c:formatCode>#,##0.00</c:formatCode>
                <c:ptCount val="23"/>
                <c:pt idx="0">
                  <c:v>1429.2651015065028</c:v>
                </c:pt>
                <c:pt idx="1">
                  <c:v>1003.1612000515045</c:v>
                </c:pt>
                <c:pt idx="2">
                  <c:v>358.96000114454137</c:v>
                </c:pt>
                <c:pt idx="3">
                  <c:v>282.3387613202284</c:v>
                </c:pt>
                <c:pt idx="4">
                  <c:v>226.147685880653</c:v>
                </c:pt>
                <c:pt idx="5">
                  <c:v>187.69337739817163</c:v>
                </c:pt>
                <c:pt idx="6">
                  <c:v>155.34622086784842</c:v>
                </c:pt>
                <c:pt idx="7">
                  <c:v>96.242774367998635</c:v>
                </c:pt>
                <c:pt idx="8">
                  <c:v>80.668217520065241</c:v>
                </c:pt>
                <c:pt idx="9">
                  <c:v>43.928237263401869</c:v>
                </c:pt>
                <c:pt idx="10">
                  <c:v>33.145851753294139</c:v>
                </c:pt>
                <c:pt idx="11">
                  <c:v>23.16216146615735</c:v>
                </c:pt>
                <c:pt idx="12">
                  <c:v>20.366728185759051</c:v>
                </c:pt>
                <c:pt idx="13">
                  <c:v>19.96738057427358</c:v>
                </c:pt>
                <c:pt idx="14">
                  <c:v>16.772599682389803</c:v>
                </c:pt>
                <c:pt idx="15">
                  <c:v>11.980428344564148</c:v>
                </c:pt>
                <c:pt idx="16">
                  <c:v>6.3895617837675447</c:v>
                </c:pt>
                <c:pt idx="17">
                  <c:v>0.80117887749116568</c:v>
                </c:pt>
                <c:pt idx="18">
                  <c:v>0.51504356410146368</c:v>
                </c:pt>
                <c:pt idx="19">
                  <c:v>0.68672475213528494</c:v>
                </c:pt>
                <c:pt idx="20">
                  <c:v>1.2017683162367485</c:v>
                </c:pt>
                <c:pt idx="21">
                  <c:v>0.74395181481322536</c:v>
                </c:pt>
                <c:pt idx="22">
                  <c:v>0.51504356410146368</c:v>
                </c:pt>
              </c:numCache>
            </c:numRef>
          </c:val>
        </c:ser>
        <c:dLbls>
          <c:dLblPos val="outEnd"/>
          <c:showLegendKey val="0"/>
          <c:showVal val="1"/>
          <c:showCatName val="0"/>
          <c:showSerName val="0"/>
          <c:showPercent val="0"/>
          <c:showBubbleSize val="0"/>
        </c:dLbls>
        <c:gapWidth val="115"/>
        <c:overlap val="-20"/>
        <c:axId val="311720280"/>
        <c:axId val="311724984"/>
      </c:barChart>
      <c:catAx>
        <c:axId val="311720280"/>
        <c:scaling>
          <c:orientation val="minMax"/>
        </c:scaling>
        <c:delete val="0"/>
        <c:axPos val="l"/>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cap="small" baseline="0">
                <a:solidFill>
                  <a:schemeClr val="tx1"/>
                </a:solidFill>
                <a:latin typeface="Calibri" panose="020F0502020204030204" pitchFamily="34" charset="0"/>
                <a:ea typeface="+mn-ea"/>
                <a:cs typeface="+mn-cs"/>
              </a:defRPr>
            </a:pPr>
            <a:endParaRPr lang="en-US"/>
          </a:p>
        </c:txPr>
        <c:crossAx val="311724984"/>
        <c:crosses val="autoZero"/>
        <c:auto val="1"/>
        <c:lblAlgn val="ctr"/>
        <c:lblOffset val="100"/>
        <c:noMultiLvlLbl val="0"/>
      </c:catAx>
      <c:valAx>
        <c:axId val="311724984"/>
        <c:scaling>
          <c:orientation val="minMax"/>
        </c:scaling>
        <c:delete val="1"/>
        <c:axPos val="b"/>
        <c:majorGridlines>
          <c:spPr>
            <a:ln w="9525" cap="flat" cmpd="sng" algn="ctr">
              <a:solidFill>
                <a:schemeClr val="lt1">
                  <a:lumMod val="95000"/>
                  <a:alpha val="10000"/>
                </a:schemeClr>
              </a:solidFill>
              <a:round/>
            </a:ln>
            <a:effectLst/>
          </c:spPr>
        </c:majorGridlines>
        <c:title>
          <c:tx>
            <c:rich>
              <a:bodyPr rot="0" spcFirstLastPara="1" vertOverflow="ellipsis" vert="horz" wrap="square" anchor="ctr" anchorCtr="1"/>
              <a:lstStyle/>
              <a:p>
                <a:pPr>
                  <a:defRPr sz="900" b="1" i="0" u="none" strike="noStrike" kern="1200" cap="all" baseline="0">
                    <a:solidFill>
                      <a:schemeClr val="tx1"/>
                    </a:solidFill>
                    <a:latin typeface="Calibri" panose="020F0502020204030204" pitchFamily="34" charset="0"/>
                    <a:ea typeface="+mn-ea"/>
                    <a:cs typeface="+mn-cs"/>
                  </a:defRPr>
                </a:pPr>
                <a:r>
                  <a:rPr lang="en-US">
                    <a:solidFill>
                      <a:schemeClr val="tx1"/>
                    </a:solidFill>
                    <a:latin typeface="Calibri" panose="020F0502020204030204" pitchFamily="34" charset="0"/>
                  </a:rPr>
                  <a:t>EEA Load share (MW)</a:t>
                </a:r>
              </a:p>
            </c:rich>
          </c:tx>
          <c:layout/>
          <c:overlay val="0"/>
          <c:spPr>
            <a:noFill/>
            <a:ln>
              <a:noFill/>
            </a:ln>
            <a:effectLst/>
          </c:spPr>
        </c:title>
        <c:numFmt formatCode="#,##0.00" sourceLinked="1"/>
        <c:majorTickMark val="none"/>
        <c:minorTickMark val="none"/>
        <c:tickLblPos val="nextTo"/>
        <c:crossAx val="311720280"/>
        <c:crosses val="autoZero"/>
        <c:crossBetween val="between"/>
      </c:valAx>
      <c:spPr>
        <a:solidFill>
          <a:schemeClr val="bg1">
            <a:lumMod val="95000"/>
          </a:schemeClr>
        </a:solidFill>
        <a:ln>
          <a:noFill/>
        </a:ln>
        <a:effectLst/>
      </c:spPr>
    </c:plotArea>
    <c:legend>
      <c:legendPos val="r"/>
      <c:legendEntry>
        <c:idx val="0"/>
        <c:txPr>
          <a:bodyPr rot="0" spcFirstLastPara="1" vertOverflow="ellipsis" vert="horz" wrap="square" anchor="ctr" anchorCtr="1"/>
          <a:lstStyle/>
          <a:p>
            <a:pPr>
              <a:defRPr sz="1200" b="1" i="0" u="none" strike="noStrike" kern="1200" cap="small" baseline="0">
                <a:solidFill>
                  <a:srgbClr val="A2383B"/>
                </a:solidFill>
                <a:latin typeface="Calibri" panose="020F0502020204030204" pitchFamily="34" charset="0"/>
                <a:ea typeface="+mn-ea"/>
                <a:cs typeface="+mn-cs"/>
              </a:defRPr>
            </a:pPr>
            <a:endParaRPr lang="en-US"/>
          </a:p>
        </c:txPr>
      </c:legendEntry>
      <c:legendEntry>
        <c:idx val="1"/>
        <c:txPr>
          <a:bodyPr rot="0" spcFirstLastPara="1" vertOverflow="ellipsis" vert="horz" wrap="square" anchor="ctr" anchorCtr="1"/>
          <a:lstStyle/>
          <a:p>
            <a:pPr>
              <a:defRPr sz="1200" b="1" i="0" u="none" strike="noStrike" kern="1200" cap="small" baseline="0">
                <a:solidFill>
                  <a:schemeClr val="tx1">
                    <a:lumMod val="90000"/>
                    <a:lumOff val="10000"/>
                  </a:schemeClr>
                </a:solidFill>
                <a:latin typeface="Calibri" panose="020F0502020204030204" pitchFamily="34" charset="0"/>
                <a:ea typeface="+mn-ea"/>
                <a:cs typeface="+mn-cs"/>
              </a:defRPr>
            </a:pPr>
            <a:endParaRPr lang="en-US"/>
          </a:p>
        </c:txPr>
      </c:legendEntry>
      <c:layout>
        <c:manualLayout>
          <c:xMode val="edge"/>
          <c:yMode val="edge"/>
          <c:x val="0.4446930696905711"/>
          <c:y val="0.54169240871327828"/>
          <c:w val="0.35760048539156114"/>
          <c:h val="0.11899391897678933"/>
        </c:manualLayout>
      </c:layout>
      <c:overlay val="0"/>
      <c:spPr>
        <a:noFill/>
        <a:ln w="19050">
          <a:solidFill>
            <a:schemeClr val="tx2">
              <a:lumMod val="75000"/>
            </a:schemeClr>
          </a:solidFill>
        </a:ln>
        <a:effectLst/>
      </c:spPr>
      <c:txPr>
        <a:bodyPr rot="0" spcFirstLastPara="1" vertOverflow="ellipsis" vert="horz" wrap="square" anchor="ctr" anchorCtr="1"/>
        <a:lstStyle/>
        <a:p>
          <a:pPr>
            <a:defRPr sz="900" b="0" i="0" u="none" strike="noStrike" kern="1200" baseline="0">
              <a:solidFill>
                <a:schemeClr val="lt1">
                  <a:lumMod val="85000"/>
                </a:schemeClr>
              </a:solidFill>
              <a:latin typeface="Calibri" panose="020F0502020204030204" pitchFamily="34" charset="0"/>
              <a:ea typeface="+mn-ea"/>
              <a:cs typeface="+mn-cs"/>
            </a:defRPr>
          </a:pPr>
          <a:endParaRPr lang="en-US"/>
        </a:p>
      </c:txPr>
    </c:legend>
    <c:plotVisOnly val="1"/>
    <c:dispBlanksAs val="gap"/>
    <c:showDLblsOverMax val="0"/>
  </c:chart>
  <c:spPr>
    <a:solidFill>
      <a:schemeClr val="bg1">
        <a:lumMod val="95000"/>
      </a:schemeClr>
    </a:solidFill>
    <a:ln>
      <a:noFill/>
    </a:ln>
    <a:effectLst>
      <a:outerShdw blurRad="63500" sx="102000" sy="102000" algn="ctr" rotWithShape="0">
        <a:prstClr val="black">
          <a:alpha val="40000"/>
        </a:prstClr>
      </a:outerShdw>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78295982232991"/>
          <c:y val="3.4547988611862243E-2"/>
          <c:w val="0.76866578609496394"/>
          <c:h val="0.87831480974106679"/>
        </c:manualLayout>
      </c:layout>
      <c:barChart>
        <c:barDir val="bar"/>
        <c:grouping val="clustered"/>
        <c:varyColors val="0"/>
        <c:ser>
          <c:idx val="2"/>
          <c:order val="0"/>
          <c:tx>
            <c:v>Existing Load Share (%)</c:v>
          </c:tx>
          <c:spPr>
            <a:solidFill>
              <a:schemeClr val="tx1">
                <a:lumMod val="90000"/>
                <a:lumOff val="10000"/>
              </a:schemeClr>
            </a:solidFill>
            <a:ln>
              <a:solidFill>
                <a:schemeClr val="tx2">
                  <a:lumMod val="75000"/>
                </a:schemeClr>
              </a:solidFill>
            </a:ln>
            <a:effectLst/>
            <a:scene3d>
              <a:camera prst="orthographicFront"/>
              <a:lightRig rig="threePt" dir="t">
                <a:rot lat="0" lon="0" rev="1200000"/>
              </a:lightRig>
            </a:scene3d>
          </c:spPr>
          <c:invertIfNegative val="0"/>
          <c:dLbls>
            <c:dLbl>
              <c:idx val="0"/>
              <c:layout>
                <c:manualLayout>
                  <c:x val="-1.3850236484623862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5.7821073086916606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61318358782176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961318358782176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961318358782176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3.4956238053723823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4956238053723823E-3"/>
                  <c:y val="2.0180178805917423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5.8980933737449561E-3"/>
                  <c:y val="-7.3993134180033136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3673852263067013E-3"/>
                  <c:y val="-7.3993134180033136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4.823519988957665E-3"/>
                  <c:y val="4.0360357611836329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6.0743229472140182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91440" tIns="19050" rIns="38100" bIns="19050" anchor="ctr" anchorCtr="1">
                <a:spAutoFit/>
              </a:bodyPr>
              <a:lstStyle/>
              <a:p>
                <a:pPr>
                  <a:defRPr sz="900" b="1" i="0" u="none" strike="noStrike" kern="1200" cap="small" baseline="0">
                    <a:solidFill>
                      <a:schemeClr val="tx2">
                        <a:lumMod val="75000"/>
                      </a:schemeClr>
                    </a:solidFill>
                    <a:latin typeface="Calibri" panose="020F050202020403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'Table 2'!$P$35:$P$51</c:f>
              <c:strCache>
                <c:ptCount val="17"/>
                <c:pt idx="0">
                  <c:v>Oncor </c:v>
                </c:pt>
                <c:pt idx="1">
                  <c:v>CenterPoint Energy</c:v>
                </c:pt>
                <c:pt idx="2">
                  <c:v>AEP</c:v>
                </c:pt>
                <c:pt idx="3">
                  <c:v>CPS Energy </c:v>
                </c:pt>
                <c:pt idx="4">
                  <c:v>LCRA </c:v>
                </c:pt>
                <c:pt idx="5">
                  <c:v>Brazos Electric Power</c:v>
                </c:pt>
                <c:pt idx="6">
                  <c:v> Austin Energy</c:v>
                </c:pt>
                <c:pt idx="7">
                  <c:v>Texas-New Mexico </c:v>
                </c:pt>
                <c:pt idx="8">
                  <c:v>STEC</c:v>
                </c:pt>
                <c:pt idx="9">
                  <c:v>Rayburn Country </c:v>
                </c:pt>
                <c:pt idx="10">
                  <c:v>Garland</c:v>
                </c:pt>
                <c:pt idx="11">
                  <c:v>Bryan Texas</c:v>
                </c:pt>
                <c:pt idx="12">
                  <c:v>Denton</c:v>
                </c:pt>
                <c:pt idx="13">
                  <c:v>Brownsville </c:v>
                </c:pt>
                <c:pt idx="14">
                  <c:v>College Station</c:v>
                </c:pt>
                <c:pt idx="15">
                  <c:v>Sharyland </c:v>
                </c:pt>
                <c:pt idx="16">
                  <c:v>GEUS (Greenville)</c:v>
                </c:pt>
              </c:strCache>
            </c:strRef>
          </c:cat>
          <c:val>
            <c:numRef>
              <c:f>'Table 2'!$B$35:$B$51</c:f>
              <c:numCache>
                <c:formatCode>0.00%</c:formatCode>
                <c:ptCount val="17"/>
                <c:pt idx="0">
                  <c:v>0.36459999999999998</c:v>
                </c:pt>
                <c:pt idx="1">
                  <c:v>0.24970000000000001</c:v>
                </c:pt>
                <c:pt idx="2">
                  <c:v>8.7999999999999995E-2</c:v>
                </c:pt>
                <c:pt idx="3">
                  <c:v>7.1400000000000005E-2</c:v>
                </c:pt>
                <c:pt idx="4">
                  <c:v>5.5800000000000002E-2</c:v>
                </c:pt>
                <c:pt idx="5">
                  <c:v>4.8000000000000001E-2</c:v>
                </c:pt>
                <c:pt idx="6">
                  <c:v>3.85E-2</c:v>
                </c:pt>
                <c:pt idx="7">
                  <c:v>2.29E-2</c:v>
                </c:pt>
                <c:pt idx="8">
                  <c:v>2.0299999999999999E-2</c:v>
                </c:pt>
                <c:pt idx="9">
                  <c:v>1.09E-2</c:v>
                </c:pt>
                <c:pt idx="10">
                  <c:v>8.5000000000000006E-3</c:v>
                </c:pt>
                <c:pt idx="11">
                  <c:v>5.1000000000000004E-3</c:v>
                </c:pt>
                <c:pt idx="12">
                  <c:v>5.1000000000000004E-3</c:v>
                </c:pt>
                <c:pt idx="13">
                  <c:v>4.0999999999999995E-3</c:v>
                </c:pt>
                <c:pt idx="14">
                  <c:v>2.8999999999999998E-3</c:v>
                </c:pt>
                <c:pt idx="15">
                  <c:v>2.5000000000000001E-3</c:v>
                </c:pt>
                <c:pt idx="16">
                  <c:v>1.7000000000000001E-3</c:v>
                </c:pt>
              </c:numCache>
            </c:numRef>
          </c:val>
        </c:ser>
        <c:ser>
          <c:idx val="3"/>
          <c:order val="1"/>
          <c:tx>
            <c:v>Load Shares with Additional 600 Mw (%)</c:v>
          </c:tx>
          <c:spPr>
            <a:solidFill>
              <a:srgbClr val="A2383B"/>
            </a:solidFill>
            <a:ln>
              <a:solidFill>
                <a:schemeClr val="tx2">
                  <a:lumMod val="75000"/>
                </a:schemeClr>
              </a:solidFill>
            </a:ln>
            <a:effectLst/>
            <a:scene3d>
              <a:camera prst="orthographicFront"/>
              <a:lightRig rig="threePt" dir="t">
                <a:rot lat="0" lon="0" rev="1200000"/>
              </a:lightRig>
            </a:scene3d>
          </c:spPr>
          <c:invertIfNegative val="0"/>
          <c:dLbls>
            <c:dLbl>
              <c:idx val="0"/>
              <c:layout>
                <c:manualLayout>
                  <c:x val="-4.3164127552817594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3164127552818669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961318358782176E-3"/>
                  <c:y val="-2.018017880591816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961318358782176E-3"/>
                  <c:y val="-1.4798626836006627E-1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9613183587822298E-3"/>
                  <c:y val="-1.4798626836006627E-1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4.961318358782176E-3"/>
                  <c:y val="7.3993134180033136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4.961318358782176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6.2764041411526176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4.168573800721399E-3"/>
                  <c:y val="-2.018017880591890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3.5378635066753731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6.2147757244974608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6"/>
              <c:layout/>
              <c:tx>
                <c:rich>
                  <a:bodyPr/>
                  <a:lstStyle/>
                  <a:p>
                    <a:fld id="{0349E2BC-0B51-4F88-9549-07C372A383B8}" type="VALUE">
                      <a:rPr lang="en-US">
                        <a:latin typeface="Calibri" panose="020F0502020204030204" pitchFamily="34" charset="0"/>
                      </a:rPr>
                      <a:pPr/>
                      <a:t>[VALUE]</a:t>
                    </a:fld>
                    <a:endParaRPr lang="en-US"/>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91440" tIns="19050" rIns="38100" bIns="19050" anchor="ctr" anchorCtr="1">
                <a:spAutoFit/>
              </a:bodyPr>
              <a:lstStyle/>
              <a:p>
                <a:pPr>
                  <a:defRPr sz="900" b="1" i="0" u="none" strike="noStrike" kern="1200" cap="small" baseline="0">
                    <a:solidFill>
                      <a:srgbClr val="C00000"/>
                    </a:solidFill>
                    <a:latin typeface="Calibri" panose="020F050202020403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15:leaderLines>
                  <c:spPr>
                    <a:ln w="9525">
                      <a:solidFill>
                        <a:schemeClr val="lt1">
                          <a:lumMod val="95000"/>
                          <a:alpha val="54000"/>
                        </a:schemeClr>
                      </a:solidFill>
                    </a:ln>
                    <a:effectLst/>
                  </c:spPr>
                </c15:leaderLines>
              </c:ext>
            </c:extLst>
          </c:dLbls>
          <c:cat>
            <c:strRef>
              <c:f>'Table 2'!$P$35:$P$51</c:f>
              <c:strCache>
                <c:ptCount val="17"/>
                <c:pt idx="0">
                  <c:v>Oncor </c:v>
                </c:pt>
                <c:pt idx="1">
                  <c:v>CenterPoint Energy</c:v>
                </c:pt>
                <c:pt idx="2">
                  <c:v>AEP</c:v>
                </c:pt>
                <c:pt idx="3">
                  <c:v>CPS Energy </c:v>
                </c:pt>
                <c:pt idx="4">
                  <c:v>LCRA </c:v>
                </c:pt>
                <c:pt idx="5">
                  <c:v>Brazos Electric Power</c:v>
                </c:pt>
                <c:pt idx="6">
                  <c:v> Austin Energy</c:v>
                </c:pt>
                <c:pt idx="7">
                  <c:v>Texas-New Mexico </c:v>
                </c:pt>
                <c:pt idx="8">
                  <c:v>STEC</c:v>
                </c:pt>
                <c:pt idx="9">
                  <c:v>Rayburn Country </c:v>
                </c:pt>
                <c:pt idx="10">
                  <c:v>Garland</c:v>
                </c:pt>
                <c:pt idx="11">
                  <c:v>Bryan Texas</c:v>
                </c:pt>
                <c:pt idx="12">
                  <c:v>Denton</c:v>
                </c:pt>
                <c:pt idx="13">
                  <c:v>Brownsville </c:v>
                </c:pt>
                <c:pt idx="14">
                  <c:v>College Station</c:v>
                </c:pt>
                <c:pt idx="15">
                  <c:v>Sharyland </c:v>
                </c:pt>
                <c:pt idx="16">
                  <c:v>GEUS (Greenville)</c:v>
                </c:pt>
              </c:strCache>
            </c:strRef>
          </c:cat>
          <c:val>
            <c:numRef>
              <c:f>'Table 2'!$G$35:$G$51</c:f>
              <c:numCache>
                <c:formatCode>0.00%</c:formatCode>
                <c:ptCount val="17"/>
                <c:pt idx="0">
                  <c:v>0.36773486092601348</c:v>
                </c:pt>
                <c:pt idx="1">
                  <c:v>0.25184694123210521</c:v>
                </c:pt>
                <c:pt idx="2">
                  <c:v>8.8756631271226516E-2</c:v>
                </c:pt>
                <c:pt idx="3">
                  <c:v>7.2013903099608798E-2</c:v>
                </c:pt>
                <c:pt idx="4">
                  <c:v>5.6279773010618629E-2</c:v>
                </c:pt>
                <c:pt idx="5">
                  <c:v>4.8412707966123562E-2</c:v>
                </c:pt>
                <c:pt idx="6">
                  <c:v>3.8831026181161604E-2</c:v>
                </c:pt>
                <c:pt idx="7">
                  <c:v>2.3096896092171446E-2</c:v>
                </c:pt>
                <c:pt idx="8">
                  <c:v>2.0474541077339752E-2</c:v>
                </c:pt>
                <c:pt idx="9">
                  <c:v>1.0993719100640556E-2</c:v>
                </c:pt>
                <c:pt idx="10">
                  <c:v>8.5730837023343803E-3</c:v>
                </c:pt>
                <c:pt idx="11">
                  <c:v>5.143850221400628E-3</c:v>
                </c:pt>
                <c:pt idx="12">
                  <c:v>5.143850221400628E-3</c:v>
                </c:pt>
                <c:pt idx="13">
                  <c:v>4.1352521387730528E-3</c:v>
                </c:pt>
                <c:pt idx="14">
                  <c:v>2.9249344396199647E-3</c:v>
                </c:pt>
                <c:pt idx="15">
                  <c:v>2.5214952065689355E-3</c:v>
                </c:pt>
                <c:pt idx="16">
                  <c:v>1.7146167404668759E-3</c:v>
                </c:pt>
              </c:numCache>
            </c:numRef>
          </c:val>
        </c:ser>
        <c:dLbls>
          <c:dLblPos val="inEnd"/>
          <c:showLegendKey val="0"/>
          <c:showVal val="1"/>
          <c:showCatName val="0"/>
          <c:showSerName val="0"/>
          <c:showPercent val="0"/>
          <c:showBubbleSize val="0"/>
        </c:dLbls>
        <c:gapWidth val="115"/>
        <c:overlap val="-20"/>
        <c:axId val="311719888"/>
        <c:axId val="311721848"/>
      </c:barChart>
      <c:catAx>
        <c:axId val="311719888"/>
        <c:scaling>
          <c:orientation val="minMax"/>
        </c:scaling>
        <c:delete val="0"/>
        <c:axPos val="l"/>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cap="all" baseline="0">
                <a:solidFill>
                  <a:schemeClr val="tx1"/>
                </a:solidFill>
                <a:latin typeface="Calibri" panose="020F0502020204030204" pitchFamily="34" charset="0"/>
                <a:ea typeface="+mn-ea"/>
                <a:cs typeface="+mn-cs"/>
              </a:defRPr>
            </a:pPr>
            <a:endParaRPr lang="en-US"/>
          </a:p>
        </c:txPr>
        <c:crossAx val="311721848"/>
        <c:crosses val="autoZero"/>
        <c:auto val="1"/>
        <c:lblAlgn val="ctr"/>
        <c:lblOffset val="100"/>
        <c:noMultiLvlLbl val="0"/>
      </c:catAx>
      <c:valAx>
        <c:axId val="311721848"/>
        <c:scaling>
          <c:orientation val="minMax"/>
        </c:scaling>
        <c:delete val="0"/>
        <c:axPos val="b"/>
        <c:majorGridlines>
          <c:spPr>
            <a:ln w="9525" cap="flat" cmpd="sng" algn="ctr">
              <a:solidFill>
                <a:schemeClr val="lt1">
                  <a:lumMod val="95000"/>
                  <a:alpha val="10000"/>
                </a:schemeClr>
              </a:solidFill>
              <a:round/>
            </a:ln>
            <a:effectLst/>
          </c:spPr>
        </c:majorGridlines>
        <c:numFmt formatCode="0.0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mn-cs"/>
              </a:defRPr>
            </a:pPr>
            <a:endParaRPr lang="en-US"/>
          </a:p>
        </c:txPr>
        <c:crossAx val="311719888"/>
        <c:crosses val="autoZero"/>
        <c:crossBetween val="between"/>
      </c:valAx>
      <c:spPr>
        <a:solidFill>
          <a:schemeClr val="bg1">
            <a:lumMod val="95000"/>
          </a:schemeClr>
        </a:solidFill>
        <a:ln>
          <a:noFill/>
        </a:ln>
        <a:effectLst>
          <a:softEdge rad="165100"/>
        </a:effectLst>
      </c:spPr>
    </c:plotArea>
    <c:legend>
      <c:legendPos val="r"/>
      <c:legendEntry>
        <c:idx val="0"/>
        <c:txPr>
          <a:bodyPr rot="0" spcFirstLastPara="1" vertOverflow="ellipsis" vert="horz" wrap="square" anchor="ctr" anchorCtr="1"/>
          <a:lstStyle/>
          <a:p>
            <a:pPr>
              <a:defRPr sz="1200" b="1" i="0" u="none" strike="noStrike" kern="1200" cap="small" baseline="0">
                <a:solidFill>
                  <a:srgbClr val="C00000"/>
                </a:solidFill>
                <a:latin typeface="Calibri" panose="020F0502020204030204" pitchFamily="34" charset="0"/>
                <a:ea typeface="+mn-ea"/>
                <a:cs typeface="+mn-cs"/>
              </a:defRPr>
            </a:pPr>
            <a:endParaRPr lang="en-US"/>
          </a:p>
        </c:txPr>
      </c:legendEntry>
      <c:legendEntry>
        <c:idx val="1"/>
        <c:txPr>
          <a:bodyPr rot="0" spcFirstLastPara="1" vertOverflow="ellipsis" vert="horz" wrap="square" anchor="ctr" anchorCtr="1"/>
          <a:lstStyle/>
          <a:p>
            <a:pPr>
              <a:defRPr sz="1200" b="1" i="0" u="none" strike="noStrike" kern="1200" cap="small" baseline="0">
                <a:solidFill>
                  <a:schemeClr val="tx1"/>
                </a:solidFill>
                <a:latin typeface="Calibri" panose="020F0502020204030204" pitchFamily="34" charset="0"/>
                <a:ea typeface="+mn-ea"/>
                <a:cs typeface="+mn-cs"/>
              </a:defRPr>
            </a:pPr>
            <a:endParaRPr lang="en-US"/>
          </a:p>
        </c:txPr>
      </c:legendEntry>
      <c:layout>
        <c:manualLayout>
          <c:xMode val="edge"/>
          <c:yMode val="edge"/>
          <c:x val="0.40882268781275838"/>
          <c:y val="0.48139064819086369"/>
          <c:w val="0.38739292640673939"/>
          <c:h val="0.10897584657960095"/>
        </c:manualLayout>
      </c:layout>
      <c:overlay val="0"/>
      <c:spPr>
        <a:noFill/>
        <a:ln w="19050">
          <a:solidFill>
            <a:schemeClr val="tx2">
              <a:lumMod val="75000"/>
            </a:schemeClr>
          </a:solidFill>
        </a:ln>
        <a:effectLst/>
      </c:spPr>
      <c:txPr>
        <a:bodyPr rot="0" spcFirstLastPara="1" vertOverflow="ellipsis" vert="horz" wrap="square" anchor="ctr" anchorCtr="1"/>
        <a:lstStyle/>
        <a:p>
          <a:pPr>
            <a:defRPr sz="1200" b="1" i="0" u="none" strike="noStrike" kern="1200" cap="small" baseline="0">
              <a:solidFill>
                <a:schemeClr val="tx2">
                  <a:lumMod val="20000"/>
                  <a:lumOff val="80000"/>
                </a:schemeClr>
              </a:solidFill>
              <a:latin typeface="Calibri" panose="020F0502020204030204" pitchFamily="34" charset="0"/>
              <a:ea typeface="+mn-ea"/>
              <a:cs typeface="+mn-cs"/>
            </a:defRPr>
          </a:pPr>
          <a:endParaRPr lang="en-US"/>
        </a:p>
      </c:txPr>
    </c:legend>
    <c:plotVisOnly val="1"/>
    <c:dispBlanksAs val="gap"/>
    <c:showDLblsOverMax val="0"/>
  </c:chart>
  <c:spPr>
    <a:solidFill>
      <a:schemeClr val="bg1">
        <a:lumMod val="95000"/>
      </a:schemeClr>
    </a:solidFill>
    <a:ln>
      <a:solidFill>
        <a:schemeClr val="bg2">
          <a:lumMod val="20000"/>
          <a:lumOff val="80000"/>
        </a:schemeClr>
      </a:solidFill>
    </a:ln>
    <a:effectLst>
      <a:outerShdw blurRad="63500" sx="102000" sy="102000" algn="ctr" rotWithShape="0">
        <a:prstClr val="black">
          <a:alpha val="40000"/>
        </a:prstClr>
      </a:outerShdw>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128156594993357"/>
          <c:y val="2.9370720408205154E-4"/>
          <c:w val="0.77153344320732098"/>
          <c:h val="0.92467676033687918"/>
        </c:manualLayout>
      </c:layout>
      <c:barChart>
        <c:barDir val="bar"/>
        <c:grouping val="clustered"/>
        <c:varyColors val="0"/>
        <c:ser>
          <c:idx val="0"/>
          <c:order val="0"/>
          <c:tx>
            <c:v>Existing Load Share (MW)</c:v>
          </c:tx>
          <c:spPr>
            <a:solidFill>
              <a:schemeClr val="tx1">
                <a:lumMod val="90000"/>
                <a:lumOff val="10000"/>
              </a:schemeClr>
            </a:solidFill>
            <a:ln w="31750">
              <a:solidFill>
                <a:schemeClr val="tx1"/>
              </a:solidFill>
            </a:ln>
            <a:effectLst>
              <a:softEdge rad="12700"/>
            </a:effectLst>
            <a:scene3d>
              <a:camera prst="orthographicFront"/>
              <a:lightRig rig="threePt" dir="t">
                <a:rot lat="0" lon="0" rev="1200000"/>
              </a:lightRig>
            </a:scene3d>
          </c:spPr>
          <c:invertIfNegative val="0"/>
          <c:dLbls>
            <c:dLbl>
              <c:idx val="0"/>
              <c:layout>
                <c:manualLayout>
                  <c:x val="4.2959907742007811E-3"/>
                  <c:y val="-4.037854729114792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1844214312572787E-4"/>
                  <c:y val="-2.018927364557396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2139747675915286E-3"/>
                  <c:y val="4.037854729114792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7.4776631223290042E-4"/>
                  <c:y val="-2.018927364557396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7.4776631223290042E-4"/>
                  <c:y val="-2.0189273645575445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8.0788085890260413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2.2139747675915286E-3"/>
                  <c:y val="4.037854729114792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4.3253149433079537E-3"/>
                  <c:y val="4.0378547291148661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3545922399244019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1.8854055342096142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4.6044717972495161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91440" tIns="19050" rIns="38100" bIns="19050" anchor="ctr" anchorCtr="1">
                <a:spAutoFit/>
              </a:bodyPr>
              <a:lstStyle/>
              <a:p>
                <a:pPr>
                  <a:defRPr sz="850" b="1" i="0" u="none" strike="noStrike" kern="1200" baseline="0">
                    <a:solidFill>
                      <a:schemeClr val="tx2">
                        <a:lumMod val="75000"/>
                      </a:schemeClr>
                    </a:solidFill>
                    <a:latin typeface="Calibri" panose="020F050202020403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'Table 2'!$A$35:$A$51</c:f>
              <c:strCache>
                <c:ptCount val="17"/>
                <c:pt idx="0">
                  <c:v>Oncor </c:v>
                </c:pt>
                <c:pt idx="1">
                  <c:v>CenterPoint Energy</c:v>
                </c:pt>
                <c:pt idx="2">
                  <c:v>AEP</c:v>
                </c:pt>
                <c:pt idx="3">
                  <c:v>CPS Energy </c:v>
                </c:pt>
                <c:pt idx="4">
                  <c:v>LCRA </c:v>
                </c:pt>
                <c:pt idx="5">
                  <c:v>Brazos Electric Power</c:v>
                </c:pt>
                <c:pt idx="6">
                  <c:v> Austin Energy</c:v>
                </c:pt>
                <c:pt idx="7">
                  <c:v>Texas-New Mexico </c:v>
                </c:pt>
                <c:pt idx="8">
                  <c:v>STEC</c:v>
                </c:pt>
                <c:pt idx="9">
                  <c:v>Rayburn Country </c:v>
                </c:pt>
                <c:pt idx="10">
                  <c:v>Garland</c:v>
                </c:pt>
                <c:pt idx="11">
                  <c:v>Bryan Texas</c:v>
                </c:pt>
                <c:pt idx="12">
                  <c:v>Denton</c:v>
                </c:pt>
                <c:pt idx="13">
                  <c:v>Brownsville </c:v>
                </c:pt>
                <c:pt idx="14">
                  <c:v>College Station</c:v>
                </c:pt>
                <c:pt idx="15">
                  <c:v>Sharyland </c:v>
                </c:pt>
                <c:pt idx="16">
                  <c:v>GEUS (Greenville)</c:v>
                </c:pt>
              </c:strCache>
            </c:strRef>
          </c:cat>
          <c:val>
            <c:numRef>
              <c:f>'Table 2'!$I$35:$I$51</c:f>
              <c:numCache>
                <c:formatCode>0.0</c:formatCode>
                <c:ptCount val="17"/>
                <c:pt idx="0">
                  <c:v>1458.3999999999999</c:v>
                </c:pt>
                <c:pt idx="1">
                  <c:v>998.80000000000007</c:v>
                </c:pt>
                <c:pt idx="2">
                  <c:v>352</c:v>
                </c:pt>
                <c:pt idx="3">
                  <c:v>285.60000000000002</c:v>
                </c:pt>
                <c:pt idx="4">
                  <c:v>223.20000000000002</c:v>
                </c:pt>
                <c:pt idx="5">
                  <c:v>192</c:v>
                </c:pt>
                <c:pt idx="6">
                  <c:v>154</c:v>
                </c:pt>
                <c:pt idx="7">
                  <c:v>91.6</c:v>
                </c:pt>
                <c:pt idx="8">
                  <c:v>81.199999999999989</c:v>
                </c:pt>
                <c:pt idx="9">
                  <c:v>43.6</c:v>
                </c:pt>
                <c:pt idx="10">
                  <c:v>34</c:v>
                </c:pt>
                <c:pt idx="11">
                  <c:v>20.400000000000002</c:v>
                </c:pt>
                <c:pt idx="12">
                  <c:v>20.400000000000002</c:v>
                </c:pt>
                <c:pt idx="13">
                  <c:v>16.399999999999999</c:v>
                </c:pt>
                <c:pt idx="14">
                  <c:v>11.6</c:v>
                </c:pt>
                <c:pt idx="15">
                  <c:v>10</c:v>
                </c:pt>
                <c:pt idx="16">
                  <c:v>6.8000000000000007</c:v>
                </c:pt>
              </c:numCache>
            </c:numRef>
          </c:val>
        </c:ser>
        <c:ser>
          <c:idx val="1"/>
          <c:order val="1"/>
          <c:tx>
            <c:v>New Load Share - with additional 600 MW </c:v>
          </c:tx>
          <c:spPr>
            <a:solidFill>
              <a:srgbClr val="A2383B"/>
            </a:solidFill>
            <a:ln>
              <a:solidFill>
                <a:schemeClr val="tx1"/>
              </a:solidFill>
            </a:ln>
            <a:effectLst/>
            <a:scene3d>
              <a:camera prst="orthographicFront"/>
              <a:lightRig rig="threePt" dir="t">
                <a:rot lat="0" lon="0" rev="1200000"/>
              </a:lightRig>
            </a:scene3d>
          </c:spPr>
          <c:invertIfNegative val="0"/>
          <c:dPt>
            <c:idx val="1"/>
            <c:invertIfNegative val="0"/>
            <c:bubble3D val="0"/>
          </c:dPt>
          <c:dLbls>
            <c:dLbl>
              <c:idx val="0"/>
              <c:layout>
                <c:manualLayout>
                  <c:x val="-4.5012599579510966E-3"/>
                  <c:y val="-4.037854729114792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501259957950989E-3"/>
                  <c:y val="-2.018927364557396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5.1463916783087852E-3"/>
                  <c:y val="-4.0378547291149407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6801832229501567E-3"/>
                  <c:y val="2.0189273645573962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2.2139747675915286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8.0788085890260413E-3"/>
                  <c:y val="2.0189273645572483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3.6801832229501567E-3"/>
                  <c:y val="-7.4026481540206184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4.3253149433079537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689972992902104E-3"/>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5.9929827494228189E-4"/>
                  <c:y val="0"/>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3.2787653647389798E-3"/>
                  <c:y val="-2.018927364557470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91440" tIns="19050" rIns="38100" bIns="19050" anchor="ctr" anchorCtr="1">
                <a:spAutoFit/>
              </a:bodyPr>
              <a:lstStyle/>
              <a:p>
                <a:pPr>
                  <a:defRPr sz="850" b="1" i="0" u="none" strike="noStrike" kern="1200" baseline="0">
                    <a:solidFill>
                      <a:srgbClr val="C00000"/>
                    </a:solidFill>
                    <a:latin typeface="Calibri" panose="020F050202020403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15:leaderLines>
                  <c:spPr>
                    <a:ln w="9525">
                      <a:solidFill>
                        <a:schemeClr val="lt1">
                          <a:lumMod val="95000"/>
                          <a:alpha val="54000"/>
                        </a:schemeClr>
                      </a:solidFill>
                    </a:ln>
                    <a:effectLst/>
                  </c:spPr>
                </c15:leaderLines>
              </c:ext>
            </c:extLst>
          </c:dLbls>
          <c:cat>
            <c:strRef>
              <c:f>'Table 2'!$A$35:$A$51</c:f>
              <c:strCache>
                <c:ptCount val="17"/>
                <c:pt idx="0">
                  <c:v>Oncor </c:v>
                </c:pt>
                <c:pt idx="1">
                  <c:v>CenterPoint Energy</c:v>
                </c:pt>
                <c:pt idx="2">
                  <c:v>AEP</c:v>
                </c:pt>
                <c:pt idx="3">
                  <c:v>CPS Energy </c:v>
                </c:pt>
                <c:pt idx="4">
                  <c:v>LCRA </c:v>
                </c:pt>
                <c:pt idx="5">
                  <c:v>Brazos Electric Power</c:v>
                </c:pt>
                <c:pt idx="6">
                  <c:v> Austin Energy</c:v>
                </c:pt>
                <c:pt idx="7">
                  <c:v>Texas-New Mexico </c:v>
                </c:pt>
                <c:pt idx="8">
                  <c:v>STEC</c:v>
                </c:pt>
                <c:pt idx="9">
                  <c:v>Rayburn Country </c:v>
                </c:pt>
                <c:pt idx="10">
                  <c:v>Garland</c:v>
                </c:pt>
                <c:pt idx="11">
                  <c:v>Bryan Texas</c:v>
                </c:pt>
                <c:pt idx="12">
                  <c:v>Denton</c:v>
                </c:pt>
                <c:pt idx="13">
                  <c:v>Brownsville </c:v>
                </c:pt>
                <c:pt idx="14">
                  <c:v>College Station</c:v>
                </c:pt>
                <c:pt idx="15">
                  <c:v>Sharyland </c:v>
                </c:pt>
                <c:pt idx="16">
                  <c:v>GEUS (Greenville)</c:v>
                </c:pt>
              </c:strCache>
            </c:strRef>
          </c:cat>
          <c:val>
            <c:numRef>
              <c:f>'Table 2'!$H$35:$H$51</c:f>
              <c:numCache>
                <c:formatCode>0.0</c:formatCode>
                <c:ptCount val="17"/>
                <c:pt idx="0">
                  <c:v>1470.9394437040539</c:v>
                </c:pt>
                <c:pt idx="1">
                  <c:v>1007.3877649284209</c:v>
                </c:pt>
                <c:pt idx="2">
                  <c:v>355.02652508490604</c:v>
                </c:pt>
                <c:pt idx="3">
                  <c:v>288.05561239843519</c:v>
                </c:pt>
                <c:pt idx="4">
                  <c:v>225.11909204247451</c:v>
                </c:pt>
                <c:pt idx="5">
                  <c:v>193.65083186449425</c:v>
                </c:pt>
                <c:pt idx="6">
                  <c:v>155.32410472464642</c:v>
                </c:pt>
                <c:pt idx="7">
                  <c:v>92.387584368685779</c:v>
                </c:pt>
                <c:pt idx="8">
                  <c:v>81.898164309359004</c:v>
                </c:pt>
                <c:pt idx="9">
                  <c:v>43.974876402562224</c:v>
                </c:pt>
                <c:pt idx="10">
                  <c:v>34.292334809337518</c:v>
                </c:pt>
                <c:pt idx="11">
                  <c:v>20.575400885602512</c:v>
                </c:pt>
                <c:pt idx="12">
                  <c:v>20.575400885602512</c:v>
                </c:pt>
                <c:pt idx="13">
                  <c:v>16.541008555092212</c:v>
                </c:pt>
                <c:pt idx="14">
                  <c:v>11.699737758479859</c:v>
                </c:pt>
                <c:pt idx="15">
                  <c:v>10.085980826275742</c:v>
                </c:pt>
                <c:pt idx="16">
                  <c:v>6.8584669618675038</c:v>
                </c:pt>
              </c:numCache>
            </c:numRef>
          </c:val>
        </c:ser>
        <c:dLbls>
          <c:dLblPos val="inEnd"/>
          <c:showLegendKey val="0"/>
          <c:showVal val="1"/>
          <c:showCatName val="0"/>
          <c:showSerName val="0"/>
          <c:showPercent val="0"/>
          <c:showBubbleSize val="0"/>
        </c:dLbls>
        <c:gapWidth val="115"/>
        <c:overlap val="-30"/>
        <c:axId val="311723024"/>
        <c:axId val="311724200"/>
      </c:barChart>
      <c:catAx>
        <c:axId val="311723024"/>
        <c:scaling>
          <c:orientation val="minMax"/>
        </c:scaling>
        <c:delete val="0"/>
        <c:axPos val="l"/>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200" b="1" i="0" u="none" strike="noStrike" kern="1200" cap="all" baseline="0">
                <a:solidFill>
                  <a:schemeClr val="tx1"/>
                </a:solidFill>
                <a:latin typeface="Calibri" panose="020F0502020204030204" pitchFamily="34" charset="0"/>
                <a:ea typeface="+mn-ea"/>
                <a:cs typeface="+mn-cs"/>
              </a:defRPr>
            </a:pPr>
            <a:endParaRPr lang="en-US"/>
          </a:p>
        </c:txPr>
        <c:crossAx val="311724200"/>
        <c:crosses val="autoZero"/>
        <c:auto val="1"/>
        <c:lblAlgn val="ctr"/>
        <c:lblOffset val="100"/>
        <c:noMultiLvlLbl val="0"/>
      </c:catAx>
      <c:valAx>
        <c:axId val="311724200"/>
        <c:scaling>
          <c:orientation val="minMax"/>
        </c:scaling>
        <c:delete val="1"/>
        <c:axPos val="b"/>
        <c:majorGridlines>
          <c:spPr>
            <a:ln w="9525" cap="flat" cmpd="sng" algn="ctr">
              <a:solidFill>
                <a:schemeClr val="lt1">
                  <a:lumMod val="95000"/>
                  <a:alpha val="10000"/>
                </a:schemeClr>
              </a:solidFill>
              <a:round/>
            </a:ln>
            <a:effectLst/>
          </c:spPr>
        </c:majorGridlines>
        <c:title>
          <c:tx>
            <c:rich>
              <a:bodyPr rot="0" spcFirstLastPara="1" vertOverflow="ellipsis" vert="horz" wrap="square" anchor="ctr" anchorCtr="1"/>
              <a:lstStyle/>
              <a:p>
                <a:pPr>
                  <a:defRPr sz="900" b="1" i="0" u="none" strike="noStrike" kern="1200" cap="all" baseline="0">
                    <a:solidFill>
                      <a:schemeClr val="tx1"/>
                    </a:solidFill>
                    <a:latin typeface="Calibri" panose="020F0502020204030204" pitchFamily="34" charset="0"/>
                    <a:ea typeface="+mn-ea"/>
                    <a:cs typeface="+mn-cs"/>
                  </a:defRPr>
                </a:pPr>
                <a:r>
                  <a:rPr lang="en-US">
                    <a:solidFill>
                      <a:schemeClr val="tx1"/>
                    </a:solidFill>
                    <a:latin typeface="Calibri" panose="020F0502020204030204" pitchFamily="34" charset="0"/>
                  </a:rPr>
                  <a:t>EEA Load</a:t>
                </a:r>
                <a:r>
                  <a:rPr lang="en-US" baseline="0">
                    <a:solidFill>
                      <a:schemeClr val="tx1"/>
                    </a:solidFill>
                    <a:latin typeface="Calibri" panose="020F0502020204030204" pitchFamily="34" charset="0"/>
                  </a:rPr>
                  <a:t> Share (MW)</a:t>
                </a:r>
                <a:endParaRPr lang="en-US">
                  <a:solidFill>
                    <a:schemeClr val="tx1"/>
                  </a:solidFill>
                  <a:latin typeface="Calibri" panose="020F0502020204030204" pitchFamily="34" charset="0"/>
                </a:endParaRPr>
              </a:p>
            </c:rich>
          </c:tx>
          <c:layout/>
          <c:overlay val="0"/>
          <c:spPr>
            <a:noFill/>
            <a:ln>
              <a:noFill/>
            </a:ln>
            <a:effectLst/>
          </c:spPr>
        </c:title>
        <c:numFmt formatCode="0.0" sourceLinked="1"/>
        <c:majorTickMark val="none"/>
        <c:minorTickMark val="none"/>
        <c:tickLblPos val="nextTo"/>
        <c:crossAx val="311723024"/>
        <c:crosses val="autoZero"/>
        <c:crossBetween val="between"/>
      </c:valAx>
      <c:spPr>
        <a:solidFill>
          <a:schemeClr val="bg1">
            <a:lumMod val="95000"/>
          </a:schemeClr>
        </a:solidFill>
        <a:ln>
          <a:noFill/>
        </a:ln>
        <a:effectLst/>
      </c:spPr>
    </c:plotArea>
    <c:legend>
      <c:legendPos val="r"/>
      <c:legendEntry>
        <c:idx val="0"/>
        <c:txPr>
          <a:bodyPr rot="0" spcFirstLastPara="1" vertOverflow="ellipsis" vert="horz" wrap="square" anchor="ctr" anchorCtr="1"/>
          <a:lstStyle/>
          <a:p>
            <a:pPr>
              <a:defRPr sz="1200" b="1" i="0" u="none" strike="noStrike" kern="1200" cap="small" baseline="0">
                <a:solidFill>
                  <a:srgbClr val="C00000"/>
                </a:solidFill>
                <a:latin typeface="Calibri" panose="020F0502020204030204" pitchFamily="34" charset="0"/>
                <a:ea typeface="+mn-ea"/>
                <a:cs typeface="+mn-cs"/>
              </a:defRPr>
            </a:pPr>
            <a:endParaRPr lang="en-US"/>
          </a:p>
        </c:txPr>
      </c:legendEntry>
      <c:legendEntry>
        <c:idx val="1"/>
        <c:txPr>
          <a:bodyPr rot="0" spcFirstLastPara="1" vertOverflow="ellipsis" vert="horz" wrap="square" anchor="ctr" anchorCtr="1"/>
          <a:lstStyle/>
          <a:p>
            <a:pPr>
              <a:defRPr sz="1200" b="1" i="0" u="none" strike="noStrike" kern="1200" cap="small" baseline="0">
                <a:solidFill>
                  <a:schemeClr val="tx1">
                    <a:lumMod val="90000"/>
                    <a:lumOff val="10000"/>
                  </a:schemeClr>
                </a:solidFill>
                <a:latin typeface="Calibri" panose="020F0502020204030204" pitchFamily="34" charset="0"/>
                <a:ea typeface="+mn-ea"/>
                <a:cs typeface="+mn-cs"/>
              </a:defRPr>
            </a:pPr>
            <a:endParaRPr lang="en-US"/>
          </a:p>
        </c:txPr>
      </c:legendEntry>
      <c:layout>
        <c:manualLayout>
          <c:xMode val="edge"/>
          <c:yMode val="edge"/>
          <c:x val="0.45138991172620047"/>
          <c:y val="0.4544959000366473"/>
          <c:w val="0.42441290992472092"/>
          <c:h val="0.10217581471997003"/>
        </c:manualLayout>
      </c:layout>
      <c:overlay val="0"/>
      <c:spPr>
        <a:noFill/>
        <a:ln w="19050">
          <a:solidFill>
            <a:schemeClr val="tx2"/>
          </a:solidFill>
        </a:ln>
        <a:effectLst/>
      </c:spPr>
      <c:txPr>
        <a:bodyPr rot="0" spcFirstLastPara="1" vertOverflow="ellipsis" vert="horz" wrap="square" anchor="ctr" anchorCtr="1"/>
        <a:lstStyle/>
        <a:p>
          <a:pPr>
            <a:defRPr sz="1200" b="0" i="0" u="none" strike="noStrike" kern="1200" baseline="0">
              <a:solidFill>
                <a:srgbClr val="0070C0"/>
              </a:solidFill>
              <a:latin typeface="Calibri" panose="020F0502020204030204" pitchFamily="34" charset="0"/>
              <a:ea typeface="+mn-ea"/>
              <a:cs typeface="+mn-cs"/>
            </a:defRPr>
          </a:pPr>
          <a:endParaRPr lang="en-US"/>
        </a:p>
      </c:txPr>
    </c:legend>
    <c:plotVisOnly val="1"/>
    <c:dispBlanksAs val="gap"/>
    <c:showDLblsOverMax val="0"/>
  </c:chart>
  <c:spPr>
    <a:solidFill>
      <a:schemeClr val="bg1">
        <a:lumMod val="95000"/>
      </a:schemeClr>
    </a:solidFill>
    <a:ln>
      <a:noFill/>
    </a:ln>
    <a:effectLst>
      <a:outerShdw blurRad="63500" sx="102000" sy="102000" algn="ctr" rotWithShape="0">
        <a:prstClr val="black">
          <a:alpha val="40000"/>
        </a:prstClr>
      </a:outerShdw>
    </a:effectLst>
  </c:spPr>
  <c:txPr>
    <a:bodyPr/>
    <a:lstStyle/>
    <a:p>
      <a:pPr>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0.40404</cdr:x>
      <cdr:y>0.30966</cdr:y>
    </cdr:from>
    <cdr:to>
      <cdr:x>0.72631</cdr:x>
      <cdr:y>0.37027</cdr:y>
    </cdr:to>
    <cdr:sp macro="" textlink="">
      <cdr:nvSpPr>
        <cdr:cNvPr id="14" name="TextBox 13"/>
        <cdr:cNvSpPr txBox="1"/>
      </cdr:nvSpPr>
      <cdr:spPr>
        <a:xfrm xmlns:a="http://schemas.openxmlformats.org/drawingml/2006/main">
          <a:off x="3500437" y="1946672"/>
          <a:ext cx="2792016"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0.39471</cdr:x>
      <cdr:y>0.11456</cdr:y>
    </cdr:from>
    <cdr:to>
      <cdr:x>0.90697</cdr:x>
      <cdr:y>0.34567</cdr:y>
    </cdr:to>
    <cdr:sp macro="" textlink="">
      <cdr:nvSpPr>
        <cdr:cNvPr id="15" name="TextBox 14"/>
        <cdr:cNvSpPr txBox="1"/>
      </cdr:nvSpPr>
      <cdr:spPr>
        <a:xfrm xmlns:a="http://schemas.openxmlformats.org/drawingml/2006/main">
          <a:off x="3842879" y="614299"/>
          <a:ext cx="4987336" cy="123932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000" b="1" i="0" cap="small" dirty="0">
              <a:solidFill>
                <a:schemeClr val="tx1"/>
              </a:solidFill>
              <a:latin typeface="Calibri" panose="020F0502020204030204" pitchFamily="34" charset="0"/>
            </a:rPr>
            <a:t>Impact of</a:t>
          </a:r>
          <a:r>
            <a:rPr lang="en-US" sz="2000" b="1" i="0" cap="small" baseline="0" dirty="0">
              <a:solidFill>
                <a:schemeClr val="tx1"/>
              </a:solidFill>
              <a:latin typeface="Calibri" panose="020F0502020204030204" pitchFamily="34" charset="0"/>
            </a:rPr>
            <a:t> 25 MW "Bright </a:t>
          </a:r>
          <a:r>
            <a:rPr lang="en-US" sz="2000" b="1" i="0" cap="small" baseline="0" dirty="0" smtClean="0">
              <a:solidFill>
                <a:schemeClr val="tx1"/>
              </a:solidFill>
              <a:latin typeface="Calibri" panose="020F0502020204030204" pitchFamily="34" charset="0"/>
            </a:rPr>
            <a:t>Line“ Exemption </a:t>
          </a:r>
          <a:endParaRPr lang="en-US" sz="2000" b="1" i="0" cap="small" baseline="0" dirty="0">
            <a:solidFill>
              <a:schemeClr val="tx1"/>
            </a:solidFill>
            <a:latin typeface="Calibri" panose="020F0502020204030204" pitchFamily="34" charset="0"/>
          </a:endParaRPr>
        </a:p>
        <a:p xmlns:a="http://schemas.openxmlformats.org/drawingml/2006/main">
          <a:pPr algn="ctr"/>
          <a:endParaRPr lang="en-US" sz="1200" b="1" i="0" cap="small" baseline="0" dirty="0">
            <a:solidFill>
              <a:schemeClr val="tx1"/>
            </a:solidFill>
            <a:latin typeface="Calibri" panose="020F0502020204030204" pitchFamily="34" charset="0"/>
          </a:endParaRPr>
        </a:p>
        <a:p xmlns:a="http://schemas.openxmlformats.org/drawingml/2006/main">
          <a:pPr algn="ctr"/>
          <a:r>
            <a:rPr lang="en-US" sz="1600" i="0" cap="small" baseline="0" dirty="0">
              <a:solidFill>
                <a:schemeClr val="tx1"/>
              </a:solidFill>
              <a:latin typeface="Calibri" panose="020F0502020204030204" pitchFamily="34" charset="0"/>
            </a:rPr>
            <a:t>Load Shares (%)</a:t>
          </a:r>
        </a:p>
        <a:p xmlns:a="http://schemas.openxmlformats.org/drawingml/2006/main">
          <a:pPr algn="ctr"/>
          <a:endParaRPr lang="en-US" sz="1110" b="1" i="0" cap="small" baseline="0" dirty="0">
            <a:solidFill>
              <a:schemeClr val="tx1"/>
            </a:solidFill>
            <a:latin typeface="Calibri" panose="020F0502020204030204" pitchFamily="34" charset="0"/>
          </a:endParaRPr>
        </a:p>
        <a:p xmlns:a="http://schemas.openxmlformats.org/drawingml/2006/main">
          <a:pPr algn="ctr"/>
          <a:endParaRPr lang="en-US" sz="1100" dirty="0">
            <a:solidFill>
              <a:schemeClr val="tx1"/>
            </a:solidFill>
            <a:latin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0.40404</cdr:x>
      <cdr:y>0.30966</cdr:y>
    </cdr:from>
    <cdr:to>
      <cdr:x>0.72631</cdr:x>
      <cdr:y>0.37027</cdr:y>
    </cdr:to>
    <cdr:sp macro="" textlink="">
      <cdr:nvSpPr>
        <cdr:cNvPr id="14" name="TextBox 13"/>
        <cdr:cNvSpPr txBox="1"/>
      </cdr:nvSpPr>
      <cdr:spPr>
        <a:xfrm xmlns:a="http://schemas.openxmlformats.org/drawingml/2006/main">
          <a:off x="3500437" y="1946672"/>
          <a:ext cx="2792016"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0.34977</cdr:x>
      <cdr:y>0.19899</cdr:y>
    </cdr:from>
    <cdr:to>
      <cdr:x>0.8791</cdr:x>
      <cdr:y>0.41004</cdr:y>
    </cdr:to>
    <cdr:sp macro="" textlink="">
      <cdr:nvSpPr>
        <cdr:cNvPr id="15" name="TextBox 14"/>
        <cdr:cNvSpPr txBox="1"/>
      </cdr:nvSpPr>
      <cdr:spPr>
        <a:xfrm xmlns:a="http://schemas.openxmlformats.org/drawingml/2006/main">
          <a:off x="3412147" y="1045489"/>
          <a:ext cx="5163873" cy="110886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000" b="1" i="0" cap="small" dirty="0">
              <a:solidFill>
                <a:schemeClr val="tx1"/>
              </a:solidFill>
              <a:latin typeface="Calibri" panose="020F0502020204030204" pitchFamily="34" charset="0"/>
            </a:rPr>
            <a:t>Impact of</a:t>
          </a:r>
          <a:r>
            <a:rPr lang="en-US" sz="2000" b="1" i="0" cap="small" baseline="0" dirty="0">
              <a:solidFill>
                <a:schemeClr val="tx1"/>
              </a:solidFill>
              <a:latin typeface="Calibri" panose="020F0502020204030204" pitchFamily="34" charset="0"/>
            </a:rPr>
            <a:t> 25 MW "Bright </a:t>
          </a:r>
          <a:r>
            <a:rPr lang="en-US" sz="2000" b="1" i="0" cap="small" baseline="0" dirty="0" smtClean="0">
              <a:solidFill>
                <a:schemeClr val="tx1"/>
              </a:solidFill>
              <a:latin typeface="Calibri" panose="020F0502020204030204" pitchFamily="34" charset="0"/>
            </a:rPr>
            <a:t>Line“ Exemption </a:t>
          </a:r>
          <a:endParaRPr lang="en-US" sz="2000" b="1" i="0" cap="small" baseline="0" dirty="0">
            <a:solidFill>
              <a:schemeClr val="tx1"/>
            </a:solidFill>
            <a:latin typeface="Calibri" panose="020F0502020204030204" pitchFamily="34" charset="0"/>
          </a:endParaRPr>
        </a:p>
        <a:p xmlns:a="http://schemas.openxmlformats.org/drawingml/2006/main">
          <a:pPr algn="ctr"/>
          <a:endParaRPr lang="en-US" sz="1600" b="1" i="0" cap="small" baseline="0" dirty="0">
            <a:solidFill>
              <a:schemeClr val="tx1"/>
            </a:solidFill>
            <a:latin typeface="Calibri" panose="020F0502020204030204" pitchFamily="34" charset="0"/>
          </a:endParaRPr>
        </a:p>
        <a:p xmlns:a="http://schemas.openxmlformats.org/drawingml/2006/main">
          <a:pPr algn="ctr"/>
          <a:r>
            <a:rPr lang="en-US" sz="1600" i="0" cap="small" baseline="0" dirty="0">
              <a:solidFill>
                <a:schemeClr val="tx1"/>
              </a:solidFill>
              <a:latin typeface="Calibri" panose="020F0502020204030204" pitchFamily="34" charset="0"/>
            </a:rPr>
            <a:t>Load Shares (MW</a:t>
          </a:r>
          <a:r>
            <a:rPr lang="en-US" sz="1600" i="0" cap="small" baseline="0" dirty="0" smtClean="0">
              <a:solidFill>
                <a:schemeClr val="tx1"/>
              </a:solidFill>
              <a:latin typeface="Calibri" panose="020F0502020204030204" pitchFamily="34" charset="0"/>
            </a:rPr>
            <a:t>)</a:t>
          </a:r>
        </a:p>
        <a:p xmlns:a="http://schemas.openxmlformats.org/drawingml/2006/main">
          <a:pPr algn="ctr"/>
          <a:endParaRPr lang="en-US" sz="1600" i="0" cap="small" baseline="0" dirty="0">
            <a:solidFill>
              <a:schemeClr val="tx1"/>
            </a:solidFill>
            <a:latin typeface="Calibri" panose="020F0502020204030204" pitchFamily="34" charset="0"/>
          </a:endParaRPr>
        </a:p>
        <a:p xmlns:a="http://schemas.openxmlformats.org/drawingml/2006/main">
          <a:pPr algn="ctr"/>
          <a:endParaRPr lang="en-US" sz="1110" b="1" i="0" cap="small" baseline="0" dirty="0">
            <a:solidFill>
              <a:schemeClr val="tx1"/>
            </a:solidFill>
            <a:latin typeface="Calibri" panose="020F0502020204030204" pitchFamily="34" charset="0"/>
          </a:endParaRPr>
        </a:p>
        <a:p xmlns:a="http://schemas.openxmlformats.org/drawingml/2006/main">
          <a:pPr algn="ctr"/>
          <a:endParaRPr lang="en-US" sz="1100" dirty="0">
            <a:latin typeface="Calibri" panose="020F050202020403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0.36729</cdr:x>
      <cdr:y>0.16353</cdr:y>
    </cdr:from>
    <cdr:to>
      <cdr:x>0.88522</cdr:x>
      <cdr:y>0.24227</cdr:y>
    </cdr:to>
    <cdr:sp macro="" textlink="">
      <cdr:nvSpPr>
        <cdr:cNvPr id="2" name="TextBox 1"/>
        <cdr:cNvSpPr txBox="1"/>
      </cdr:nvSpPr>
      <cdr:spPr>
        <a:xfrm xmlns:a="http://schemas.openxmlformats.org/drawingml/2006/main">
          <a:off x="3181350" y="1028700"/>
          <a:ext cx="4486275" cy="4953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0.35824</cdr:x>
      <cdr:y>0.10508</cdr:y>
    </cdr:from>
    <cdr:to>
      <cdr:x>0.82575</cdr:x>
      <cdr:y>0.45522</cdr:y>
    </cdr:to>
    <cdr:sp macro="" textlink="">
      <cdr:nvSpPr>
        <cdr:cNvPr id="4" name="TextBox 1"/>
        <cdr:cNvSpPr txBox="1"/>
      </cdr:nvSpPr>
      <cdr:spPr>
        <a:xfrm xmlns:a="http://schemas.openxmlformats.org/drawingml/2006/main">
          <a:off x="2702978" y="561926"/>
          <a:ext cx="3527439" cy="187242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n-US" sz="2000" b="1" i="0" cap="small" baseline="0" dirty="0">
              <a:solidFill>
                <a:schemeClr val="tx1"/>
              </a:solidFill>
              <a:latin typeface="Calibri" panose="020F0502020204030204" pitchFamily="34" charset="0"/>
            </a:rPr>
            <a:t>Impact of 25 MW "Bright Line" </a:t>
          </a:r>
          <a:r>
            <a:rPr lang="en-US" sz="2000" b="1" i="0" cap="small" baseline="0" dirty="0" smtClean="0">
              <a:solidFill>
                <a:schemeClr val="tx1"/>
              </a:solidFill>
              <a:latin typeface="Calibri" panose="020F0502020204030204" pitchFamily="34" charset="0"/>
            </a:rPr>
            <a:t>Exemption </a:t>
          </a:r>
          <a:endParaRPr lang="en-US" sz="2000" b="1" i="0" cap="small" dirty="0">
            <a:solidFill>
              <a:schemeClr val="tx1"/>
            </a:solidFill>
            <a:latin typeface="Calibri" panose="020F0502020204030204" pitchFamily="34" charset="0"/>
          </a:endParaRPr>
        </a:p>
        <a:p xmlns:a="http://schemas.openxmlformats.org/drawingml/2006/main">
          <a:pPr algn="ctr"/>
          <a:endParaRPr lang="en-US" sz="1600" cap="small" dirty="0" smtClean="0">
            <a:solidFill>
              <a:schemeClr val="tx1"/>
            </a:solidFill>
            <a:latin typeface="Calibri" panose="020F0502020204030204" pitchFamily="34" charset="0"/>
          </a:endParaRPr>
        </a:p>
        <a:p xmlns:a="http://schemas.openxmlformats.org/drawingml/2006/main">
          <a:pPr algn="ctr"/>
          <a:r>
            <a:rPr lang="en-US" sz="1600" cap="small" dirty="0" smtClean="0">
              <a:solidFill>
                <a:schemeClr val="tx1"/>
              </a:solidFill>
              <a:latin typeface="Calibri" panose="020F0502020204030204" pitchFamily="34" charset="0"/>
            </a:rPr>
            <a:t>Load</a:t>
          </a:r>
          <a:r>
            <a:rPr lang="en-US" sz="1600" cap="small" baseline="0" dirty="0" smtClean="0">
              <a:solidFill>
                <a:schemeClr val="tx1"/>
              </a:solidFill>
              <a:latin typeface="Calibri" panose="020F0502020204030204" pitchFamily="34" charset="0"/>
            </a:rPr>
            <a:t> </a:t>
          </a:r>
          <a:r>
            <a:rPr lang="en-US" sz="1600" cap="small" baseline="0" dirty="0">
              <a:solidFill>
                <a:schemeClr val="tx1"/>
              </a:solidFill>
              <a:latin typeface="Calibri" panose="020F0502020204030204" pitchFamily="34" charset="0"/>
            </a:rPr>
            <a:t>Shares </a:t>
          </a:r>
          <a:r>
            <a:rPr lang="en-US" sz="1600" cap="small" baseline="0" dirty="0" smtClean="0">
              <a:solidFill>
                <a:schemeClr val="tx1"/>
              </a:solidFill>
              <a:latin typeface="Calibri" panose="020F0502020204030204" pitchFamily="34" charset="0"/>
            </a:rPr>
            <a:t>(%)</a:t>
          </a:r>
          <a:endParaRPr lang="en-US" sz="1600" cap="small" baseline="0" dirty="0">
            <a:solidFill>
              <a:schemeClr val="tx1"/>
            </a:solidFill>
            <a:latin typeface="Calibri" panose="020F0502020204030204" pitchFamily="34"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0.4011</cdr:x>
      <cdr:y>0.08129</cdr:y>
    </cdr:from>
    <cdr:to>
      <cdr:x>0.89341</cdr:x>
      <cdr:y>0.7534</cdr:y>
    </cdr:to>
    <cdr:sp macro="" textlink="">
      <cdr:nvSpPr>
        <cdr:cNvPr id="4" name="TextBox 1"/>
        <cdr:cNvSpPr txBox="1"/>
      </cdr:nvSpPr>
      <cdr:spPr>
        <a:xfrm xmlns:a="http://schemas.openxmlformats.org/drawingml/2006/main">
          <a:off x="3476635" y="511804"/>
          <a:ext cx="4267220" cy="423162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n-US" sz="2000" b="1" i="0" cap="small" baseline="0" dirty="0">
              <a:solidFill>
                <a:schemeClr val="tx1"/>
              </a:solidFill>
              <a:latin typeface="Calibri" panose="020F0502020204030204" pitchFamily="34" charset="0"/>
            </a:rPr>
            <a:t>Impact of 25 MW "Bright Line" Exemption</a:t>
          </a:r>
        </a:p>
        <a:p xmlns:a="http://schemas.openxmlformats.org/drawingml/2006/main">
          <a:pPr marL="0" marR="0" indent="0" algn="ctr" defTabSz="914400" rtl="0" eaLnBrk="1" fontAlgn="auto" latinLnBrk="0" hangingPunct="1">
            <a:lnSpc>
              <a:spcPct val="100000"/>
            </a:lnSpc>
            <a:spcBef>
              <a:spcPts val="0"/>
            </a:spcBef>
            <a:spcAft>
              <a:spcPts val="0"/>
            </a:spcAft>
            <a:buClrTx/>
            <a:buSzTx/>
            <a:buFontTx/>
            <a:buNone/>
            <a:tabLst/>
            <a:defRPr/>
          </a:pPr>
          <a:r>
            <a:rPr lang="en-US" sz="2000" b="1" i="0" cap="small" baseline="0" dirty="0">
              <a:solidFill>
                <a:schemeClr val="tx1"/>
              </a:solidFill>
              <a:latin typeface="Calibri" panose="020F0502020204030204" pitchFamily="34" charset="0"/>
            </a:rPr>
            <a:t>   </a:t>
          </a:r>
          <a:endParaRPr lang="en-US" sz="2000" b="1" cap="small" dirty="0">
            <a:solidFill>
              <a:schemeClr val="tx1"/>
            </a:solidFill>
            <a:latin typeface="Calibri" panose="020F0502020204030204" pitchFamily="34" charset="0"/>
          </a:endParaRPr>
        </a:p>
        <a:p xmlns:a="http://schemas.openxmlformats.org/drawingml/2006/main">
          <a:pPr algn="ctr"/>
          <a:r>
            <a:rPr lang="en-US" sz="1600" cap="small" dirty="0">
              <a:solidFill>
                <a:schemeClr val="tx1"/>
              </a:solidFill>
              <a:latin typeface="Calibri" panose="020F0502020204030204" pitchFamily="34" charset="0"/>
            </a:rPr>
            <a:t>Load</a:t>
          </a:r>
          <a:r>
            <a:rPr lang="en-US" sz="1600" cap="small" baseline="0" dirty="0">
              <a:solidFill>
                <a:schemeClr val="tx1"/>
              </a:solidFill>
              <a:latin typeface="Calibri" panose="020F0502020204030204" pitchFamily="34" charset="0"/>
            </a:rPr>
            <a:t> Shares (MW)</a:t>
          </a:r>
        </a:p>
        <a:p xmlns:a="http://schemas.openxmlformats.org/drawingml/2006/main">
          <a:pPr algn="ctr"/>
          <a:r>
            <a:rPr lang="en-US" sz="1600" cap="small" baseline="0" dirty="0">
              <a:solidFill>
                <a:schemeClr val="tx1"/>
              </a:solidFill>
              <a:latin typeface="Calibri" panose="020F0502020204030204" pitchFamily="34" charset="0"/>
            </a:rPr>
            <a:t>With Hypothetical 4,000 MW EEA Deployment</a:t>
          </a:r>
          <a:endParaRPr lang="en-US" sz="1600" cap="small" dirty="0">
            <a:solidFill>
              <a:schemeClr val="tx1"/>
            </a:solidFill>
            <a:latin typeface="Calibri" panose="020F050202020403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AB76ED69-200A-4206-9127-F5B71A9E30F6}" type="datetimeFigureOut">
              <a:rPr lang="en-US" smtClean="0"/>
              <a:t>3/1/2016</a:t>
            </a:fld>
            <a:endParaRPr lang="en-US"/>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E7188A58-2B01-43D2-99A1-3048B8B9A0D4}" type="slidenum">
              <a:rPr lang="en-US" smtClean="0"/>
              <a:t>‹#›</a:t>
            </a:fld>
            <a:endParaRPr lang="en-US"/>
          </a:p>
        </p:txBody>
      </p:sp>
    </p:spTree>
    <p:extLst>
      <p:ext uri="{BB962C8B-B14F-4D97-AF65-F5344CB8AC3E}">
        <p14:creationId xmlns:p14="http://schemas.microsoft.com/office/powerpoint/2010/main" val="23573727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B38D3AFA-F272-4C20-8D16-65458B526EA2}" type="datetimeFigureOut">
              <a:rPr lang="en-US" smtClean="0"/>
              <a:t>3/1/2016</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722882B9-BC39-45F6-8F55-9FA85A2C23F7}" type="slidenum">
              <a:rPr lang="en-US" smtClean="0"/>
              <a:t>‹#›</a:t>
            </a:fld>
            <a:endParaRPr lang="en-US"/>
          </a:p>
        </p:txBody>
      </p:sp>
    </p:spTree>
    <p:extLst>
      <p:ext uri="{BB962C8B-B14F-4D97-AF65-F5344CB8AC3E}">
        <p14:creationId xmlns:p14="http://schemas.microsoft.com/office/powerpoint/2010/main" val="900125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5779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22882B9-BC39-45F6-8F55-9FA85A2C23F7}" type="slidenum">
              <a:rPr lang="en-US" smtClean="0"/>
              <a:t>4</a:t>
            </a:fld>
            <a:endParaRPr lang="en-US"/>
          </a:p>
        </p:txBody>
      </p:sp>
    </p:spTree>
    <p:extLst>
      <p:ext uri="{BB962C8B-B14F-4D97-AF65-F5344CB8AC3E}">
        <p14:creationId xmlns:p14="http://schemas.microsoft.com/office/powerpoint/2010/main" val="3821132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22882B9-BC39-45F6-8F55-9FA85A2C23F7}" type="slidenum">
              <a:rPr lang="en-US" smtClean="0"/>
              <a:t>15</a:t>
            </a:fld>
            <a:endParaRPr lang="en-US"/>
          </a:p>
        </p:txBody>
      </p:sp>
    </p:spTree>
    <p:extLst>
      <p:ext uri="{BB962C8B-B14F-4D97-AF65-F5344CB8AC3E}">
        <p14:creationId xmlns:p14="http://schemas.microsoft.com/office/powerpoint/2010/main" val="3298764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1036320" y="0"/>
            <a:ext cx="100584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016000" y="3200400"/>
            <a:ext cx="100584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016000" y="4724400"/>
            <a:ext cx="9144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endParaRPr lang="en-US" dirty="0"/>
          </a:p>
        </p:txBody>
      </p:sp>
      <p:sp>
        <p:nvSpPr>
          <p:cNvPr id="7" name="Rectangle 6"/>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6"/>
          <p:cNvSpPr>
            <a:spLocks noGrp="1"/>
          </p:cNvSpPr>
          <p:nvPr>
            <p:ph type="sldNum" sz="quarter" idx="12"/>
          </p:nvPr>
        </p:nvSpPr>
        <p:spPr>
          <a:xfrm>
            <a:off x="1028700" y="6208777"/>
            <a:ext cx="10038104" cy="365125"/>
          </a:xfrm>
        </p:spPr>
        <p:txBody>
          <a:bodyPr/>
          <a:lstStyle>
            <a:lvl1pPr algn="ctr">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527886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19200" y="685800"/>
            <a:ext cx="9652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DEA0C7-CB8C-47B7-BDD5-FFE3C722C46E}" type="datetime4">
              <a:rPr lang="en-US" smtClean="0"/>
              <a:t>March 1, 2016</a:t>
            </a:fld>
            <a:endParaRPr lang="en-US" dirty="0"/>
          </a:p>
        </p:txBody>
      </p:sp>
      <p:sp>
        <p:nvSpPr>
          <p:cNvPr id="5" name="Footer Placeholder 4"/>
          <p:cNvSpPr>
            <a:spLocks noGrp="1"/>
          </p:cNvSpPr>
          <p:nvPr>
            <p:ph type="ftr" sz="quarter" idx="11"/>
          </p:nvPr>
        </p:nvSpPr>
        <p:spPr>
          <a:xfrm>
            <a:off x="1015998" y="6208777"/>
            <a:ext cx="10160001" cy="365125"/>
          </a:xfrm>
        </p:spPr>
        <p:txBody>
          <a:bodyPr/>
          <a:lstStyle>
            <a:lvl1pPr algn="ctr">
              <a:defRPr/>
            </a:lvl1p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65109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16000" y="685802"/>
            <a:ext cx="24384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454400" y="685801"/>
            <a:ext cx="7620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476C70-2263-4030-B47E-21C9797BF347}" type="datetime4">
              <a:rPr lang="en-US" smtClean="0"/>
              <a:t>March 1, 2016</a:t>
            </a:fld>
            <a:endParaRPr lang="en-US" dirty="0"/>
          </a:p>
        </p:txBody>
      </p:sp>
      <p:sp>
        <p:nvSpPr>
          <p:cNvPr id="5" name="Footer Placeholder 4"/>
          <p:cNvSpPr>
            <a:spLocks noGrp="1"/>
          </p:cNvSpPr>
          <p:nvPr>
            <p:ph type="ftr" sz="quarter" idx="11"/>
          </p:nvPr>
        </p:nvSpPr>
        <p:spPr>
          <a:xfrm>
            <a:off x="1015998" y="6208777"/>
            <a:ext cx="10058401" cy="365125"/>
          </a:xfrm>
        </p:spPr>
        <p:txBody>
          <a:bodyPr/>
          <a:lstStyle>
            <a:lvl1pPr algn="ctr">
              <a:defRPr/>
            </a:lvl1p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761460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75442F-B30A-4142-8ECF-FAA37F24FB18}" type="datetime4">
              <a:rPr lang="en-US" smtClean="0"/>
              <a:t>March 1, 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smtClean="0"/>
              <a:t>‹#›</a:t>
            </a:fld>
            <a:endParaRPr lang="en-US" dirty="0"/>
          </a:p>
        </p:txBody>
      </p:sp>
    </p:spTree>
    <p:extLst>
      <p:ext uri="{BB962C8B-B14F-4D97-AF65-F5344CB8AC3E}">
        <p14:creationId xmlns:p14="http://schemas.microsoft.com/office/powerpoint/2010/main" val="12290906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1036320" y="0"/>
            <a:ext cx="100584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016000" y="3276600"/>
            <a:ext cx="100584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016000" y="4953000"/>
            <a:ext cx="9144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A66189-CA70-43F1-88ED-572B7B834252}" type="datetime4">
              <a:rPr lang="en-US" smtClean="0"/>
              <a:t>March 1, 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8" name="Rectangle 7"/>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27827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16000" y="609601"/>
            <a:ext cx="48768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609601"/>
            <a:ext cx="48768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27895E-2BC3-468B-8EEA-577D01C008D3}" type="datetime4">
              <a:rPr lang="en-US" smtClean="0"/>
              <a:t>March 1, 2016</a:t>
            </a:fld>
            <a:endParaRPr lang="en-US" dirty="0"/>
          </a:p>
        </p:txBody>
      </p:sp>
      <p:sp>
        <p:nvSpPr>
          <p:cNvPr id="6" name="Footer Placeholder 5"/>
          <p:cNvSpPr>
            <a:spLocks noGrp="1"/>
          </p:cNvSpPr>
          <p:nvPr>
            <p:ph type="ftr" sz="quarter" idx="11"/>
          </p:nvPr>
        </p:nvSpPr>
        <p:spPr>
          <a:xfrm>
            <a:off x="1015998" y="6208777"/>
            <a:ext cx="10058401" cy="365125"/>
          </a:xfrm>
        </p:spPr>
        <p:txBody>
          <a:bodyPr/>
          <a:lstStyle>
            <a:lvl1pPr algn="ctr">
              <a:defRPr/>
            </a:lvl1p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580981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011936" y="609600"/>
            <a:ext cx="48768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11936" y="1329264"/>
            <a:ext cx="48768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536" y="609600"/>
            <a:ext cx="48768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536" y="1329264"/>
            <a:ext cx="48768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3B9E23-C201-4CF0-9A39-D101ECF5E167}" type="datetime4">
              <a:rPr lang="en-US" smtClean="0"/>
              <a:t>March 1, 2016</a:t>
            </a:fld>
            <a:endParaRPr lang="en-US" dirty="0"/>
          </a:p>
        </p:txBody>
      </p:sp>
      <p:sp>
        <p:nvSpPr>
          <p:cNvPr id="8" name="Footer Placeholder 7"/>
          <p:cNvSpPr>
            <a:spLocks noGrp="1"/>
          </p:cNvSpPr>
          <p:nvPr>
            <p:ph type="ftr" sz="quarter" idx="11"/>
          </p:nvPr>
        </p:nvSpPr>
        <p:spPr>
          <a:xfrm>
            <a:off x="1015998" y="6208777"/>
            <a:ext cx="10054337" cy="365125"/>
          </a:xfrm>
        </p:spPr>
        <p:txBody>
          <a:bodyPr/>
          <a:lstStyle>
            <a:lvl1pPr algn="ctr">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cxnSp>
        <p:nvCxnSpPr>
          <p:cNvPr id="11" name="Straight Connector 10"/>
          <p:cNvCxnSpPr/>
          <p:nvPr/>
        </p:nvCxnSpPr>
        <p:spPr>
          <a:xfrm>
            <a:off x="1011936" y="1249362"/>
            <a:ext cx="48768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93536" y="1249362"/>
            <a:ext cx="4876800" cy="15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45217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49F72EC-EF4C-4BD4-ADD3-B4DFD54C3235}" type="datetime4">
              <a:rPr lang="en-US" smtClean="0"/>
              <a:t>March 1, 2016</a:t>
            </a:fld>
            <a:endParaRPr lang="en-US" dirty="0"/>
          </a:p>
        </p:txBody>
      </p:sp>
      <p:sp>
        <p:nvSpPr>
          <p:cNvPr id="4" name="Footer Placeholder 3"/>
          <p:cNvSpPr>
            <a:spLocks noGrp="1"/>
          </p:cNvSpPr>
          <p:nvPr>
            <p:ph type="ftr" sz="quarter" idx="11"/>
          </p:nvPr>
        </p:nvSpPr>
        <p:spPr>
          <a:xfrm>
            <a:off x="1015998" y="6208777"/>
            <a:ext cx="10160001" cy="365125"/>
          </a:xfrm>
        </p:spPr>
        <p:txBody>
          <a:bodyPr/>
          <a:lstStyle>
            <a:lvl1pPr algn="ctr">
              <a:defRPr/>
            </a:lvl1p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938415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9" name="Picture 2" descr="S:\Graphics\SE Logos\New Schneider logo\SCHNEIDER-COLOR-LOGO_HORIZONTAL WITH SLOGA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6247388"/>
            <a:ext cx="1959281" cy="540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4289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16000" y="4572000"/>
            <a:ext cx="9046464"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4947821" y="457201"/>
            <a:ext cx="6126579"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16002" y="457200"/>
            <a:ext cx="3564876"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FF0EBC-A103-4A5F-BBB2-613EB0D21AF7}" type="datetime4">
              <a:rPr lang="en-US" smtClean="0"/>
              <a:t>March 1, 2016</a:t>
            </a:fld>
            <a:endParaRPr lang="en-US" dirty="0"/>
          </a:p>
        </p:txBody>
      </p:sp>
      <p:sp>
        <p:nvSpPr>
          <p:cNvPr id="6" name="Footer Placeholder 5"/>
          <p:cNvSpPr>
            <a:spLocks noGrp="1"/>
          </p:cNvSpPr>
          <p:nvPr>
            <p:ph type="ftr" sz="quarter" idx="11"/>
          </p:nvPr>
        </p:nvSpPr>
        <p:spPr>
          <a:xfrm>
            <a:off x="1015998" y="6208777"/>
            <a:ext cx="10058401" cy="365125"/>
          </a:xfrm>
        </p:spPr>
        <p:txBody>
          <a:bodyPr/>
          <a:lstStyle>
            <a:lvl1pPr algn="ctr">
              <a:defRPr/>
            </a:lvl1p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10" name="Straight Connector 9"/>
          <p:cNvCxnSpPr/>
          <p:nvPr/>
        </p:nvCxnSpPr>
        <p:spPr>
          <a:xfrm rot="5400000">
            <a:off x="2871259" y="2514336"/>
            <a:ext cx="3810000" cy="2117"/>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1284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11936" y="4572000"/>
            <a:ext cx="9046464"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1036320" y="457200"/>
            <a:ext cx="100584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33856" y="3505200"/>
            <a:ext cx="98552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EA0557-F93E-4EA4-B5E5-FE2817870923}" type="datetime4">
              <a:rPr lang="en-US" smtClean="0"/>
              <a:t>March 1, 2016</a:t>
            </a:fld>
            <a:endParaRPr lang="en-US" dirty="0"/>
          </a:p>
        </p:txBody>
      </p:sp>
      <p:sp>
        <p:nvSpPr>
          <p:cNvPr id="6" name="Footer Placeholder 5"/>
          <p:cNvSpPr>
            <a:spLocks noGrp="1"/>
          </p:cNvSpPr>
          <p:nvPr>
            <p:ph type="ftr" sz="quarter" idx="11"/>
          </p:nvPr>
        </p:nvSpPr>
        <p:spPr>
          <a:xfrm>
            <a:off x="1015998" y="6208777"/>
            <a:ext cx="10078721" cy="365125"/>
          </a:xfrm>
        </p:spPr>
        <p:txBody>
          <a:bodyPr/>
          <a:lstStyle>
            <a:lvl1pPr algn="ctr">
              <a:defRPr/>
            </a:lvl1p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853178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16000" y="4572000"/>
            <a:ext cx="9042400" cy="16002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16000" y="685800"/>
            <a:ext cx="100584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31200" y="6208777"/>
            <a:ext cx="28448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33C8AAAB-1C92-41E4-9F01-1740A4A0DC00}" type="datetime4">
              <a:rPr lang="en-US" smtClean="0"/>
              <a:t>March 1, 2016</a:t>
            </a:fld>
            <a:endParaRPr lang="en-US" dirty="0"/>
          </a:p>
        </p:txBody>
      </p:sp>
      <p:sp>
        <p:nvSpPr>
          <p:cNvPr id="5" name="Footer Placeholder 4"/>
          <p:cNvSpPr>
            <a:spLocks noGrp="1"/>
          </p:cNvSpPr>
          <p:nvPr>
            <p:ph type="ftr" sz="quarter" idx="3"/>
          </p:nvPr>
        </p:nvSpPr>
        <p:spPr>
          <a:xfrm>
            <a:off x="1015999" y="6208777"/>
            <a:ext cx="6498492"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dirty="0"/>
          </a:p>
        </p:txBody>
      </p:sp>
      <p:sp>
        <p:nvSpPr>
          <p:cNvPr id="6" name="Slide Number Placeholder 5"/>
          <p:cNvSpPr>
            <a:spLocks noGrp="1"/>
          </p:cNvSpPr>
          <p:nvPr>
            <p:ph type="sldNum" sz="quarter" idx="4"/>
          </p:nvPr>
        </p:nvSpPr>
        <p:spPr>
          <a:xfrm>
            <a:off x="10160000" y="5687569"/>
            <a:ext cx="1016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4FAB73BC-B049-4115-A692-8D63A059BFB8}" type="slidenum">
              <a:rPr lang="en-US" smtClean="0"/>
              <a:pPr/>
              <a:t>‹#›</a:t>
            </a:fld>
            <a:endParaRPr lang="en-US" dirty="0"/>
          </a:p>
        </p:txBody>
      </p:sp>
      <p:sp>
        <p:nvSpPr>
          <p:cNvPr id="8" name="Rectangle 7"/>
          <p:cNvSpPr/>
          <p:nvPr/>
        </p:nvSpPr>
        <p:spPr>
          <a:xfrm>
            <a:off x="1036320" y="0"/>
            <a:ext cx="100584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9" name="Rectangle 8"/>
          <p:cNvSpPr/>
          <p:nvPr/>
        </p:nvSpPr>
        <p:spPr>
          <a:xfrm>
            <a:off x="1036320" y="6172200"/>
            <a:ext cx="100584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891385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28700" y="1785527"/>
            <a:ext cx="10210800" cy="1274140"/>
          </a:xfrm>
        </p:spPr>
        <p:txBody>
          <a:bodyPr>
            <a:noAutofit/>
          </a:bodyPr>
          <a:lstStyle/>
          <a:p>
            <a:r>
              <a:rPr lang="en-US" sz="3750" dirty="0" smtClean="0">
                <a:solidFill>
                  <a:schemeClr val="bg1"/>
                </a:solidFill>
              </a:rPr>
              <a:t>REVISION TO DEFINITION OF TRANSMISSION OPERATOR</a:t>
            </a:r>
            <a:br>
              <a:rPr lang="en-US" sz="3750" dirty="0" smtClean="0">
                <a:solidFill>
                  <a:schemeClr val="bg1"/>
                </a:solidFill>
              </a:rPr>
            </a:br>
            <a:r>
              <a:rPr lang="en-US" sz="3750" dirty="0" smtClean="0">
                <a:solidFill>
                  <a:schemeClr val="bg1"/>
                </a:solidFill>
              </a:rPr>
              <a:t>NOGRR 149 ( APPEAL )</a:t>
            </a:r>
            <a:endParaRPr lang="en-US" sz="3750" spc="200" dirty="0">
              <a:solidFill>
                <a:schemeClr val="bg1"/>
              </a:solidFill>
            </a:endParaRPr>
          </a:p>
        </p:txBody>
      </p:sp>
      <p:sp>
        <p:nvSpPr>
          <p:cNvPr id="3" name="Subtitle 2"/>
          <p:cNvSpPr>
            <a:spLocks noGrp="1"/>
          </p:cNvSpPr>
          <p:nvPr>
            <p:ph type="subTitle" idx="1"/>
          </p:nvPr>
        </p:nvSpPr>
        <p:spPr>
          <a:xfrm>
            <a:off x="7772404" y="6210300"/>
            <a:ext cx="3420533" cy="406400"/>
          </a:xfrm>
        </p:spPr>
        <p:txBody>
          <a:bodyPr>
            <a:noAutofit/>
          </a:bodyPr>
          <a:lstStyle/>
          <a:p>
            <a:pPr algn="r"/>
            <a:r>
              <a:rPr lang="en-US" sz="1600" spc="-50" dirty="0" smtClean="0">
                <a:solidFill>
                  <a:srgbClr val="A2383B"/>
                </a:solidFill>
                <a:latin typeface="Calibri" panose="020F0502020204030204" pitchFamily="34" charset="0"/>
                <a:ea typeface="+mj-ea"/>
                <a:cs typeface="+mj-cs"/>
              </a:rPr>
              <a:t>Small </a:t>
            </a:r>
            <a:r>
              <a:rPr lang="en-US" sz="1600" spc="-50" dirty="0">
                <a:solidFill>
                  <a:srgbClr val="A2383B"/>
                </a:solidFill>
                <a:latin typeface="Calibri" panose="020F0502020204030204" pitchFamily="34" charset="0"/>
                <a:ea typeface="+mj-ea"/>
                <a:cs typeface="+mj-cs"/>
              </a:rPr>
              <a:t>Public </a:t>
            </a:r>
            <a:r>
              <a:rPr lang="en-US" sz="1600" spc="-50" dirty="0" smtClean="0">
                <a:solidFill>
                  <a:srgbClr val="A2383B"/>
                </a:solidFill>
                <a:latin typeface="Calibri" panose="020F0502020204030204" pitchFamily="34" charset="0"/>
                <a:ea typeface="+mj-ea"/>
                <a:cs typeface="+mj-cs"/>
              </a:rPr>
              <a:t>Power Group </a:t>
            </a:r>
            <a:r>
              <a:rPr lang="en-US" sz="1600" spc="-50" dirty="0">
                <a:solidFill>
                  <a:srgbClr val="A2383B"/>
                </a:solidFill>
                <a:latin typeface="Calibri" panose="020F0502020204030204" pitchFamily="34" charset="0"/>
                <a:ea typeface="+mj-ea"/>
                <a:cs typeface="+mj-cs"/>
              </a:rPr>
              <a:t>of </a:t>
            </a:r>
            <a:r>
              <a:rPr lang="en-US" sz="1600" spc="-50" dirty="0" smtClean="0">
                <a:solidFill>
                  <a:srgbClr val="A2383B"/>
                </a:solidFill>
                <a:latin typeface="Calibri" panose="020F0502020204030204" pitchFamily="34" charset="0"/>
                <a:ea typeface="+mj-ea"/>
                <a:cs typeface="+mj-cs"/>
              </a:rPr>
              <a:t>Texas (SPPG)</a:t>
            </a:r>
            <a:endParaRPr lang="en-US" sz="1600" spc="-50" dirty="0">
              <a:solidFill>
                <a:srgbClr val="A2383B"/>
              </a:solidFill>
              <a:latin typeface="Calibri" panose="020F0502020204030204" pitchFamily="34" charset="0"/>
              <a:ea typeface="+mj-ea"/>
              <a:cs typeface="+mj-cs"/>
            </a:endParaRPr>
          </a:p>
        </p:txBody>
      </p:sp>
      <p:sp>
        <p:nvSpPr>
          <p:cNvPr id="6" name="TextBox 5"/>
          <p:cNvSpPr txBox="1"/>
          <p:nvPr/>
        </p:nvSpPr>
        <p:spPr>
          <a:xfrm>
            <a:off x="1028700" y="3059668"/>
            <a:ext cx="7717049" cy="430887"/>
          </a:xfrm>
          <a:prstGeom prst="rect">
            <a:avLst/>
          </a:prstGeom>
          <a:noFill/>
        </p:spPr>
        <p:txBody>
          <a:bodyPr wrap="none" rtlCol="0">
            <a:spAutoFit/>
          </a:bodyPr>
          <a:lstStyle/>
          <a:p>
            <a:r>
              <a:rPr lang="en-US" sz="2200" dirty="0">
                <a:solidFill>
                  <a:srgbClr val="A2383B"/>
                </a:solidFill>
                <a:latin typeface="Calibri" panose="020F0502020204030204" pitchFamily="34" charset="0"/>
              </a:rPr>
              <a:t>Presentation to </a:t>
            </a:r>
            <a:r>
              <a:rPr lang="en-US" sz="2200" dirty="0" smtClean="0">
                <a:solidFill>
                  <a:srgbClr val="A2383B"/>
                </a:solidFill>
                <a:latin typeface="Calibri" panose="020F0502020204030204" pitchFamily="34" charset="0"/>
              </a:rPr>
              <a:t>ERCOT Reliability and Operations Task Force (ROS)</a:t>
            </a:r>
          </a:p>
        </p:txBody>
      </p:sp>
      <p:pic>
        <p:nvPicPr>
          <p:cNvPr id="1026" name="Picture 2" descr="S:\Graphics\SE Logos\New Schneider logo\SCHNEIDER-COLOR-LOGO_HORIZONTAL WITH SLOG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 y="6247388"/>
            <a:ext cx="1959281" cy="54076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237634" y="1477169"/>
            <a:ext cx="1831655" cy="430887"/>
          </a:xfrm>
          <a:prstGeom prst="rect">
            <a:avLst/>
          </a:prstGeom>
        </p:spPr>
        <p:txBody>
          <a:bodyPr wrap="none">
            <a:spAutoFit/>
          </a:bodyPr>
          <a:lstStyle/>
          <a:p>
            <a:r>
              <a:rPr lang="en-US" sz="2200" dirty="0">
                <a:solidFill>
                  <a:schemeClr val="bg1">
                    <a:lumMod val="85000"/>
                  </a:schemeClr>
                </a:solidFill>
                <a:latin typeface="Calibri" panose="020F0502020204030204" pitchFamily="34" charset="0"/>
              </a:rPr>
              <a:t>March 3, 2016</a:t>
            </a:r>
          </a:p>
        </p:txBody>
      </p:sp>
    </p:spTree>
    <p:extLst>
      <p:ext uri="{BB962C8B-B14F-4D97-AF65-F5344CB8AC3E}">
        <p14:creationId xmlns:p14="http://schemas.microsoft.com/office/powerpoint/2010/main" val="1875921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57591" y="1575881"/>
            <a:ext cx="9902758" cy="1600200"/>
          </a:xfrm>
        </p:spPr>
        <p:txBody>
          <a:bodyPr>
            <a:normAutofit/>
          </a:bodyPr>
          <a:lstStyle/>
          <a:p>
            <a:pPr algn="ctr"/>
            <a:r>
              <a:rPr lang="en-US" dirty="0" smtClean="0">
                <a:solidFill>
                  <a:schemeClr val="tx1"/>
                </a:solidFill>
              </a:rPr>
              <a:t> Impact of SPPG on </a:t>
            </a:r>
            <a:r>
              <a:rPr lang="en-US" dirty="0" smtClean="0">
                <a:solidFill>
                  <a:srgbClr val="A2383B"/>
                </a:solidFill>
              </a:rPr>
              <a:t>%</a:t>
            </a:r>
            <a:r>
              <a:rPr lang="en-US" dirty="0" smtClean="0">
                <a:solidFill>
                  <a:schemeClr val="tx1"/>
                </a:solidFill>
              </a:rPr>
              <a:t> Load Shed</a:t>
            </a:r>
            <a:endParaRPr lang="en-US" dirty="0">
              <a:solidFill>
                <a:schemeClr val="tx1"/>
              </a:solidFill>
            </a:endParaRPr>
          </a:p>
        </p:txBody>
      </p:sp>
      <p:sp>
        <p:nvSpPr>
          <p:cNvPr id="6" name="TextBox 5"/>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38240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nvPr>
        </p:nvGraphicFramePr>
        <p:xfrm>
          <a:off x="1178654" y="652263"/>
          <a:ext cx="9735968" cy="5388614"/>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8" name="TextBox 7"/>
          <p:cNvSpPr txBox="1"/>
          <p:nvPr/>
        </p:nvSpPr>
        <p:spPr>
          <a:xfrm>
            <a:off x="2525196" y="937449"/>
            <a:ext cx="10030005" cy="369332"/>
          </a:xfrm>
          <a:prstGeom prst="rect">
            <a:avLst/>
          </a:prstGeom>
          <a:noFill/>
        </p:spPr>
        <p:txBody>
          <a:bodyPr wrap="square" rtlCol="0">
            <a:spAutoFit/>
          </a:bodyPr>
          <a:lstStyle/>
          <a:p>
            <a:pPr algn="ctr"/>
            <a:r>
              <a:rPr lang="en-US" cap="small" spc="200" dirty="0" smtClean="0">
                <a:solidFill>
                  <a:srgbClr val="A2383B"/>
                </a:solidFill>
                <a:latin typeface="+mj-lt"/>
              </a:rPr>
              <a:t>LOAD SHARE - % - W/ SPPG</a:t>
            </a:r>
            <a:endParaRPr lang="en-US" cap="small" spc="200" dirty="0">
              <a:solidFill>
                <a:srgbClr val="A2383B"/>
              </a:solidFill>
              <a:latin typeface="+mj-lt"/>
            </a:endParaRPr>
          </a:p>
        </p:txBody>
      </p:sp>
    </p:spTree>
    <p:extLst>
      <p:ext uri="{BB962C8B-B14F-4D97-AF65-F5344CB8AC3E}">
        <p14:creationId xmlns:p14="http://schemas.microsoft.com/office/powerpoint/2010/main" val="10511345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50586" y="1935804"/>
            <a:ext cx="10125413" cy="1600200"/>
          </a:xfrm>
        </p:spPr>
        <p:txBody>
          <a:bodyPr>
            <a:normAutofit/>
          </a:bodyPr>
          <a:lstStyle/>
          <a:p>
            <a:pPr algn="ctr"/>
            <a:r>
              <a:rPr lang="en-US" dirty="0" smtClean="0">
                <a:solidFill>
                  <a:schemeClr val="tx1"/>
                </a:solidFill>
              </a:rPr>
              <a:t> </a:t>
            </a:r>
            <a:r>
              <a:rPr lang="en-US" dirty="0">
                <a:solidFill>
                  <a:schemeClr val="tx1"/>
                </a:solidFill>
              </a:rPr>
              <a:t>Impact of SPPG on </a:t>
            </a:r>
            <a:r>
              <a:rPr lang="en-US" dirty="0" smtClean="0">
                <a:solidFill>
                  <a:srgbClr val="A2383B"/>
                </a:solidFill>
              </a:rPr>
              <a:t>MW</a:t>
            </a:r>
            <a:r>
              <a:rPr lang="en-US" dirty="0" smtClean="0">
                <a:solidFill>
                  <a:schemeClr val="tx1"/>
                </a:solidFill>
              </a:rPr>
              <a:t> </a:t>
            </a:r>
            <a:r>
              <a:rPr lang="en-US" dirty="0">
                <a:solidFill>
                  <a:schemeClr val="tx1"/>
                </a:solidFill>
              </a:rPr>
              <a:t>Load Shed</a:t>
            </a:r>
          </a:p>
        </p:txBody>
      </p:sp>
      <p:sp>
        <p:nvSpPr>
          <p:cNvPr id="6" name="TextBox 5"/>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7256724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ext uri="{D42A27DB-BD31-4B8C-83A1-F6EECF244321}">
                <p14:modId xmlns:p14="http://schemas.microsoft.com/office/powerpoint/2010/main" val="1324278390"/>
              </p:ext>
            </p:extLst>
          </p:nvPr>
        </p:nvGraphicFramePr>
        <p:xfrm>
          <a:off x="1176105" y="691883"/>
          <a:ext cx="9755423" cy="525405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8" name="TextBox 7"/>
          <p:cNvSpPr txBox="1"/>
          <p:nvPr/>
        </p:nvSpPr>
        <p:spPr>
          <a:xfrm>
            <a:off x="2077724" y="1355415"/>
            <a:ext cx="10030005" cy="369332"/>
          </a:xfrm>
          <a:prstGeom prst="rect">
            <a:avLst/>
          </a:prstGeom>
          <a:noFill/>
        </p:spPr>
        <p:txBody>
          <a:bodyPr wrap="square" rtlCol="0">
            <a:spAutoFit/>
          </a:bodyPr>
          <a:lstStyle/>
          <a:p>
            <a:pPr algn="ctr"/>
            <a:r>
              <a:rPr lang="en-US" cap="small" spc="200" dirty="0" smtClean="0">
                <a:solidFill>
                  <a:srgbClr val="A2383B"/>
                </a:solidFill>
                <a:latin typeface="+mj-lt"/>
              </a:rPr>
              <a:t>LOAD SHARE - MW - W/ SPPG</a:t>
            </a:r>
            <a:endParaRPr lang="en-US" cap="small" spc="200" dirty="0">
              <a:solidFill>
                <a:srgbClr val="A2383B"/>
              </a:solidFill>
              <a:latin typeface="+mj-lt"/>
            </a:endParaRPr>
          </a:p>
        </p:txBody>
      </p:sp>
      <p:sp>
        <p:nvSpPr>
          <p:cNvPr id="2" name="Rectangle 1"/>
          <p:cNvSpPr/>
          <p:nvPr/>
        </p:nvSpPr>
        <p:spPr>
          <a:xfrm>
            <a:off x="4928704" y="2637051"/>
            <a:ext cx="4328044" cy="369332"/>
          </a:xfrm>
          <a:prstGeom prst="rect">
            <a:avLst/>
          </a:prstGeom>
        </p:spPr>
        <p:txBody>
          <a:bodyPr wrap="none">
            <a:spAutoFit/>
          </a:bodyPr>
          <a:lstStyle/>
          <a:p>
            <a:pPr algn="ctr"/>
            <a:r>
              <a:rPr lang="en-US" cap="small" dirty="0">
                <a:latin typeface="Calibri" panose="020F0502020204030204" pitchFamily="34" charset="0"/>
              </a:rPr>
              <a:t>(with Hypothetic 4,000 MW EEA Deployment)</a:t>
            </a:r>
            <a:endParaRPr lang="en-US" cap="small" dirty="0">
              <a:latin typeface="Calibri" panose="020F0502020204030204" pitchFamily="34" charset="0"/>
            </a:endParaRPr>
          </a:p>
        </p:txBody>
      </p:sp>
    </p:spTree>
    <p:extLst>
      <p:ext uri="{BB962C8B-B14F-4D97-AF65-F5344CB8AC3E}">
        <p14:creationId xmlns:p14="http://schemas.microsoft.com/office/powerpoint/2010/main" val="6352315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36864" y="1420171"/>
            <a:ext cx="10051915" cy="1600200"/>
          </a:xfrm>
        </p:spPr>
        <p:txBody>
          <a:bodyPr>
            <a:normAutofit fontScale="90000"/>
          </a:bodyPr>
          <a:lstStyle/>
          <a:p>
            <a:pPr algn="ctr"/>
            <a:r>
              <a:rPr lang="en-US" dirty="0" smtClean="0">
                <a:solidFill>
                  <a:schemeClr val="tx1"/>
                </a:solidFill>
              </a:rPr>
              <a:t>Load Shares </a:t>
            </a:r>
            <a:r>
              <a:rPr lang="en-US" dirty="0" smtClean="0">
                <a:solidFill>
                  <a:srgbClr val="A2383B"/>
                </a:solidFill>
              </a:rPr>
              <a:t>( % )</a:t>
            </a:r>
            <a:r>
              <a:rPr lang="en-US" dirty="0" smtClean="0">
                <a:solidFill>
                  <a:schemeClr val="tx1"/>
                </a:solidFill>
              </a:rPr>
              <a:t> </a:t>
            </a:r>
            <a:r>
              <a:rPr lang="en-US" dirty="0" smtClean="0">
                <a:solidFill>
                  <a:schemeClr val="tx1"/>
                </a:solidFill>
              </a:rPr>
              <a:t>After Loss of 600 MW Of Exempted DSP Load</a:t>
            </a:r>
            <a:endParaRPr lang="en-US" dirty="0">
              <a:solidFill>
                <a:schemeClr val="tx1"/>
              </a:solidFill>
            </a:endParaRPr>
          </a:p>
        </p:txBody>
      </p:sp>
      <p:sp>
        <p:nvSpPr>
          <p:cNvPr id="5" name="TextBox 4"/>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8825554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noGrp="1"/>
          </p:cNvGraphicFramePr>
          <p:nvPr>
            <p:extLst/>
          </p:nvPr>
        </p:nvGraphicFramePr>
        <p:xfrm>
          <a:off x="1222036" y="875490"/>
          <a:ext cx="9663562" cy="513116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8" name="TextBox 7"/>
          <p:cNvSpPr txBox="1"/>
          <p:nvPr/>
        </p:nvSpPr>
        <p:spPr>
          <a:xfrm>
            <a:off x="1970720" y="1102496"/>
            <a:ext cx="10030005" cy="369332"/>
          </a:xfrm>
          <a:prstGeom prst="rect">
            <a:avLst/>
          </a:prstGeom>
          <a:noFill/>
        </p:spPr>
        <p:txBody>
          <a:bodyPr wrap="square" rtlCol="0">
            <a:spAutoFit/>
          </a:bodyPr>
          <a:lstStyle/>
          <a:p>
            <a:pPr algn="ctr"/>
            <a:r>
              <a:rPr lang="en-US" cap="small" spc="200" dirty="0" smtClean="0">
                <a:solidFill>
                  <a:srgbClr val="A2383B"/>
                </a:solidFill>
                <a:latin typeface="+mj-lt"/>
              </a:rPr>
              <a:t>LOAD SHARE - % - W/ 600 MW EXIT</a:t>
            </a:r>
            <a:endParaRPr lang="en-US" cap="small" spc="200" dirty="0">
              <a:solidFill>
                <a:srgbClr val="A2383B"/>
              </a:solidFill>
              <a:latin typeface="+mj-lt"/>
            </a:endParaRPr>
          </a:p>
        </p:txBody>
      </p:sp>
    </p:spTree>
    <p:extLst>
      <p:ext uri="{BB962C8B-B14F-4D97-AF65-F5344CB8AC3E}">
        <p14:creationId xmlns:p14="http://schemas.microsoft.com/office/powerpoint/2010/main" val="33027950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36863" y="1313234"/>
            <a:ext cx="10033907" cy="1600200"/>
          </a:xfrm>
        </p:spPr>
        <p:txBody>
          <a:bodyPr>
            <a:normAutofit fontScale="90000"/>
          </a:bodyPr>
          <a:lstStyle/>
          <a:p>
            <a:r>
              <a:rPr lang="en-US" dirty="0" smtClean="0"/>
              <a:t> </a:t>
            </a:r>
            <a:r>
              <a:rPr lang="en-US" dirty="0">
                <a:solidFill>
                  <a:schemeClr val="tx1"/>
                </a:solidFill>
              </a:rPr>
              <a:t>Load Shares </a:t>
            </a:r>
            <a:r>
              <a:rPr lang="en-US" dirty="0" smtClean="0">
                <a:solidFill>
                  <a:srgbClr val="A2383B"/>
                </a:solidFill>
              </a:rPr>
              <a:t>( MW ) </a:t>
            </a:r>
            <a:r>
              <a:rPr lang="en-US" dirty="0">
                <a:solidFill>
                  <a:schemeClr val="tx1"/>
                </a:solidFill>
              </a:rPr>
              <a:t>After Loss of 600 MW Of Exempted DSP Load</a:t>
            </a:r>
          </a:p>
        </p:txBody>
      </p:sp>
      <p:sp>
        <p:nvSpPr>
          <p:cNvPr id="6" name="TextBox 5"/>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7795341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noGrp="1"/>
          </p:cNvGraphicFramePr>
          <p:nvPr>
            <p:extLst/>
          </p:nvPr>
        </p:nvGraphicFramePr>
        <p:xfrm>
          <a:off x="1423451" y="802713"/>
          <a:ext cx="9260732" cy="520638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8" name="TextBox 7"/>
          <p:cNvSpPr txBox="1"/>
          <p:nvPr/>
        </p:nvSpPr>
        <p:spPr>
          <a:xfrm>
            <a:off x="2486286" y="871126"/>
            <a:ext cx="10030005" cy="369332"/>
          </a:xfrm>
          <a:prstGeom prst="rect">
            <a:avLst/>
          </a:prstGeom>
          <a:noFill/>
        </p:spPr>
        <p:txBody>
          <a:bodyPr wrap="square" rtlCol="0">
            <a:spAutoFit/>
          </a:bodyPr>
          <a:lstStyle/>
          <a:p>
            <a:pPr algn="ctr"/>
            <a:r>
              <a:rPr lang="en-US" cap="small" spc="200" dirty="0" smtClean="0">
                <a:solidFill>
                  <a:srgbClr val="A2383B"/>
                </a:solidFill>
                <a:latin typeface="+mj-lt"/>
              </a:rPr>
              <a:t>LOAD SHARE - MW - W/ 600 MW EXIT</a:t>
            </a:r>
            <a:endParaRPr lang="en-US" cap="small" spc="200" dirty="0">
              <a:solidFill>
                <a:srgbClr val="A2383B"/>
              </a:solidFill>
              <a:latin typeface="+mj-lt"/>
            </a:endParaRPr>
          </a:p>
        </p:txBody>
      </p:sp>
    </p:spTree>
    <p:extLst>
      <p:ext uri="{BB962C8B-B14F-4D97-AF65-F5344CB8AC3E}">
        <p14:creationId xmlns:p14="http://schemas.microsoft.com/office/powerpoint/2010/main" val="18962908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55643" y="637905"/>
            <a:ext cx="11906654" cy="400110"/>
          </a:xfrm>
          <a:prstGeom prst="rect">
            <a:avLst/>
          </a:prstGeom>
          <a:noFill/>
        </p:spPr>
        <p:txBody>
          <a:bodyPr wrap="square" rtlCol="0">
            <a:spAutoFit/>
          </a:bodyPr>
          <a:lstStyle/>
          <a:p>
            <a:pPr lvl="0" algn="ctr"/>
            <a:r>
              <a:rPr lang="en-US" sz="2000" cap="small" spc="200" dirty="0">
                <a:solidFill>
                  <a:srgbClr val="A2383B"/>
                </a:solidFill>
                <a:latin typeface="Impact"/>
              </a:rPr>
              <a:t>OPERATING GUIDES – SECTION </a:t>
            </a:r>
            <a:r>
              <a:rPr lang="en-US" sz="2000" cap="small" spc="200" dirty="0" smtClean="0">
                <a:solidFill>
                  <a:srgbClr val="A2383B"/>
                </a:solidFill>
                <a:latin typeface="Impact"/>
              </a:rPr>
              <a:t>2.6.1 ( 1 ) – AUTOMATIC FIRM LOAD SHEDDING </a:t>
            </a:r>
            <a:endParaRPr lang="en-US" sz="2000" cap="small" spc="200" dirty="0">
              <a:solidFill>
                <a:srgbClr val="A2383B"/>
              </a:solidFill>
              <a:latin typeface="Impact"/>
            </a:endParaRPr>
          </a:p>
        </p:txBody>
      </p:sp>
      <p:graphicFrame>
        <p:nvGraphicFramePr>
          <p:cNvPr id="7" name="Table 6"/>
          <p:cNvGraphicFramePr>
            <a:graphicFrameLocks noGrp="1"/>
          </p:cNvGraphicFramePr>
          <p:nvPr>
            <p:extLst/>
          </p:nvPr>
        </p:nvGraphicFramePr>
        <p:xfrm>
          <a:off x="1414024" y="1319503"/>
          <a:ext cx="9389891" cy="4277360"/>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1798597"/>
                <a:gridCol w="1308100"/>
                <a:gridCol w="825500"/>
                <a:gridCol w="901700"/>
                <a:gridCol w="774700"/>
                <a:gridCol w="787400"/>
                <a:gridCol w="863600"/>
                <a:gridCol w="838200"/>
                <a:gridCol w="254000"/>
                <a:gridCol w="1038094"/>
              </a:tblGrid>
              <a:tr h="647700">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Frequency Threshold</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Load Relief Obligation </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Bridgeport</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Farmersville</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Hearne</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Robstown</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Sanger</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Seymour</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endParaRPr lang="en-US" sz="1100" kern="1200" dirty="0">
                        <a:solidFill>
                          <a:srgbClr val="860000"/>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algn="ctr"/>
                      <a:r>
                        <a:rPr lang="en-US" sz="1100" dirty="0" smtClean="0">
                          <a:solidFill>
                            <a:srgbClr val="860000"/>
                          </a:solidFill>
                          <a:latin typeface="Calibri" panose="020F0502020204030204" pitchFamily="34" charset="0"/>
                          <a:cs typeface="Times New Roman" panose="02020603050405020304" pitchFamily="18" charset="0"/>
                        </a:rPr>
                        <a:t>Total UFLS Obligation</a:t>
                      </a:r>
                    </a:p>
                    <a:p>
                      <a:pPr algn="ctr"/>
                      <a:r>
                        <a:rPr lang="en-US" sz="1100" dirty="0" smtClean="0">
                          <a:solidFill>
                            <a:srgbClr val="860000"/>
                          </a:solidFill>
                          <a:latin typeface="Calibri" panose="020F0502020204030204" pitchFamily="34" charset="0"/>
                          <a:cs typeface="Times New Roman" panose="02020603050405020304" pitchFamily="18" charset="0"/>
                        </a:rPr>
                        <a:t> (MW)</a:t>
                      </a:r>
                      <a:endParaRPr lang="en-US" sz="1100" dirty="0">
                        <a:solidFill>
                          <a:srgbClr val="860000"/>
                        </a:solidFill>
                        <a:latin typeface="Calibri" panose="020F0502020204030204" pitchFamily="34" charset="0"/>
                        <a:cs typeface="Times New Roman" panose="02020603050405020304" pitchFamily="18" charset="0"/>
                      </a:endParaRPr>
                    </a:p>
                  </a:txBody>
                  <a:tcPr anchor="ctr">
                    <a:solidFill>
                      <a:schemeClr val="bg1">
                        <a:lumMod val="95000"/>
                      </a:schemeClr>
                    </a:solidFill>
                  </a:tcPr>
                </a:tc>
              </a:tr>
              <a:tr h="252353">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algn="ctr"/>
                      <a:endParaRPr lang="en-US" sz="1100" dirty="0">
                        <a:solidFill>
                          <a:schemeClr val="tx1">
                            <a:lumMod val="85000"/>
                          </a:schemeClr>
                        </a:solidFill>
                        <a:latin typeface="Calibri" panose="020F0502020204030204" pitchFamily="34" charset="0"/>
                        <a:cs typeface="Times New Roman" panose="02020603050405020304" pitchFamily="18" charset="0"/>
                      </a:endParaRPr>
                    </a:p>
                  </a:txBody>
                  <a:tcPr anchor="ctr">
                    <a:solidFill>
                      <a:schemeClr val="tx1">
                        <a:lumMod val="75000"/>
                      </a:schemeClr>
                    </a:solidFill>
                  </a:tcPr>
                </a:tc>
              </a:tr>
              <a:tr h="505460">
                <a:tc>
                  <a:txBody>
                    <a:bodyPr/>
                    <a:lstStyle/>
                    <a:p>
                      <a:pPr algn="ctr"/>
                      <a:r>
                        <a:rPr lang="en-US" sz="1100" dirty="0" smtClean="0">
                          <a:latin typeface="Calibri" panose="020F0502020204030204" pitchFamily="34" charset="0"/>
                          <a:cs typeface="Times New Roman" panose="02020603050405020304" pitchFamily="18" charset="0"/>
                        </a:rPr>
                        <a:t>59.3</a:t>
                      </a:r>
                      <a:r>
                        <a:rPr lang="en-US" sz="1100" baseline="0" dirty="0" smtClean="0">
                          <a:latin typeface="Calibri" panose="020F0502020204030204" pitchFamily="34" charset="0"/>
                          <a:cs typeface="Times New Roman" panose="02020603050405020304" pitchFamily="18" charset="0"/>
                        </a:rPr>
                        <a:t> HZ</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latin typeface="Calibri" panose="020F0502020204030204" pitchFamily="34" charset="0"/>
                          <a:cs typeface="Times New Roman" panose="02020603050405020304" pitchFamily="18" charset="0"/>
                        </a:rPr>
                        <a:t>5% of the</a:t>
                      </a:r>
                      <a:r>
                        <a:rPr lang="en-US" sz="1100" baseline="0" dirty="0" smtClean="0">
                          <a:latin typeface="Calibri" panose="020F0502020204030204" pitchFamily="34" charset="0"/>
                          <a:cs typeface="Times New Roman" panose="02020603050405020304" pitchFamily="18" charset="0"/>
                        </a:rPr>
                        <a:t> </a:t>
                      </a:r>
                      <a:r>
                        <a:rPr lang="en-US" sz="1100" dirty="0" smtClean="0">
                          <a:latin typeface="Calibri" panose="020F0502020204030204" pitchFamily="34" charset="0"/>
                          <a:cs typeface="Times New Roman" panose="02020603050405020304" pitchFamily="18" charset="0"/>
                        </a:rPr>
                        <a:t>to ERCOT</a:t>
                      </a:r>
                      <a:r>
                        <a:rPr lang="en-US" sz="1100" baseline="0" dirty="0" smtClean="0">
                          <a:latin typeface="Calibri" panose="020F0502020204030204" pitchFamily="34" charset="0"/>
                          <a:cs typeface="Times New Roman" panose="02020603050405020304" pitchFamily="18" charset="0"/>
                        </a:rPr>
                        <a:t> System Load</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843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.70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55"/>
                        </a:spcBef>
                        <a:spcAft>
                          <a:spcPts val="0"/>
                        </a:spcAft>
                      </a:pPr>
                      <a:r>
                        <a:rPr lang="en-US" sz="1050" b="1">
                          <a:effectLst/>
                          <a:latin typeface="Arial" panose="020B0604020202020204" pitchFamily="34" charset="0"/>
                          <a:ea typeface="Arial" panose="020B060402020202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216535" marR="0">
                        <a:spcBef>
                          <a:spcPts val="0"/>
                        </a:spcBef>
                        <a:spcAft>
                          <a:spcPts val="0"/>
                        </a:spcAft>
                      </a:pPr>
                      <a:r>
                        <a:rPr lang="en-US" sz="1100" spc="-5">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.44 </a:t>
                      </a:r>
                      <a:r>
                        <a:rPr lang="en-US" sz="110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5430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.60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2382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1.05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98120"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.64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8478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.45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solidFill>
                      <a:schemeClr val="tx1">
                        <a:lumMod val="75000"/>
                      </a:schemeClr>
                    </a:solidFill>
                  </a:tcPr>
                </a:tc>
                <a:tc>
                  <a:txBody>
                    <a:bodyPr/>
                    <a:lstStyle/>
                    <a:p>
                      <a:pPr marL="0" marR="0">
                        <a:spcBef>
                          <a:spcPts val="55"/>
                        </a:spcBef>
                        <a:spcAft>
                          <a:spcPts val="0"/>
                        </a:spcAft>
                      </a:pPr>
                      <a:r>
                        <a:rPr lang="en-US" sz="10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4828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4.48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r>
              <a:tr h="252353">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c>
                  <a:txBody>
                    <a:bodyPr/>
                    <a:lstStyle/>
                    <a:p>
                      <a:pPr algn="ctr"/>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algn="ctr"/>
                      <a:endParaRPr lang="en-US" sz="1100" dirty="0">
                        <a:latin typeface="Calibri" panose="020F0502020204030204" pitchFamily="34" charset="0"/>
                        <a:cs typeface="Times New Roman" panose="02020603050405020304" pitchFamily="18" charset="0"/>
                      </a:endParaRPr>
                    </a:p>
                  </a:txBody>
                  <a:tcPr anchor="ctr">
                    <a:solidFill>
                      <a:schemeClr val="tx1">
                        <a:lumMod val="75000"/>
                      </a:schemeClr>
                    </a:solidFill>
                  </a:tcPr>
                </a:tc>
              </a:tr>
              <a:tr h="731520">
                <a:tc>
                  <a:txBody>
                    <a:bodyPr/>
                    <a:lstStyle/>
                    <a:p>
                      <a:pPr algn="ctr"/>
                      <a:r>
                        <a:rPr lang="en-US" sz="1100" dirty="0" smtClean="0">
                          <a:latin typeface="Calibri" panose="020F0502020204030204" pitchFamily="34" charset="0"/>
                          <a:cs typeface="Times New Roman" panose="02020603050405020304" pitchFamily="18" charset="0"/>
                        </a:rPr>
                        <a:t>58.9 HZ</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algn="ctr"/>
                      <a:r>
                        <a:rPr lang="en-US" sz="1100" dirty="0" smtClean="0">
                          <a:latin typeface="Calibri" panose="020F0502020204030204" pitchFamily="34" charset="0"/>
                          <a:cs typeface="Times New Roman" panose="02020603050405020304" pitchFamily="18" charset="0"/>
                        </a:rPr>
                        <a:t>An additional 10% of the ERCOT</a:t>
                      </a:r>
                      <a:r>
                        <a:rPr lang="en-US" sz="1100" baseline="0" dirty="0" smtClean="0">
                          <a:latin typeface="Calibri" panose="020F0502020204030204" pitchFamily="34" charset="0"/>
                          <a:cs typeface="Times New Roman" panose="02020603050405020304" pitchFamily="18" charset="0"/>
                        </a:rPr>
                        <a:t> System Load</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43510"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2.10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81610"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1.32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7475"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1.80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23825"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3.15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1925"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1.91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49860"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1.35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solidFill>
                      <a:schemeClr val="tx1">
                        <a:lumMod val="7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13995" marR="0">
                        <a:spcBef>
                          <a:spcPts val="89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13.44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r>
              <a:tr h="252353">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c>
                  <a:txBody>
                    <a:bodyPr/>
                    <a:lstStyle/>
                    <a:p>
                      <a:pPr marL="0" algn="ctr" defTabSz="457200" rtl="0" eaLnBrk="1" latinLnBrk="0" hangingPunct="1"/>
                      <a:endParaRPr lang="en-US" sz="1100" kern="1200" dirty="0">
                        <a:solidFill>
                          <a:schemeClr val="dk1"/>
                        </a:solidFill>
                        <a:latin typeface="Calibri" panose="020F0502020204030204" pitchFamily="34" charset="0"/>
                        <a:ea typeface="+mn-ea"/>
                        <a:cs typeface="Times New Roman" panose="02020603050405020304" pitchFamily="18" charset="0"/>
                      </a:endParaRPr>
                    </a:p>
                  </a:txBody>
                  <a:tcPr anchor="ctr">
                    <a:solidFill>
                      <a:schemeClr val="tx1">
                        <a:lumMod val="75000"/>
                      </a:schemeClr>
                    </a:solidFill>
                  </a:tcPr>
                </a:tc>
              </a:tr>
              <a:tr h="718820">
                <a:tc>
                  <a:txBody>
                    <a:bodyPr/>
                    <a:lstStyle/>
                    <a:p>
                      <a:pPr algn="ctr"/>
                      <a:r>
                        <a:rPr lang="en-US" sz="1100" dirty="0" smtClean="0">
                          <a:latin typeface="Calibri" panose="020F0502020204030204" pitchFamily="34" charset="0"/>
                          <a:cs typeface="Times New Roman" panose="02020603050405020304" pitchFamily="18" charset="0"/>
                        </a:rPr>
                        <a:t>58.5 HZ</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Calibri" panose="020F0502020204030204" pitchFamily="34" charset="0"/>
                          <a:cs typeface="Times New Roman" panose="02020603050405020304" pitchFamily="18" charset="0"/>
                        </a:rPr>
                        <a:t>An additional 10% of the ERCOT</a:t>
                      </a:r>
                      <a:r>
                        <a:rPr lang="en-US" sz="1100" baseline="0" dirty="0" smtClean="0">
                          <a:latin typeface="Calibri" panose="020F0502020204030204" pitchFamily="34" charset="0"/>
                          <a:cs typeface="Times New Roman" panose="02020603050405020304" pitchFamily="18" charset="0"/>
                        </a:rPr>
                        <a:t> System Load</a:t>
                      </a:r>
                      <a:endParaRPr lang="en-US" sz="1100" dirty="0">
                        <a:latin typeface="Calibri" panose="020F0502020204030204" pitchFamily="34" charset="0"/>
                        <a:cs typeface="Times New Roman" panose="02020603050405020304" pitchFamily="18" charset="0"/>
                      </a:endParaRPr>
                    </a:p>
                  </a:txBody>
                  <a:tcPr anchor="ctr">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43510"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3.50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81610"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2.20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8110"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3.00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23825"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5.25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1925"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3.18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49860"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2.25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solidFill>
                      <a:schemeClr val="tx1">
                        <a:lumMod val="75000"/>
                      </a:schemeClr>
                    </a:solidFill>
                  </a:tcPr>
                </a:tc>
                <a:tc>
                  <a:txBody>
                    <a:bodyPr/>
                    <a:lstStyle/>
                    <a:p>
                      <a:pPr marL="0" marR="0">
                        <a:spcBef>
                          <a:spcPts val="0"/>
                        </a:spcBef>
                        <a:spcAft>
                          <a:spcPts val="0"/>
                        </a:spcAft>
                      </a:pPr>
                      <a:r>
                        <a:rPr lang="en-US" sz="110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213995" marR="0">
                        <a:spcBef>
                          <a:spcPts val="84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22.38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r>
              <a:tr h="252353">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c>
                  <a:txBody>
                    <a:bodyPr/>
                    <a:lstStyle/>
                    <a:p>
                      <a:pPr marL="0" algn="ctr" defTabSz="457200" rtl="0" eaLnBrk="1" latinLnBrk="0" hangingPunct="1"/>
                      <a:endParaRPr lang="en-US" sz="1100" kern="1200" dirty="0">
                        <a:solidFill>
                          <a:schemeClr val="tx1">
                            <a:lumMod val="85000"/>
                          </a:schemeClr>
                        </a:solidFill>
                        <a:latin typeface="Calibri" panose="020F0502020204030204" pitchFamily="34" charset="0"/>
                        <a:ea typeface="+mn-ea"/>
                        <a:cs typeface="Times New Roman" panose="02020603050405020304" pitchFamily="18" charset="0"/>
                      </a:endParaRPr>
                    </a:p>
                  </a:txBody>
                  <a:tcPr>
                    <a:solidFill>
                      <a:schemeClr val="tx1">
                        <a:lumMod val="75000"/>
                      </a:schemeClr>
                    </a:solidFill>
                  </a:tcPr>
                </a:tc>
              </a:tr>
              <a:tr h="637540">
                <a:tc>
                  <a:txBody>
                    <a:bodyPr/>
                    <a:lstStyle/>
                    <a:p>
                      <a:pPr algn="ctr"/>
                      <a:endParaRPr lang="en-US" sz="1100" dirty="0">
                        <a:latin typeface="Calibri" panose="020F0502020204030204" pitchFamily="34" charset="0"/>
                        <a:cs typeface="Times New Roman" panose="02020603050405020304" pitchFamily="18" charset="0"/>
                      </a:endParaRPr>
                    </a:p>
                  </a:txBody>
                  <a:tcPr>
                    <a:solidFill>
                      <a:schemeClr val="bg1">
                        <a:lumMod val="9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smtClean="0">
                          <a:latin typeface="Calibri" panose="020F0502020204030204" pitchFamily="34" charset="0"/>
                          <a:cs typeface="Times New Roman" panose="02020603050405020304" pitchFamily="18" charset="0"/>
                        </a:rPr>
                        <a:t>SPPG</a:t>
                      </a:r>
                      <a:r>
                        <a:rPr lang="en-US" sz="1100" baseline="0" dirty="0" smtClean="0">
                          <a:latin typeface="Calibri" panose="020F0502020204030204" pitchFamily="34" charset="0"/>
                          <a:cs typeface="Times New Roman" panose="02020603050405020304" pitchFamily="18" charset="0"/>
                        </a:rPr>
                        <a:t> Individual Load Share  Obligation</a:t>
                      </a:r>
                      <a:endParaRPr lang="en-US" sz="1100" dirty="0">
                        <a:latin typeface="Calibri" panose="020F0502020204030204" pitchFamily="34" charset="0"/>
                        <a:cs typeface="Times New Roman" panose="02020603050405020304" pitchFamily="18" charset="0"/>
                      </a:endParaRPr>
                    </a:p>
                  </a:txBody>
                  <a:tcPr>
                    <a:solidFill>
                      <a:schemeClr val="bg1">
                        <a:lumMod val="95000"/>
                      </a:schemeClr>
                    </a:solidFill>
                  </a:tcPr>
                </a:tc>
                <a:tc>
                  <a:txBody>
                    <a:bodyPr/>
                    <a:lstStyle/>
                    <a:p>
                      <a:pPr marL="0" marR="0">
                        <a:spcBef>
                          <a:spcPts val="0"/>
                        </a:spcBef>
                        <a:spcAft>
                          <a:spcPts val="0"/>
                        </a:spcAft>
                      </a:pPr>
                      <a:r>
                        <a:rPr lang="en-US" sz="1550" b="1">
                          <a:effectLst/>
                          <a:latin typeface="Arial" panose="020B0604020202020204" pitchFamily="34" charset="0"/>
                          <a:ea typeface="Arial" panose="020B060402020202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p>
                      <a:pPr marL="143510" marR="0">
                        <a:spcBef>
                          <a:spcPts val="0"/>
                        </a:spcBef>
                        <a:spcAft>
                          <a:spcPts val="0"/>
                        </a:spcAft>
                      </a:pPr>
                      <a:r>
                        <a:rPr lang="en-US" sz="1100" spc="-5">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3.50 </a:t>
                      </a:r>
                      <a:r>
                        <a:rPr lang="en-US" sz="110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5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81610"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2.20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5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18110"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3.00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5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2382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5.25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5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61925"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3.18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550" b="1" dirty="0">
                          <a:effectLst/>
                          <a:latin typeface="Arial" panose="020B0604020202020204" pitchFamily="34" charset="0"/>
                          <a:ea typeface="Arial" panose="020B060402020202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49860" marR="0">
                        <a:spcBef>
                          <a:spcPts val="0"/>
                        </a:spcBef>
                        <a:spcAft>
                          <a:spcPts val="0"/>
                        </a:spcAft>
                      </a:pPr>
                      <a:r>
                        <a:rPr lang="en-US" sz="1100"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2.25 </a:t>
                      </a:r>
                      <a:r>
                        <a:rPr lang="en-US" sz="1100"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solidFill>
                      <a:schemeClr val="bg1">
                        <a:lumMod val="95000"/>
                      </a:schemeClr>
                    </a:solidFill>
                  </a:tcPr>
                </a:tc>
                <a:tc>
                  <a:txBody>
                    <a:bodyPr/>
                    <a:lstStyle/>
                    <a:p>
                      <a:pPr marL="0" marR="0">
                        <a:spcBef>
                          <a:spcPts val="0"/>
                        </a:spcBef>
                        <a:spcAft>
                          <a:spcPts val="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solidFill>
                      <a:schemeClr val="tx1">
                        <a:lumMod val="75000"/>
                      </a:schemeClr>
                    </a:solidFill>
                  </a:tcPr>
                </a:tc>
                <a:tc>
                  <a:txBody>
                    <a:bodyPr/>
                    <a:lstStyle/>
                    <a:p>
                      <a:pPr marL="0" marR="0">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solidFill>
                      <a:schemeClr val="bg1">
                        <a:lumMod val="95000"/>
                      </a:schemeClr>
                    </a:solidFill>
                  </a:tcPr>
                </a:tc>
              </a:tr>
            </a:tbl>
          </a:graphicData>
        </a:graphic>
      </p:graphicFrame>
    </p:spTree>
    <p:extLst>
      <p:ext uri="{BB962C8B-B14F-4D97-AF65-F5344CB8AC3E}">
        <p14:creationId xmlns:p14="http://schemas.microsoft.com/office/powerpoint/2010/main" val="1008274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36862" y="2301181"/>
            <a:ext cx="10030006" cy="1200329"/>
          </a:xfrm>
          <a:prstGeom prst="rect">
            <a:avLst/>
          </a:prstGeom>
          <a:noFill/>
        </p:spPr>
        <p:txBody>
          <a:bodyPr wrap="square" rtlCol="0">
            <a:spAutoFit/>
          </a:bodyPr>
          <a:lstStyle/>
          <a:p>
            <a:pPr marL="285750" indent="-285750" algn="just">
              <a:buFont typeface="Wingdings" panose="05000000000000000000" pitchFamily="2" charset="2"/>
              <a:buChar char="§"/>
            </a:pPr>
            <a:r>
              <a:rPr lang="en-US" sz="2400" dirty="0" smtClean="0">
                <a:latin typeface="Calibri" panose="020F0502020204030204" pitchFamily="34" charset="0"/>
              </a:rPr>
              <a:t>Individual SPPG Load Shares for UFLS are </a:t>
            </a:r>
            <a:r>
              <a:rPr lang="en-US" sz="2400" b="1" u="sng" dirty="0" smtClean="0">
                <a:latin typeface="Calibri" panose="020F0502020204030204" pitchFamily="34" charset="0"/>
              </a:rPr>
              <a:t>VERY Small</a:t>
            </a:r>
          </a:p>
          <a:p>
            <a:pPr marL="285750" indent="-285750" algn="just">
              <a:buFont typeface="Wingdings" panose="05000000000000000000" pitchFamily="2" charset="2"/>
              <a:buChar char="§"/>
            </a:pPr>
            <a:endParaRPr lang="en-US" sz="2400" dirty="0">
              <a:latin typeface="Calibri" panose="020F0502020204030204" pitchFamily="34" charset="0"/>
            </a:endParaRPr>
          </a:p>
          <a:p>
            <a:pPr marL="285750" indent="-285750" algn="just">
              <a:buFont typeface="Wingdings" panose="05000000000000000000" pitchFamily="2" charset="2"/>
              <a:buChar char="§"/>
            </a:pPr>
            <a:r>
              <a:rPr lang="en-US" sz="2400" dirty="0" smtClean="0">
                <a:latin typeface="Calibri" panose="020F0502020204030204" pitchFamily="34" charset="0"/>
              </a:rPr>
              <a:t>Individual SPPG Load Shares for EEA are </a:t>
            </a:r>
            <a:r>
              <a:rPr lang="en-US" sz="2400" b="1" u="sng" dirty="0" smtClean="0">
                <a:latin typeface="Calibri" panose="020F0502020204030204" pitchFamily="34" charset="0"/>
              </a:rPr>
              <a:t>VERY, VERY Small</a:t>
            </a:r>
            <a:endParaRPr lang="en-US" sz="2400" b="1" u="sng" dirty="0">
              <a:latin typeface="Calibri" panose="020F0502020204030204" pitchFamily="34" charset="0"/>
            </a:endParaRPr>
          </a:p>
        </p:txBody>
      </p:sp>
      <p:sp>
        <p:nvSpPr>
          <p:cNvPr id="7" name="TextBox 6"/>
          <p:cNvSpPr txBox="1"/>
          <p:nvPr/>
        </p:nvSpPr>
        <p:spPr>
          <a:xfrm>
            <a:off x="1036863" y="1304401"/>
            <a:ext cx="10030005" cy="477054"/>
          </a:xfrm>
          <a:prstGeom prst="rect">
            <a:avLst/>
          </a:prstGeom>
          <a:noFill/>
        </p:spPr>
        <p:txBody>
          <a:bodyPr wrap="square" rtlCol="0">
            <a:spAutoFit/>
          </a:bodyPr>
          <a:lstStyle/>
          <a:p>
            <a:pPr algn="ctr"/>
            <a:r>
              <a:rPr lang="en-US" sz="2500" cap="small" spc="200" dirty="0" smtClean="0">
                <a:solidFill>
                  <a:srgbClr val="A2383B"/>
                </a:solidFill>
                <a:latin typeface="+mj-lt"/>
              </a:rPr>
              <a:t>ANALYSIS OF POTENTIAL EEA AND UFLS OBLIGATIONS - CONCLUSIONS</a:t>
            </a:r>
            <a:endParaRPr lang="en-US" sz="2500" cap="small" spc="200" dirty="0">
              <a:solidFill>
                <a:srgbClr val="A2383B"/>
              </a:solidFill>
              <a:latin typeface="+mj-lt"/>
            </a:endParaRPr>
          </a:p>
        </p:txBody>
      </p:sp>
      <p:sp>
        <p:nvSpPr>
          <p:cNvPr id="8" name="TextBox 7"/>
          <p:cNvSpPr txBox="1"/>
          <p:nvPr/>
        </p:nvSpPr>
        <p:spPr>
          <a:xfrm>
            <a:off x="1036862" y="4884618"/>
            <a:ext cx="10030005" cy="461665"/>
          </a:xfrm>
          <a:prstGeom prst="rect">
            <a:avLst/>
          </a:prstGeom>
          <a:noFill/>
        </p:spPr>
        <p:txBody>
          <a:bodyPr wrap="square" rtlCol="0">
            <a:spAutoFit/>
          </a:bodyPr>
          <a:lstStyle/>
          <a:p>
            <a:pPr algn="ctr"/>
            <a:r>
              <a:rPr lang="en-US" sz="2400" b="1" u="sng" dirty="0" smtClean="0">
                <a:latin typeface="Calibri" panose="020F0502020204030204" pitchFamily="34" charset="0"/>
              </a:rPr>
              <a:t>QUESTION RAISED:  “DOES SIZE MATTER”?</a:t>
            </a:r>
            <a:endParaRPr lang="en-US" sz="2400" b="1" u="sng" dirty="0">
              <a:latin typeface="Calibri" panose="020F0502020204030204" pitchFamily="34" charset="0"/>
            </a:endParaRPr>
          </a:p>
        </p:txBody>
      </p:sp>
      <p:sp>
        <p:nvSpPr>
          <p:cNvPr id="9" name="TextBox 8"/>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9020282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6861" y="573527"/>
            <a:ext cx="10033907" cy="384721"/>
          </a:xfrm>
          <a:prstGeom prst="rect">
            <a:avLst/>
          </a:prstGeom>
          <a:noFill/>
        </p:spPr>
        <p:txBody>
          <a:bodyPr wrap="square" rtlCol="0">
            <a:spAutoFit/>
          </a:bodyPr>
          <a:lstStyle/>
          <a:p>
            <a:pPr algn="ctr"/>
            <a:r>
              <a:rPr lang="en-US" sz="1900" cap="small" spc="200" dirty="0" smtClean="0">
                <a:latin typeface="+mj-lt"/>
              </a:rPr>
              <a:t>Nodal Operating Guides – Section 1, Subsection 1.4T (Definition of Transmission Operator)</a:t>
            </a:r>
            <a:endParaRPr lang="en-US" sz="1900" cap="small" spc="200" dirty="0">
              <a:latin typeface="+mj-lt"/>
            </a:endParaRPr>
          </a:p>
        </p:txBody>
      </p:sp>
      <p:sp>
        <p:nvSpPr>
          <p:cNvPr id="3" name="Title 1"/>
          <p:cNvSpPr txBox="1">
            <a:spLocks/>
          </p:cNvSpPr>
          <p:nvPr/>
        </p:nvSpPr>
        <p:spPr>
          <a:xfrm>
            <a:off x="1036862" y="1080774"/>
            <a:ext cx="5286115" cy="515633"/>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cap="small" spc="200" dirty="0" smtClean="0">
                <a:solidFill>
                  <a:srgbClr val="A2383B"/>
                </a:solidFill>
              </a:rPr>
              <a:t>Existing Definition</a:t>
            </a:r>
            <a:endParaRPr lang="en-US" sz="2400" cap="small" spc="200" dirty="0">
              <a:solidFill>
                <a:srgbClr val="A2383B"/>
              </a:solidFill>
            </a:endParaRPr>
          </a:p>
        </p:txBody>
      </p:sp>
      <p:sp>
        <p:nvSpPr>
          <p:cNvPr id="4" name="TextBox 3"/>
          <p:cNvSpPr txBox="1"/>
          <p:nvPr/>
        </p:nvSpPr>
        <p:spPr>
          <a:xfrm>
            <a:off x="1036861" y="1560081"/>
            <a:ext cx="10033907" cy="1169551"/>
          </a:xfrm>
          <a:prstGeom prst="rect">
            <a:avLst/>
          </a:prstGeom>
          <a:noFill/>
        </p:spPr>
        <p:txBody>
          <a:bodyPr wrap="square" rtlCol="0">
            <a:spAutoFit/>
          </a:bodyPr>
          <a:lstStyle/>
          <a:p>
            <a:pPr algn="just"/>
            <a:r>
              <a:rPr lang="en-US" sz="1400" b="1" u="sng" cap="small" spc="200" dirty="0" smtClean="0">
                <a:latin typeface="Calibri" panose="020F0502020204030204" pitchFamily="34" charset="0"/>
              </a:rPr>
              <a:t>Transmission Operator (TO)</a:t>
            </a:r>
          </a:p>
          <a:p>
            <a:pPr algn="just"/>
            <a:r>
              <a:rPr lang="en-US" sz="1400" dirty="0" smtClean="0">
                <a:latin typeface="Calibri" panose="020F0502020204030204" pitchFamily="34" charset="0"/>
              </a:rPr>
              <a:t>Entity responsible for the safe and reliable operation of its own portion or designated portion of the ERCOT Transmission System.</a:t>
            </a:r>
          </a:p>
          <a:p>
            <a:pPr algn="just"/>
            <a:endParaRPr lang="en-US" sz="1400" dirty="0">
              <a:latin typeface="Calibri" panose="020F0502020204030204" pitchFamily="34" charset="0"/>
            </a:endParaRPr>
          </a:p>
          <a:p>
            <a:pPr algn="just"/>
            <a:r>
              <a:rPr lang="en-US" sz="1400" dirty="0" smtClean="0">
                <a:latin typeface="Calibri" panose="020F0502020204030204" pitchFamily="34" charset="0"/>
              </a:rPr>
              <a:t>Every Transmission Service Provider (TSP) or Distribution Service Provider (DSP) in the ERCOT Region shall either register as a TO, or designate a TO as its representative and with the authority to act on its behalf.</a:t>
            </a:r>
            <a:endParaRPr lang="en-US" sz="1400" dirty="0">
              <a:latin typeface="Calibri" panose="020F0502020204030204" pitchFamily="34" charset="0"/>
            </a:endParaRPr>
          </a:p>
        </p:txBody>
      </p:sp>
      <p:sp>
        <p:nvSpPr>
          <p:cNvPr id="5" name="TextBox 4"/>
          <p:cNvSpPr txBox="1"/>
          <p:nvPr/>
        </p:nvSpPr>
        <p:spPr>
          <a:xfrm>
            <a:off x="1036861" y="3324611"/>
            <a:ext cx="10033907" cy="2677656"/>
          </a:xfrm>
          <a:prstGeom prst="rect">
            <a:avLst/>
          </a:prstGeom>
          <a:noFill/>
        </p:spPr>
        <p:txBody>
          <a:bodyPr wrap="square" rtlCol="0">
            <a:spAutoFit/>
          </a:bodyPr>
          <a:lstStyle/>
          <a:p>
            <a:pPr algn="just"/>
            <a:r>
              <a:rPr lang="en-US" sz="1400" b="1" u="sng" cap="small" spc="200" dirty="0" smtClean="0">
                <a:latin typeface="Calibri" panose="020F0502020204030204" pitchFamily="34" charset="0"/>
              </a:rPr>
              <a:t>Transmission Operator (TO)</a:t>
            </a:r>
          </a:p>
          <a:p>
            <a:pPr algn="just"/>
            <a:r>
              <a:rPr lang="en-US" sz="1400" dirty="0" smtClean="0">
                <a:latin typeface="Calibri" panose="020F0502020204030204" pitchFamily="34" charset="0"/>
              </a:rPr>
              <a:t>Entity responsible for the safe and reliable operation of its own portion or designated portion of the ERCOT Transmission System.</a:t>
            </a:r>
          </a:p>
          <a:p>
            <a:pPr algn="just"/>
            <a:endParaRPr lang="en-US" sz="1400" dirty="0">
              <a:latin typeface="Calibri" panose="020F0502020204030204" pitchFamily="34" charset="0"/>
            </a:endParaRPr>
          </a:p>
          <a:p>
            <a:pPr algn="just"/>
            <a:r>
              <a:rPr lang="en-US" sz="1400" dirty="0" smtClean="0">
                <a:latin typeface="Calibri" panose="020F0502020204030204" pitchFamily="34" charset="0"/>
              </a:rPr>
              <a:t>Every Transmission Service Provider (TSP) in the ERCOT Region shall either register as a TO, or designate a TO as its representative and with the authority to act on its behalf.</a:t>
            </a:r>
          </a:p>
          <a:p>
            <a:pPr algn="just"/>
            <a:endParaRPr lang="en-US" sz="1400" dirty="0">
              <a:latin typeface="Calibri" panose="020F0502020204030204" pitchFamily="34" charset="0"/>
            </a:endParaRPr>
          </a:p>
          <a:p>
            <a:pPr algn="just"/>
            <a:r>
              <a:rPr lang="en-US" sz="1400" dirty="0">
                <a:latin typeface="Calibri" panose="020F0502020204030204" pitchFamily="34" charset="0"/>
              </a:rPr>
              <a:t>Every Distribution Service Provider (DSP) in the ERCOT Region with an annual peak load exceeding 25 MW shall either register as a TO, or designate a TO as its representative and with the authority to act on its behalf</a:t>
            </a:r>
            <a:r>
              <a:rPr lang="en-US" sz="1400" dirty="0" smtClean="0">
                <a:latin typeface="Calibri" panose="020F0502020204030204" pitchFamily="34" charset="0"/>
              </a:rPr>
              <a:t>.</a:t>
            </a:r>
          </a:p>
          <a:p>
            <a:pPr algn="just"/>
            <a:endParaRPr lang="en-US" sz="1400" dirty="0">
              <a:latin typeface="Calibri" panose="020F0502020204030204" pitchFamily="34" charset="0"/>
            </a:endParaRPr>
          </a:p>
          <a:p>
            <a:pPr algn="just"/>
            <a:r>
              <a:rPr lang="en-US" sz="1400" dirty="0" smtClean="0">
                <a:latin typeface="Calibri" panose="020F0502020204030204" pitchFamily="34" charset="0"/>
              </a:rPr>
              <a:t>Every DSP in the ERCOT Region with an annual Peak load of 25 MW and below which is required by North American Electric Reliability Corporation (NERC) to be registered as a distribution provider, or any other applicable NERC registration, shall either register as a TO, or designate a TO as its representative and with the authority to act on its behalf.</a:t>
            </a:r>
            <a:endParaRPr lang="en-US" sz="1400" dirty="0">
              <a:latin typeface="Calibri" panose="020F0502020204030204" pitchFamily="34" charset="0"/>
            </a:endParaRPr>
          </a:p>
        </p:txBody>
      </p:sp>
      <p:cxnSp>
        <p:nvCxnSpPr>
          <p:cNvPr id="7" name="Straight Connector 6"/>
          <p:cNvCxnSpPr/>
          <p:nvPr/>
        </p:nvCxnSpPr>
        <p:spPr>
          <a:xfrm>
            <a:off x="1036861" y="2842230"/>
            <a:ext cx="10033907"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itle 1"/>
          <p:cNvSpPr txBox="1">
            <a:spLocks/>
          </p:cNvSpPr>
          <p:nvPr/>
        </p:nvSpPr>
        <p:spPr>
          <a:xfrm>
            <a:off x="1036862" y="2817737"/>
            <a:ext cx="5286115" cy="515633"/>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cap="small" spc="200" dirty="0" smtClean="0">
                <a:solidFill>
                  <a:srgbClr val="A2383B"/>
                </a:solidFill>
              </a:rPr>
              <a:t>Proposed Definition</a:t>
            </a:r>
            <a:endParaRPr lang="en-US" sz="2400" cap="small" spc="200" dirty="0">
              <a:solidFill>
                <a:srgbClr val="A2383B"/>
              </a:solidFill>
            </a:endParaRPr>
          </a:p>
        </p:txBody>
      </p:sp>
      <p:sp>
        <p:nvSpPr>
          <p:cNvPr id="10" name="TextBox 9"/>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4465311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55644" y="529439"/>
            <a:ext cx="11906654" cy="400110"/>
          </a:xfrm>
          <a:prstGeom prst="rect">
            <a:avLst/>
          </a:prstGeom>
          <a:noFill/>
        </p:spPr>
        <p:txBody>
          <a:bodyPr wrap="square" rtlCol="0">
            <a:spAutoFit/>
          </a:bodyPr>
          <a:lstStyle/>
          <a:p>
            <a:pPr algn="ctr"/>
            <a:r>
              <a:rPr lang="en-US" sz="2000" cap="small" spc="200" dirty="0" smtClean="0">
                <a:solidFill>
                  <a:srgbClr val="A2383B"/>
                </a:solidFill>
                <a:latin typeface="+mj-lt"/>
              </a:rPr>
              <a:t>OPERATING GUIDES – SECTION 4.5.3.4 LOAD SHED SHARE ( WITH AND WITHOUT SPPG ENTITIES )</a:t>
            </a:r>
            <a:endParaRPr lang="en-US" sz="2000" cap="small" spc="200" dirty="0">
              <a:solidFill>
                <a:srgbClr val="A2383B"/>
              </a:solidFill>
              <a:latin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1544024697"/>
              </p:ext>
            </p:extLst>
          </p:nvPr>
        </p:nvGraphicFramePr>
        <p:xfrm>
          <a:off x="1297095" y="1102571"/>
          <a:ext cx="9314987" cy="4806889"/>
        </p:xfrm>
        <a:graphic>
          <a:graphicData uri="http://schemas.openxmlformats.org/drawingml/2006/table">
            <a:tbl>
              <a:tblPr>
                <a:effectLst>
                  <a:outerShdw blurRad="63500" sx="102000" sy="102000" algn="ctr" rotWithShape="0">
                    <a:prstClr val="black">
                      <a:alpha val="40000"/>
                    </a:prstClr>
                  </a:outerShdw>
                </a:effectLst>
                <a:tableStyleId>{00A15C55-8517-42AA-B614-E9B94910E393}</a:tableStyleId>
              </a:tblPr>
              <a:tblGrid>
                <a:gridCol w="2893705"/>
                <a:gridCol w="176919"/>
                <a:gridCol w="2373549"/>
                <a:gridCol w="2317089"/>
                <a:gridCol w="1553725"/>
              </a:tblGrid>
              <a:tr h="457199">
                <a:tc gridSpan="2">
                  <a:txBody>
                    <a:bodyPr/>
                    <a:lstStyle/>
                    <a:p>
                      <a:pPr algn="ctr" fontAlgn="ctr"/>
                      <a:r>
                        <a:rPr lang="en-US" sz="1100" b="1" u="none" strike="noStrike" cap="all" baseline="0" dirty="0">
                          <a:solidFill>
                            <a:srgbClr val="A2383B"/>
                          </a:solidFill>
                          <a:effectLst/>
                          <a:latin typeface="Calibri" panose="020F0502020204030204" pitchFamily="34" charset="0"/>
                        </a:rPr>
                        <a:t>Transmission Operator</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nchor="ctr"/>
                </a:tc>
                <a:tc hMerge="1">
                  <a:txBody>
                    <a:bodyPr/>
                    <a:lstStyle/>
                    <a:p>
                      <a:endParaRPr lang="en-US"/>
                    </a:p>
                  </a:txBody>
                  <a:tcPr/>
                </a:tc>
                <a:tc>
                  <a:txBody>
                    <a:bodyPr/>
                    <a:lstStyle/>
                    <a:p>
                      <a:pPr algn="ctr" fontAlgn="t"/>
                      <a:r>
                        <a:rPr lang="en-US" sz="1100" b="1" u="none" strike="noStrike" cap="all" baseline="0" dirty="0" smtClean="0">
                          <a:solidFill>
                            <a:srgbClr val="A2383B"/>
                          </a:solidFill>
                          <a:effectLst/>
                          <a:latin typeface="Calibri" panose="020F0502020204030204" pitchFamily="34" charset="0"/>
                        </a:rPr>
                        <a:t>2015 </a:t>
                      </a:r>
                      <a:r>
                        <a:rPr lang="en-US" sz="1100" b="1" u="none" strike="noStrike" cap="all" baseline="0" dirty="0">
                          <a:solidFill>
                            <a:srgbClr val="A2383B"/>
                          </a:solidFill>
                          <a:effectLst/>
                          <a:latin typeface="Calibri" panose="020F0502020204030204" pitchFamily="34" charset="0"/>
                        </a:rPr>
                        <a:t>Total Transmission Operator Load </a:t>
                      </a:r>
                      <a:r>
                        <a:rPr lang="en-US" sz="1100" b="1" u="none" strike="noStrike" cap="all" baseline="0" dirty="0" smtClean="0">
                          <a:solidFill>
                            <a:srgbClr val="A2383B"/>
                          </a:solidFill>
                          <a:effectLst/>
                          <a:latin typeface="Calibri" panose="020F0502020204030204" pitchFamily="34" charset="0"/>
                        </a:rPr>
                        <a:t>(% MW</a:t>
                      </a:r>
                      <a:r>
                        <a:rPr lang="en-US" sz="1100" b="1" u="none" strike="noStrike" cap="all" baseline="0" dirty="0">
                          <a:solidFill>
                            <a:srgbClr val="A2383B"/>
                          </a:solidFill>
                          <a:effectLst/>
                          <a:latin typeface="Calibri" panose="020F0502020204030204" pitchFamily="34" charset="0"/>
                        </a:rPr>
                        <a:t>, </a:t>
                      </a:r>
                      <a:r>
                        <a:rPr lang="en-US" sz="1100" b="1" u="sng" strike="noStrike" cap="all" baseline="0" dirty="0">
                          <a:solidFill>
                            <a:srgbClr val="A2383B"/>
                          </a:solidFill>
                          <a:effectLst/>
                          <a:latin typeface="Calibri" panose="020F0502020204030204" pitchFamily="34" charset="0"/>
                        </a:rPr>
                        <a:t>Without</a:t>
                      </a:r>
                      <a:r>
                        <a:rPr lang="en-US" sz="1100" b="1" u="none" strike="noStrike" cap="all" baseline="0" dirty="0">
                          <a:solidFill>
                            <a:srgbClr val="A2383B"/>
                          </a:solidFill>
                          <a:effectLst/>
                          <a:latin typeface="Calibri" panose="020F0502020204030204" pitchFamily="34" charset="0"/>
                        </a:rPr>
                        <a:t> 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cap="all" baseline="0" dirty="0" smtClean="0">
                          <a:solidFill>
                            <a:srgbClr val="A2383B"/>
                          </a:solidFill>
                          <a:effectLst/>
                          <a:latin typeface="Calibri" panose="020F0502020204030204" pitchFamily="34" charset="0"/>
                        </a:rPr>
                        <a:t>2015 </a:t>
                      </a:r>
                      <a:r>
                        <a:rPr lang="en-US" sz="1100" b="1" u="none" strike="noStrike" cap="all" baseline="0" dirty="0">
                          <a:solidFill>
                            <a:srgbClr val="A2383B"/>
                          </a:solidFill>
                          <a:effectLst/>
                          <a:latin typeface="Calibri" panose="020F0502020204030204" pitchFamily="34" charset="0"/>
                        </a:rPr>
                        <a:t>Total Transmission Operator Load </a:t>
                      </a:r>
                      <a:r>
                        <a:rPr lang="en-US" sz="1100" b="1" u="none" strike="noStrike" cap="all" baseline="0" dirty="0" smtClean="0">
                          <a:solidFill>
                            <a:srgbClr val="A2383B"/>
                          </a:solidFill>
                          <a:effectLst/>
                          <a:latin typeface="Calibri" panose="020F0502020204030204" pitchFamily="34" charset="0"/>
                        </a:rPr>
                        <a:t>(% MW</a:t>
                      </a:r>
                      <a:r>
                        <a:rPr lang="en-US" sz="1100" b="1" u="none" strike="noStrike" cap="all" baseline="0" dirty="0">
                          <a:solidFill>
                            <a:srgbClr val="A2383B"/>
                          </a:solidFill>
                          <a:effectLst/>
                          <a:latin typeface="Calibri" panose="020F0502020204030204" pitchFamily="34" charset="0"/>
                        </a:rPr>
                        <a:t>, </a:t>
                      </a:r>
                      <a:r>
                        <a:rPr lang="en-US" sz="1100" b="1" u="sng" strike="noStrike" cap="all" baseline="0" dirty="0">
                          <a:solidFill>
                            <a:srgbClr val="A2383B"/>
                          </a:solidFill>
                          <a:effectLst/>
                          <a:latin typeface="Calibri" panose="020F0502020204030204" pitchFamily="34" charset="0"/>
                        </a:rPr>
                        <a:t>With</a:t>
                      </a:r>
                      <a:r>
                        <a:rPr lang="en-US" sz="1100" b="1" u="none" strike="noStrike" cap="all" baseline="0" dirty="0">
                          <a:solidFill>
                            <a:srgbClr val="A2383B"/>
                          </a:solidFill>
                          <a:effectLst/>
                          <a:latin typeface="Calibri" panose="020F0502020204030204" pitchFamily="34" charset="0"/>
                        </a:rPr>
                        <a:t> 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cap="all" baseline="0" dirty="0">
                          <a:solidFill>
                            <a:srgbClr val="A2383B"/>
                          </a:solidFill>
                          <a:effectLst/>
                          <a:latin typeface="Calibri" panose="020F0502020204030204" pitchFamily="34" charset="0"/>
                        </a:rPr>
                        <a:t>% MW Difference (</a:t>
                      </a:r>
                      <a:r>
                        <a:rPr lang="en-US" sz="1100" b="1" u="sng" strike="noStrike" cap="all" baseline="0" dirty="0">
                          <a:solidFill>
                            <a:srgbClr val="A2383B"/>
                          </a:solidFill>
                          <a:effectLst/>
                          <a:latin typeface="Calibri" panose="020F0502020204030204" pitchFamily="34" charset="0"/>
                        </a:rPr>
                        <a:t>With</a:t>
                      </a:r>
                      <a:r>
                        <a:rPr lang="en-US" sz="1100" b="1" u="none" strike="noStrike" cap="all" baseline="0" dirty="0">
                          <a:solidFill>
                            <a:srgbClr val="A2383B"/>
                          </a:solidFill>
                          <a:effectLst/>
                          <a:latin typeface="Calibri" panose="020F0502020204030204" pitchFamily="34" charset="0"/>
                        </a:rPr>
                        <a:t> and </a:t>
                      </a:r>
                      <a:r>
                        <a:rPr lang="en-US" sz="1100" b="1" u="sng" strike="noStrike" cap="all" baseline="0" dirty="0">
                          <a:solidFill>
                            <a:srgbClr val="A2383B"/>
                          </a:solidFill>
                          <a:effectLst/>
                          <a:latin typeface="Calibri" panose="020F0502020204030204" pitchFamily="34" charset="0"/>
                        </a:rPr>
                        <a:t>Without </a:t>
                      </a:r>
                      <a:r>
                        <a:rPr lang="en-US" sz="1100" b="1" u="none" strike="noStrike" cap="all" baseline="0" dirty="0">
                          <a:solidFill>
                            <a:srgbClr val="A2383B"/>
                          </a:solidFill>
                          <a:effectLst/>
                          <a:latin typeface="Calibri" panose="020F0502020204030204" pitchFamily="34" charset="0"/>
                        </a:rPr>
                        <a:t>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chemeClr val="tx1"/>
                          </a:solidFill>
                          <a:effectLst/>
                          <a:latin typeface="Calibri" panose="020F0502020204030204" pitchFamily="34" charset="0"/>
                        </a:rPr>
                        <a:t>American Electric Power Service Corp.</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8.96 %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8.97 %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0"/>
                        </a:spcBef>
                        <a:spcAft>
                          <a:spcPts val="0"/>
                        </a:spcAft>
                      </a:pPr>
                      <a:r>
                        <a:rPr lang="en-US" sz="1100" b="1">
                          <a:solidFill>
                            <a:schemeClr val="tx1"/>
                          </a:solidFill>
                          <a:effectLst/>
                          <a:latin typeface="Calibri" panose="020F0502020204030204" pitchFamily="34" charset="0"/>
                        </a:rPr>
                        <a:t>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Brazos Electric Power Cooperative Inc.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4.70 %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4.69 %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0"/>
                        </a:spcBef>
                        <a:spcAft>
                          <a:spcPts val="0"/>
                        </a:spcAft>
                      </a:pPr>
                      <a:r>
                        <a:rPr lang="en-US" sz="1100" b="1">
                          <a:solidFill>
                            <a:schemeClr val="tx1"/>
                          </a:solidFill>
                          <a:effectLst/>
                          <a:latin typeface="Calibri" panose="020F0502020204030204" pitchFamily="34" charset="0"/>
                        </a:rPr>
                        <a:t>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Brownsville Public Utilities Board</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0.42 %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0.42 %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Bryan Texas Utilities</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0.51 %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0.51  %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0.00</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CenterPoint Energy Houston Electric LLC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25.12 %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25.08 %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0.04</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Austin DBA Austin Energy</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3.89 %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3.88 %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College Station</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0.30 %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0.30 %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0.00</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Garland</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0.83 %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0.83 %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0.00</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CPS Energy (San Antonio)</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7.07 %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7.06 %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a:solidFill>
                            <a:schemeClr val="tx1"/>
                          </a:solidFill>
                          <a:effectLst/>
                          <a:latin typeface="Calibri" panose="020F0502020204030204" pitchFamily="34" charset="0"/>
                        </a:rPr>
                        <a:t>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Denton Municipal Electric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0.50 %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0.50 %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60"/>
                        </a:lnSpc>
                        <a:spcBef>
                          <a:spcPts val="5"/>
                        </a:spcBef>
                        <a:spcAft>
                          <a:spcPts val="0"/>
                        </a:spcAft>
                      </a:pPr>
                      <a:r>
                        <a:rPr lang="en-US" sz="1100" b="1" dirty="0">
                          <a:solidFill>
                            <a:schemeClr val="tx1"/>
                          </a:solidFill>
                          <a:effectLst/>
                          <a:latin typeface="Calibri" panose="020F0502020204030204" pitchFamily="34" charset="0"/>
                        </a:rPr>
                        <a:t>0.00</a:t>
                      </a:r>
                      <a:r>
                        <a:rPr lang="en-US" sz="1100" b="1" spc="-5" dirty="0">
                          <a:solidFill>
                            <a:schemeClr val="tx1"/>
                          </a:solidFill>
                          <a:effectLst/>
                          <a:latin typeface="Calibri" panose="020F0502020204030204" pitchFamily="34" charset="0"/>
                        </a:rPr>
                        <a:t> </a:t>
                      </a:r>
                      <a:r>
                        <a:rPr lang="en-US" sz="1100" b="1" dirty="0">
                          <a:solidFill>
                            <a:schemeClr val="tx1"/>
                          </a:solidFill>
                          <a:effectLst/>
                          <a:latin typeface="Calibri" panose="020F0502020204030204" pitchFamily="34" charset="0"/>
                        </a:rPr>
                        <a:t>%</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GEUS (Greenville)</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0.16 %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0.16 %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5"/>
                        </a:spcBef>
                        <a:spcAft>
                          <a:spcPts val="0"/>
                        </a:spcAft>
                      </a:pPr>
                      <a:r>
                        <a:rPr lang="en-US" sz="1100" b="1" dirty="0">
                          <a:solidFill>
                            <a:schemeClr val="tx1"/>
                          </a:solidFill>
                          <a:effectLst/>
                          <a:latin typeface="Calibri" panose="020F0502020204030204" pitchFamily="34" charset="0"/>
                        </a:rPr>
                        <a:t>0.00</a:t>
                      </a:r>
                      <a:r>
                        <a:rPr lang="en-US" sz="1100" b="1" spc="-5" dirty="0">
                          <a:solidFill>
                            <a:schemeClr val="tx1"/>
                          </a:solidFill>
                          <a:effectLst/>
                          <a:latin typeface="Calibri" panose="020F0502020204030204" pitchFamily="34" charset="0"/>
                        </a:rPr>
                        <a:t> </a:t>
                      </a:r>
                      <a:r>
                        <a:rPr lang="en-US" sz="1100" b="1" dirty="0">
                          <a:solidFill>
                            <a:schemeClr val="tx1"/>
                          </a:solidFill>
                          <a:effectLst/>
                          <a:latin typeface="Calibri" panose="020F0502020204030204" pitchFamily="34" charset="0"/>
                        </a:rPr>
                        <a:t>%</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LCRA Transmission Services Corporation</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5.64 %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5.63 %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a:lnSpc>
                          <a:spcPts val="1255"/>
                        </a:lnSpc>
                        <a:spcBef>
                          <a:spcPts val="5"/>
                        </a:spcBef>
                        <a:spcAft>
                          <a:spcPts val="0"/>
                        </a:spcAft>
                      </a:pPr>
                      <a:r>
                        <a:rPr lang="en-US" sz="1100" b="1">
                          <a:solidFill>
                            <a:schemeClr val="tx1"/>
                          </a:solidFill>
                          <a:effectLst/>
                          <a:latin typeface="Calibri" panose="020F0502020204030204" pitchFamily="34" charset="0"/>
                        </a:rPr>
                        <a:t>                 0.01 %</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Oncor Electric Delivery Company LLC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35.79 %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35.73 %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10"/>
                        </a:spcBef>
                        <a:spcAft>
                          <a:spcPts val="0"/>
                        </a:spcAft>
                      </a:pPr>
                      <a:r>
                        <a:rPr lang="en-US" sz="1100" b="1">
                          <a:solidFill>
                            <a:schemeClr val="tx1"/>
                          </a:solidFill>
                          <a:effectLst/>
                          <a:latin typeface="Calibri" panose="020F0502020204030204" pitchFamily="34" charset="0"/>
                        </a:rPr>
                        <a:t>0.06</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57320">
                <a:tc gridSpan="2">
                  <a:txBody>
                    <a:bodyPr/>
                    <a:lstStyle/>
                    <a:p>
                      <a:pPr algn="ctr" fontAlgn="t"/>
                      <a:r>
                        <a:rPr lang="en-US" sz="1100" b="1" u="none" strike="noStrike" dirty="0">
                          <a:solidFill>
                            <a:schemeClr val="tx1"/>
                          </a:solidFill>
                          <a:effectLst/>
                          <a:latin typeface="Calibri" panose="020F0502020204030204" pitchFamily="34" charset="0"/>
                        </a:rPr>
                        <a:t>Rayburn Country Electric Cooperative Inc.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1.10 %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1.10 %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10"/>
                        </a:spcBef>
                        <a:spcAft>
                          <a:spcPts val="0"/>
                        </a:spcAft>
                      </a:pPr>
                      <a:r>
                        <a:rPr lang="en-US" sz="1100" b="1">
                          <a:solidFill>
                            <a:schemeClr val="tx1"/>
                          </a:solidFill>
                          <a:effectLst/>
                          <a:latin typeface="Calibri" panose="020F0502020204030204" pitchFamily="34" charset="0"/>
                        </a:rPr>
                        <a:t>0.001</a:t>
                      </a:r>
                      <a:r>
                        <a:rPr lang="en-US" sz="1100" b="1" spc="-5">
                          <a:solidFill>
                            <a:schemeClr val="tx1"/>
                          </a:solidFill>
                          <a:effectLst/>
                          <a:latin typeface="Calibri" panose="020F0502020204030204" pitchFamily="34" charset="0"/>
                        </a:rPr>
                        <a:t> </a:t>
                      </a:r>
                      <a:r>
                        <a:rPr lang="en-US" sz="1100" b="1">
                          <a:solidFill>
                            <a:schemeClr val="tx1"/>
                          </a:solidFill>
                          <a:effectLst/>
                          <a:latin typeface="Calibri" panose="020F0502020204030204" pitchFamily="34" charset="0"/>
                        </a:rPr>
                        <a:t>%</a:t>
                      </a:r>
                      <a:endPar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Sharyland Utilities</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0.58 %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0.58 %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10"/>
                        </a:spcBef>
                        <a:spcAft>
                          <a:spcPts val="0"/>
                        </a:spcAft>
                      </a:pPr>
                      <a:r>
                        <a:rPr lang="en-US" sz="1100" b="1" dirty="0">
                          <a:solidFill>
                            <a:schemeClr val="tx1"/>
                          </a:solidFill>
                          <a:effectLst/>
                          <a:latin typeface="Calibri" panose="020F0502020204030204" pitchFamily="34" charset="0"/>
                        </a:rPr>
                        <a:t>0.001</a:t>
                      </a:r>
                      <a:r>
                        <a:rPr lang="en-US" sz="1100" b="1" spc="-5" dirty="0">
                          <a:solidFill>
                            <a:schemeClr val="tx1"/>
                          </a:solidFill>
                          <a:effectLst/>
                          <a:latin typeface="Calibri" panose="020F0502020204030204" pitchFamily="34" charset="0"/>
                        </a:rPr>
                        <a:t> </a:t>
                      </a:r>
                      <a:r>
                        <a:rPr lang="en-US" sz="1100" b="1" dirty="0">
                          <a:solidFill>
                            <a:schemeClr val="tx1"/>
                          </a:solidFill>
                          <a:effectLst/>
                          <a:latin typeface="Calibri" panose="020F0502020204030204" pitchFamily="34" charset="0"/>
                        </a:rPr>
                        <a:t>%</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South Texas Electric Cooperative Inc.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2.02 %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2.02 %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10"/>
                        </a:spcBef>
                        <a:spcAft>
                          <a:spcPts val="0"/>
                        </a:spcAft>
                      </a:pPr>
                      <a:r>
                        <a:rPr lang="en-US" sz="1100" b="1" dirty="0">
                          <a:solidFill>
                            <a:schemeClr val="tx1"/>
                          </a:solidFill>
                          <a:effectLst/>
                          <a:latin typeface="Calibri" panose="020F0502020204030204" pitchFamily="34" charset="0"/>
                        </a:rPr>
                        <a:t>0.003</a:t>
                      </a:r>
                      <a:r>
                        <a:rPr lang="en-US" sz="1100" b="1" spc="-5" dirty="0">
                          <a:solidFill>
                            <a:schemeClr val="tx1"/>
                          </a:solidFill>
                          <a:effectLst/>
                          <a:latin typeface="Calibri" panose="020F0502020204030204" pitchFamily="34" charset="0"/>
                        </a:rPr>
                        <a:t> </a:t>
                      </a:r>
                      <a:r>
                        <a:rPr lang="en-US" sz="1100" b="1" dirty="0">
                          <a:solidFill>
                            <a:schemeClr val="tx1"/>
                          </a:solidFill>
                          <a:effectLst/>
                          <a:latin typeface="Calibri" panose="020F0502020204030204" pitchFamily="34" charset="0"/>
                        </a:rPr>
                        <a:t>%</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57320">
                <a:tc gridSpan="2">
                  <a:txBody>
                    <a:bodyPr/>
                    <a:lstStyle/>
                    <a:p>
                      <a:pPr algn="ctr" fontAlgn="t"/>
                      <a:r>
                        <a:rPr lang="en-US" sz="1100" b="1" u="none" strike="noStrike" dirty="0">
                          <a:solidFill>
                            <a:schemeClr val="tx1"/>
                          </a:solidFill>
                          <a:effectLst/>
                          <a:latin typeface="Calibri" panose="020F0502020204030204" pitchFamily="34" charset="0"/>
                        </a:rPr>
                        <a:t>Texas-New Mexico Power Company</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smtClean="0">
                          <a:solidFill>
                            <a:schemeClr val="tx1"/>
                          </a:solidFill>
                          <a:effectLst/>
                          <a:latin typeface="Calibri" panose="020F0502020204030204" pitchFamily="34" charset="0"/>
                        </a:rPr>
                        <a:t>2.41 %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dirty="0" smtClean="0">
                          <a:solidFill>
                            <a:schemeClr val="tx1"/>
                          </a:solidFill>
                          <a:effectLst/>
                          <a:latin typeface="Calibri" panose="020F0502020204030204" pitchFamily="34" charset="0"/>
                        </a:rPr>
                        <a:t>2.41 %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540385" marR="0">
                        <a:lnSpc>
                          <a:spcPts val="1255"/>
                        </a:lnSpc>
                        <a:spcBef>
                          <a:spcPts val="10"/>
                        </a:spcBef>
                        <a:spcAft>
                          <a:spcPts val="0"/>
                        </a:spcAft>
                      </a:pPr>
                      <a:r>
                        <a:rPr lang="en-US" sz="1100" b="1" dirty="0">
                          <a:solidFill>
                            <a:schemeClr val="tx1"/>
                          </a:solidFill>
                          <a:effectLst/>
                          <a:latin typeface="Calibri" panose="020F0502020204030204" pitchFamily="34" charset="0"/>
                        </a:rPr>
                        <a:t>0.003</a:t>
                      </a:r>
                      <a:r>
                        <a:rPr lang="en-US" sz="1100" b="1" spc="-5" dirty="0">
                          <a:solidFill>
                            <a:schemeClr val="tx1"/>
                          </a:solidFill>
                          <a:effectLst/>
                          <a:latin typeface="Calibri" panose="020F0502020204030204" pitchFamily="34" charset="0"/>
                        </a:rPr>
                        <a:t> </a:t>
                      </a:r>
                      <a:r>
                        <a:rPr lang="en-US" sz="1100" b="1" dirty="0">
                          <a:solidFill>
                            <a:schemeClr val="tx1"/>
                          </a:solidFill>
                          <a:effectLst/>
                          <a:latin typeface="Calibri" panose="020F0502020204030204" pitchFamily="34" charset="0"/>
                        </a:rPr>
                        <a:t>%</a:t>
                      </a:r>
                      <a:endPar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kern="1200" dirty="0" smtClean="0">
                          <a:solidFill>
                            <a:srgbClr val="A2383B"/>
                          </a:solidFill>
                          <a:effectLst/>
                          <a:latin typeface="Calibri" panose="020F0502020204030204" pitchFamily="34" charset="0"/>
                        </a:rPr>
                        <a:t>………….…..SPPG………….……….</a:t>
                      </a:r>
                      <a:endParaRPr lang="en-US" sz="1100" b="1" u="none" strike="noStrike" kern="1200" dirty="0">
                        <a:solidFill>
                          <a:srgbClr val="A2383B"/>
                        </a:solidFill>
                        <a:effectLst/>
                        <a:latin typeface="Calibri" panose="020F0502020204030204" pitchFamily="34" charset="0"/>
                        <a:ea typeface="+mn-ea"/>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Bridgeport</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0.020 %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Farmersville</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0.013 %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Hearne</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0.017 %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Robstown</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0.030 %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Sanger</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0.019 %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a:t>
                      </a:r>
                      <a:r>
                        <a:rPr lang="en-US" sz="1100" b="1" u="none" strike="noStrike" dirty="0" smtClean="0">
                          <a:solidFill>
                            <a:srgbClr val="A2383B"/>
                          </a:solidFill>
                          <a:effectLst/>
                          <a:latin typeface="Calibri" panose="020F0502020204030204" pitchFamily="34" charset="0"/>
                        </a:rPr>
                        <a:t>City </a:t>
                      </a:r>
                      <a:r>
                        <a:rPr lang="en-US" sz="1100" b="1" u="none" strike="noStrike" dirty="0">
                          <a:solidFill>
                            <a:srgbClr val="A2383B"/>
                          </a:solidFill>
                          <a:effectLst/>
                          <a:latin typeface="Calibri" panose="020F0502020204030204" pitchFamily="34" charset="0"/>
                        </a:rPr>
                        <a:t>of Seymour</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100" b="1" u="none" strike="noStrike" dirty="0" smtClean="0">
                          <a:solidFill>
                            <a:srgbClr val="A2383B"/>
                          </a:solidFill>
                          <a:effectLst/>
                          <a:latin typeface="Calibri" panose="020F0502020204030204" pitchFamily="34" charset="0"/>
                        </a:rPr>
                        <a:t>0.013 %</a:t>
                      </a:r>
                      <a:endParaRPr lang="en-US" sz="1100" b="1" i="0" u="none" strike="noStrike" dirty="0" smtClean="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95">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200" b="1" u="none" strike="noStrike" dirty="0">
                          <a:effectLst/>
                          <a:latin typeface="Calibri" panose="020F0502020204030204" pitchFamily="34" charset="0"/>
                        </a:rPr>
                        <a:t>Total </a:t>
                      </a:r>
                      <a:r>
                        <a:rPr lang="en-US" sz="1200" b="1" u="none" strike="noStrike" dirty="0" smtClean="0">
                          <a:effectLst/>
                          <a:latin typeface="Calibri" panose="020F0502020204030204" pitchFamily="34" charset="0"/>
                        </a:rPr>
                        <a:t>SPPG Load</a:t>
                      </a:r>
                      <a:r>
                        <a:rPr lang="en-US" sz="1200" b="1" u="none" strike="noStrike" baseline="0" dirty="0" smtClean="0">
                          <a:effectLst/>
                          <a:latin typeface="Calibri" panose="020F0502020204030204" pitchFamily="34" charset="0"/>
                        </a:rPr>
                        <a:t> Share</a:t>
                      </a:r>
                      <a:endParaRPr lang="en-US" sz="1200" b="1" i="0" u="none" strike="noStrike" dirty="0">
                        <a:solidFill>
                          <a:srgbClr val="092A3E"/>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0" marR="0" indent="0" algn="ctr" defTabSz="457200" rtl="0" eaLnBrk="1" fontAlgn="t" latinLnBrk="0" hangingPunct="1">
                        <a:lnSpc>
                          <a:spcPct val="100000"/>
                        </a:lnSpc>
                        <a:spcBef>
                          <a:spcPts val="0"/>
                        </a:spcBef>
                        <a:spcAft>
                          <a:spcPts val="0"/>
                        </a:spcAft>
                        <a:buClrTx/>
                        <a:buSzTx/>
                        <a:buFontTx/>
                        <a:buNone/>
                        <a:tabLst/>
                        <a:defRPr/>
                      </a:pPr>
                      <a:r>
                        <a:rPr lang="en-US" sz="1200" b="1" u="none" strike="noStrike" dirty="0" smtClean="0">
                          <a:effectLst/>
                          <a:latin typeface="Calibri" panose="020F0502020204030204" pitchFamily="34" charset="0"/>
                        </a:rPr>
                        <a:t>0.112 %</a:t>
                      </a:r>
                      <a:endParaRPr lang="en-US" sz="1200" b="1" i="0" u="none" strike="noStrike" dirty="0" smtClean="0">
                        <a:solidFill>
                          <a:srgbClr val="092A3E"/>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bl>
          </a:graphicData>
        </a:graphic>
      </p:graphicFrame>
    </p:spTree>
    <p:extLst>
      <p:ext uri="{BB962C8B-B14F-4D97-AF65-F5344CB8AC3E}">
        <p14:creationId xmlns:p14="http://schemas.microsoft.com/office/powerpoint/2010/main" val="16929954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55644" y="529439"/>
            <a:ext cx="11906654" cy="400110"/>
          </a:xfrm>
          <a:prstGeom prst="rect">
            <a:avLst/>
          </a:prstGeom>
          <a:noFill/>
        </p:spPr>
        <p:txBody>
          <a:bodyPr wrap="square" rtlCol="0">
            <a:spAutoFit/>
          </a:bodyPr>
          <a:lstStyle/>
          <a:p>
            <a:pPr algn="ctr"/>
            <a:r>
              <a:rPr lang="en-US" sz="2000" cap="small" spc="200" dirty="0" smtClean="0">
                <a:solidFill>
                  <a:srgbClr val="A2383B"/>
                </a:solidFill>
                <a:latin typeface="+mj-lt"/>
              </a:rPr>
              <a:t>LOAD SHED SHARE ( WITH AND WITHOUT SPPG ENTITIES, </a:t>
            </a:r>
            <a:r>
              <a:rPr lang="en-US" sz="2000" cap="small" spc="200" dirty="0" smtClean="0">
                <a:latin typeface="+mj-lt"/>
              </a:rPr>
              <a:t>1350 MW LOAD SHARE </a:t>
            </a:r>
            <a:r>
              <a:rPr lang="en-US" sz="2000" cap="small" spc="200" dirty="0" smtClean="0">
                <a:solidFill>
                  <a:srgbClr val="A2383B"/>
                </a:solidFill>
                <a:latin typeface="+mj-lt"/>
              </a:rPr>
              <a:t>)</a:t>
            </a:r>
            <a:endParaRPr lang="en-US" sz="2000" cap="small" spc="200" dirty="0">
              <a:solidFill>
                <a:srgbClr val="A2383B"/>
              </a:solidFill>
              <a:latin typeface="+mj-lt"/>
            </a:endParaRPr>
          </a:p>
        </p:txBody>
      </p:sp>
      <p:graphicFrame>
        <p:nvGraphicFramePr>
          <p:cNvPr id="6" name="Table 5"/>
          <p:cNvGraphicFramePr>
            <a:graphicFrameLocks noGrp="1"/>
          </p:cNvGraphicFramePr>
          <p:nvPr>
            <p:extLst>
              <p:ext uri="{D42A27DB-BD31-4B8C-83A1-F6EECF244321}">
                <p14:modId xmlns:p14="http://schemas.microsoft.com/office/powerpoint/2010/main" val="1073169689"/>
              </p:ext>
            </p:extLst>
          </p:nvPr>
        </p:nvGraphicFramePr>
        <p:xfrm>
          <a:off x="1297095" y="1102571"/>
          <a:ext cx="9314987" cy="4806889"/>
        </p:xfrm>
        <a:graphic>
          <a:graphicData uri="http://schemas.openxmlformats.org/drawingml/2006/table">
            <a:tbl>
              <a:tblPr>
                <a:effectLst>
                  <a:outerShdw blurRad="63500" sx="102000" sy="102000" algn="ctr" rotWithShape="0">
                    <a:prstClr val="black">
                      <a:alpha val="40000"/>
                    </a:prstClr>
                  </a:outerShdw>
                </a:effectLst>
                <a:tableStyleId>{00A15C55-8517-42AA-B614-E9B94910E393}</a:tableStyleId>
              </a:tblPr>
              <a:tblGrid>
                <a:gridCol w="2893705"/>
                <a:gridCol w="176919"/>
                <a:gridCol w="2373549"/>
                <a:gridCol w="2317089"/>
                <a:gridCol w="1553725"/>
              </a:tblGrid>
              <a:tr h="457199">
                <a:tc gridSpan="2">
                  <a:txBody>
                    <a:bodyPr/>
                    <a:lstStyle/>
                    <a:p>
                      <a:pPr algn="ctr" fontAlgn="ctr"/>
                      <a:r>
                        <a:rPr lang="en-US" sz="1100" b="1" u="none" strike="noStrike" cap="all" baseline="0" dirty="0">
                          <a:solidFill>
                            <a:srgbClr val="A2383B"/>
                          </a:solidFill>
                          <a:effectLst/>
                          <a:latin typeface="Calibri" panose="020F0502020204030204" pitchFamily="34" charset="0"/>
                        </a:rPr>
                        <a:t>Transmission Operator</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nchor="ctr"/>
                </a:tc>
                <a:tc hMerge="1">
                  <a:txBody>
                    <a:bodyPr/>
                    <a:lstStyle/>
                    <a:p>
                      <a:endParaRPr lang="en-US"/>
                    </a:p>
                  </a:txBody>
                  <a:tcPr/>
                </a:tc>
                <a:tc>
                  <a:txBody>
                    <a:bodyPr/>
                    <a:lstStyle/>
                    <a:p>
                      <a:pPr algn="ctr" fontAlgn="t"/>
                      <a:r>
                        <a:rPr lang="en-US" sz="1100" b="1" u="none" strike="noStrike" cap="all" baseline="0" dirty="0" smtClean="0">
                          <a:solidFill>
                            <a:srgbClr val="A2383B"/>
                          </a:solidFill>
                          <a:effectLst/>
                          <a:latin typeface="Calibri" panose="020F0502020204030204" pitchFamily="34" charset="0"/>
                        </a:rPr>
                        <a:t>2015 </a:t>
                      </a:r>
                      <a:r>
                        <a:rPr lang="en-US" sz="1100" b="1" u="none" strike="noStrike" cap="all" baseline="0" dirty="0">
                          <a:solidFill>
                            <a:srgbClr val="A2383B"/>
                          </a:solidFill>
                          <a:effectLst/>
                          <a:latin typeface="Calibri" panose="020F0502020204030204" pitchFamily="34" charset="0"/>
                        </a:rPr>
                        <a:t>Total Transmission Operator Load </a:t>
                      </a:r>
                      <a:r>
                        <a:rPr lang="en-US" sz="1100" b="1" u="none" strike="noStrike" cap="all" baseline="0" dirty="0" smtClean="0">
                          <a:solidFill>
                            <a:srgbClr val="A2383B"/>
                          </a:solidFill>
                          <a:effectLst/>
                          <a:latin typeface="Calibri" panose="020F0502020204030204" pitchFamily="34" charset="0"/>
                        </a:rPr>
                        <a:t>(% MW</a:t>
                      </a:r>
                      <a:r>
                        <a:rPr lang="en-US" sz="1100" b="1" u="none" strike="noStrike" cap="all" baseline="0" dirty="0">
                          <a:solidFill>
                            <a:srgbClr val="A2383B"/>
                          </a:solidFill>
                          <a:effectLst/>
                          <a:latin typeface="Calibri" panose="020F0502020204030204" pitchFamily="34" charset="0"/>
                        </a:rPr>
                        <a:t>, </a:t>
                      </a:r>
                      <a:r>
                        <a:rPr lang="en-US" sz="1100" b="1" u="sng" strike="noStrike" cap="all" baseline="0" dirty="0">
                          <a:solidFill>
                            <a:srgbClr val="A2383B"/>
                          </a:solidFill>
                          <a:effectLst/>
                          <a:latin typeface="Calibri" panose="020F0502020204030204" pitchFamily="34" charset="0"/>
                        </a:rPr>
                        <a:t>Without</a:t>
                      </a:r>
                      <a:r>
                        <a:rPr lang="en-US" sz="1100" b="1" u="none" strike="noStrike" cap="all" baseline="0" dirty="0">
                          <a:solidFill>
                            <a:srgbClr val="A2383B"/>
                          </a:solidFill>
                          <a:effectLst/>
                          <a:latin typeface="Calibri" panose="020F0502020204030204" pitchFamily="34" charset="0"/>
                        </a:rPr>
                        <a:t> 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cap="all" baseline="0" dirty="0" smtClean="0">
                          <a:solidFill>
                            <a:srgbClr val="A2383B"/>
                          </a:solidFill>
                          <a:effectLst/>
                          <a:latin typeface="Calibri" panose="020F0502020204030204" pitchFamily="34" charset="0"/>
                        </a:rPr>
                        <a:t>2015 </a:t>
                      </a:r>
                      <a:r>
                        <a:rPr lang="en-US" sz="1100" b="1" u="none" strike="noStrike" cap="all" baseline="0" dirty="0">
                          <a:solidFill>
                            <a:srgbClr val="A2383B"/>
                          </a:solidFill>
                          <a:effectLst/>
                          <a:latin typeface="Calibri" panose="020F0502020204030204" pitchFamily="34" charset="0"/>
                        </a:rPr>
                        <a:t>Total Transmission Operator Load </a:t>
                      </a:r>
                      <a:r>
                        <a:rPr lang="en-US" sz="1100" b="1" u="none" strike="noStrike" cap="all" baseline="0" dirty="0" smtClean="0">
                          <a:solidFill>
                            <a:srgbClr val="A2383B"/>
                          </a:solidFill>
                          <a:effectLst/>
                          <a:latin typeface="Calibri" panose="020F0502020204030204" pitchFamily="34" charset="0"/>
                        </a:rPr>
                        <a:t>(% MW</a:t>
                      </a:r>
                      <a:r>
                        <a:rPr lang="en-US" sz="1100" b="1" u="none" strike="noStrike" cap="all" baseline="0" dirty="0">
                          <a:solidFill>
                            <a:srgbClr val="A2383B"/>
                          </a:solidFill>
                          <a:effectLst/>
                          <a:latin typeface="Calibri" panose="020F0502020204030204" pitchFamily="34" charset="0"/>
                        </a:rPr>
                        <a:t>, </a:t>
                      </a:r>
                      <a:r>
                        <a:rPr lang="en-US" sz="1100" b="1" u="sng" strike="noStrike" cap="all" baseline="0" dirty="0">
                          <a:solidFill>
                            <a:srgbClr val="A2383B"/>
                          </a:solidFill>
                          <a:effectLst/>
                          <a:latin typeface="Calibri" panose="020F0502020204030204" pitchFamily="34" charset="0"/>
                        </a:rPr>
                        <a:t>With</a:t>
                      </a:r>
                      <a:r>
                        <a:rPr lang="en-US" sz="1100" b="1" u="none" strike="noStrike" cap="all" baseline="0" dirty="0">
                          <a:solidFill>
                            <a:srgbClr val="A2383B"/>
                          </a:solidFill>
                          <a:effectLst/>
                          <a:latin typeface="Calibri" panose="020F0502020204030204" pitchFamily="34" charset="0"/>
                        </a:rPr>
                        <a:t> 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100" b="1" u="none" strike="noStrike" cap="all" baseline="0" dirty="0">
                          <a:solidFill>
                            <a:srgbClr val="A2383B"/>
                          </a:solidFill>
                          <a:effectLst/>
                          <a:latin typeface="Calibri" panose="020F0502020204030204" pitchFamily="34" charset="0"/>
                        </a:rPr>
                        <a:t>% MW Difference (</a:t>
                      </a:r>
                      <a:r>
                        <a:rPr lang="en-US" sz="1100" b="1" u="sng" strike="noStrike" cap="all" baseline="0" dirty="0">
                          <a:solidFill>
                            <a:srgbClr val="A2383B"/>
                          </a:solidFill>
                          <a:effectLst/>
                          <a:latin typeface="Calibri" panose="020F0502020204030204" pitchFamily="34" charset="0"/>
                        </a:rPr>
                        <a:t>With</a:t>
                      </a:r>
                      <a:r>
                        <a:rPr lang="en-US" sz="1100" b="1" u="none" strike="noStrike" cap="all" baseline="0" dirty="0">
                          <a:solidFill>
                            <a:srgbClr val="A2383B"/>
                          </a:solidFill>
                          <a:effectLst/>
                          <a:latin typeface="Calibri" panose="020F0502020204030204" pitchFamily="34" charset="0"/>
                        </a:rPr>
                        <a:t> and </a:t>
                      </a:r>
                      <a:r>
                        <a:rPr lang="en-US" sz="1100" b="1" u="sng" strike="noStrike" cap="all" baseline="0" dirty="0">
                          <a:solidFill>
                            <a:srgbClr val="A2383B"/>
                          </a:solidFill>
                          <a:effectLst/>
                          <a:latin typeface="Calibri" panose="020F0502020204030204" pitchFamily="34" charset="0"/>
                        </a:rPr>
                        <a:t>Without </a:t>
                      </a:r>
                      <a:r>
                        <a:rPr lang="en-US" sz="1100" b="1" u="none" strike="noStrike" cap="all" baseline="0" dirty="0">
                          <a:solidFill>
                            <a:srgbClr val="A2383B"/>
                          </a:solidFill>
                          <a:effectLst/>
                          <a:latin typeface="Calibri" panose="020F0502020204030204" pitchFamily="34" charset="0"/>
                        </a:rPr>
                        <a:t>SPPG)</a:t>
                      </a:r>
                      <a:endParaRPr lang="en-US" sz="1100" b="1" i="0" u="none" strike="noStrike" cap="all" baseline="0" dirty="0">
                        <a:solidFill>
                          <a:srgbClr val="A2383B"/>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chemeClr val="tx1"/>
                          </a:solidFill>
                          <a:effectLst/>
                          <a:latin typeface="Calibri" panose="020F0502020204030204" pitchFamily="34" charset="0"/>
                        </a:rPr>
                        <a:t>American Electric Power Service Corp.</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17550"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121.28 </a:t>
                      </a:r>
                      <a:r>
                        <a:rPr lang="en-US" sz="1100" b="1" spc="245">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789305"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121.15</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0.13</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Brazos Electric Power Cooperative Inc.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68350" marR="0">
                        <a:spcBef>
                          <a:spcPts val="35"/>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63.42 </a:t>
                      </a:r>
                      <a:r>
                        <a:rPr lang="en-US" sz="1100" b="1" spc="245"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dirty="0">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230" marR="0">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63.35</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0.07</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Brownsville Public Utilities Board</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820420"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5.67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61060"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5.66</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Bryan Texas Utilities</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85217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6.88</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6106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6.87</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CenterPoint Energy Houston Electric LLC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1818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338.95</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78930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338.57</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0.65</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Austin DBA Austin Energy</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6962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52.49</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4137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52.42</a:t>
                      </a:r>
                      <a:r>
                        <a:rPr lang="en-US" sz="1100" b="1" spc="-5">
                          <a:effectLst/>
                          <a:latin typeface="Calibri" panose="020F0502020204030204" pitchFamily="34" charset="0"/>
                          <a:ea typeface="Calibri" panose="020F0502020204030204" pitchFamily="34" charset="0"/>
                          <a:cs typeface="Times New Roman" panose="02020603050405020304" pitchFamily="18" charset="0"/>
                        </a:rPr>
                        <a:t> 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0.07</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College Station</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82042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4.05 </a:t>
                      </a:r>
                      <a:r>
                        <a:rPr lang="en-US" sz="1100" b="1" spc="1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6106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4.04</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City of Garland</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5311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11.20</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86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11.19</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15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CPS Energy (San Antonio)</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3787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95.40</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86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95.29</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0.11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Denton Municipal Electric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835660"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6.75 </a:t>
                      </a:r>
                      <a:r>
                        <a:rPr lang="en-US" sz="1100" b="1" spc="1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6169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6.74</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GEUS (Greenville)</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85280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2.16</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6169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2.16</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60"/>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0.00</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LCRA Transmission Services Corporation</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7025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76.41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86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76.32</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0.09</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Oncor Electric Delivery Company LLC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0167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482.92</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789940"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482.38</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0.54</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57320">
                <a:tc gridSpan="2">
                  <a:txBody>
                    <a:bodyPr/>
                    <a:lstStyle/>
                    <a:p>
                      <a:pPr algn="ctr" fontAlgn="t"/>
                      <a:r>
                        <a:rPr lang="en-US" sz="1100" b="1" u="none" strike="noStrike" dirty="0">
                          <a:solidFill>
                            <a:schemeClr val="tx1"/>
                          </a:solidFill>
                          <a:effectLst/>
                          <a:latin typeface="Calibri" panose="020F0502020204030204" pitchFamily="34" charset="0"/>
                        </a:rPr>
                        <a:t>Rayburn Country Electric Cooperative Inc. </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3850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14.84</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86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14.83</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35"/>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Sharyland Utilities</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58190"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7.83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45185"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7.82 </a:t>
                      </a:r>
                      <a:r>
                        <a:rPr lang="en-US" sz="1100" b="1" spc="245">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0.01</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dirty="0">
                          <a:solidFill>
                            <a:schemeClr val="tx1"/>
                          </a:solidFill>
                          <a:effectLst/>
                          <a:latin typeface="Calibri" panose="020F0502020204030204" pitchFamily="34" charset="0"/>
                        </a:rPr>
                        <a:t>South Texas Electric Cooperative Inc.</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38505"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27.26</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4865"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27.22</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4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0.04</a:t>
                      </a:r>
                      <a:r>
                        <a:rPr lang="en-US" sz="1100" b="1" spc="24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57320">
                <a:tc gridSpan="2">
                  <a:txBody>
                    <a:bodyPr/>
                    <a:lstStyle/>
                    <a:p>
                      <a:pPr algn="ctr" fontAlgn="t"/>
                      <a:r>
                        <a:rPr lang="en-US" sz="1100" b="1" u="none" strike="noStrike" dirty="0">
                          <a:solidFill>
                            <a:schemeClr val="tx1"/>
                          </a:solidFill>
                          <a:effectLst/>
                          <a:latin typeface="Calibri" panose="020F0502020204030204" pitchFamily="34" charset="0"/>
                        </a:rPr>
                        <a:t>Texas-New Mexico Power Company</a:t>
                      </a:r>
                      <a:endParaRPr lang="en-US" sz="1100" b="1" i="0" u="none" strike="noStrike" dirty="0">
                        <a:solidFill>
                          <a:schemeClr val="tx1"/>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marL="738505" marR="0">
                        <a:lnSpc>
                          <a:spcPts val="1255"/>
                        </a:lnSpc>
                        <a:spcBef>
                          <a:spcPts val="4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32.52</a:t>
                      </a:r>
                      <a:r>
                        <a:rPr lang="en-US" sz="1100" b="1" spc="240"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dirty="0">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825500" marR="0">
                        <a:lnSpc>
                          <a:spcPts val="1255"/>
                        </a:lnSpc>
                        <a:spcBef>
                          <a:spcPts val="4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32.48</a:t>
                      </a:r>
                      <a:r>
                        <a:rPr lang="en-US" sz="1100" b="1" spc="240"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dirty="0">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marL="692785" marR="0">
                        <a:lnSpc>
                          <a:spcPts val="1255"/>
                        </a:lnSpc>
                        <a:spcBef>
                          <a:spcPts val="4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0.04</a:t>
                      </a:r>
                      <a:r>
                        <a:rPr lang="en-US" sz="1100" b="1" spc="240"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spc="-5" dirty="0">
                          <a:effectLst/>
                          <a:latin typeface="Calibri" panose="020F0502020204030204" pitchFamily="34" charset="0"/>
                          <a:ea typeface="Calibri" panose="020F0502020204030204" pitchFamily="34" charset="0"/>
                          <a:cs typeface="Times New Roman" panose="02020603050405020304" pitchFamily="18" charset="0"/>
                        </a:rPr>
                        <a:t>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162988">
                <a:tc gridSpan="2">
                  <a:txBody>
                    <a:bodyPr/>
                    <a:lstStyle/>
                    <a:p>
                      <a:pPr algn="ctr" fontAlgn="t"/>
                      <a:r>
                        <a:rPr lang="en-US" sz="1100" b="1" u="none" strike="noStrike" kern="1200" dirty="0" smtClean="0">
                          <a:solidFill>
                            <a:srgbClr val="A2383B"/>
                          </a:solidFill>
                          <a:effectLst/>
                          <a:latin typeface="Calibri" panose="020F0502020204030204" pitchFamily="34" charset="0"/>
                        </a:rPr>
                        <a:t>………….…..SPPG………….……….</a:t>
                      </a:r>
                      <a:endParaRPr lang="en-US" sz="1100" b="1" u="none" strike="noStrike" kern="1200" dirty="0">
                        <a:solidFill>
                          <a:srgbClr val="A2383B"/>
                        </a:solidFill>
                        <a:effectLst/>
                        <a:latin typeface="Calibri" panose="020F0502020204030204" pitchFamily="34" charset="0"/>
                        <a:ea typeface="+mn-ea"/>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solidFill>
                      <a:schemeClr val="tx1"/>
                    </a:solidFill>
                  </a:tcPr>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Bridgeport</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1695" marR="0">
                        <a:lnSpc>
                          <a:spcPts val="1255"/>
                        </a:lnSpc>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0.27</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Farmersville</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1695" marR="0">
                        <a:lnSpc>
                          <a:spcPts val="1255"/>
                        </a:lnSpc>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0.17</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Hearne</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1695" marR="0">
                        <a:lnSpc>
                          <a:spcPts val="1255"/>
                        </a:lnSpc>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0.23</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Robstown</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1695" marR="0">
                        <a:lnSpc>
                          <a:spcPts val="1255"/>
                        </a:lnSpc>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0.41</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City of Sanger</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1695" marR="0">
                        <a:lnSpc>
                          <a:spcPts val="1250"/>
                        </a:lnSpc>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0.25</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88">
                <a:tc gridSpan="2">
                  <a:txBody>
                    <a:bodyPr/>
                    <a:lstStyle/>
                    <a:p>
                      <a:pPr algn="ctr" fontAlgn="t"/>
                      <a:r>
                        <a:rPr lang="en-US" sz="1100" b="1" u="none" strike="noStrike" dirty="0">
                          <a:solidFill>
                            <a:srgbClr val="A2383B"/>
                          </a:solidFill>
                          <a:effectLst/>
                          <a:latin typeface="Calibri" panose="020F0502020204030204" pitchFamily="34" charset="0"/>
                        </a:rPr>
                        <a:t>- </a:t>
                      </a:r>
                      <a:r>
                        <a:rPr lang="en-US" sz="1100" b="1" u="none" strike="noStrike" dirty="0" smtClean="0">
                          <a:solidFill>
                            <a:srgbClr val="A2383B"/>
                          </a:solidFill>
                          <a:effectLst/>
                          <a:latin typeface="Calibri" panose="020F0502020204030204" pitchFamily="34" charset="0"/>
                        </a:rPr>
                        <a:t>City </a:t>
                      </a:r>
                      <a:r>
                        <a:rPr lang="en-US" sz="1100" b="1" u="none" strike="noStrike" dirty="0">
                          <a:solidFill>
                            <a:srgbClr val="A2383B"/>
                          </a:solidFill>
                          <a:effectLst/>
                          <a:latin typeface="Calibri" panose="020F0502020204030204" pitchFamily="34" charset="0"/>
                        </a:rPr>
                        <a:t>of Seymour</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hMerge="1">
                  <a:txBody>
                    <a:bodyPr/>
                    <a:lstStyle/>
                    <a:p>
                      <a:endParaRPr lang="en-US"/>
                    </a:p>
                  </a:txBody>
                  <a:tcPr/>
                </a:tc>
                <a:tc>
                  <a:txBody>
                    <a:bodyPr/>
                    <a:lstStyle/>
                    <a:p>
                      <a:pPr algn="ctr" fontAlgn="t"/>
                      <a:r>
                        <a:rPr lang="en-US" sz="1100" b="1" u="none" strike="noStrike" dirty="0">
                          <a:solidFill>
                            <a:srgbClr val="A2383B"/>
                          </a:solidFill>
                          <a:effectLst/>
                          <a:latin typeface="Calibri" panose="020F0502020204030204" pitchFamily="34" charset="0"/>
                        </a:rPr>
                        <a:t>0</a:t>
                      </a:r>
                      <a:endParaRPr lang="en-US" sz="1100" b="1" i="0" u="none" strike="noStrike" dirty="0">
                        <a:solidFill>
                          <a:srgbClr val="A2383B"/>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62330" marR="0">
                        <a:spcBef>
                          <a:spcPts val="40"/>
                        </a:spcBef>
                        <a:spcAft>
                          <a:spcPts val="0"/>
                        </a:spcAft>
                      </a:pPr>
                      <a:r>
                        <a:rPr lang="en-US" sz="1100" b="1">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0.17</a:t>
                      </a:r>
                      <a:r>
                        <a:rPr lang="en-US" sz="1100" b="1" spc="240">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spc="-5">
                          <a:solidFill>
                            <a:srgbClr val="860000"/>
                          </a:solidFill>
                          <a:effectLst/>
                          <a:latin typeface="Calibri" panose="020F0502020204030204" pitchFamily="34" charset="0"/>
                          <a:ea typeface="Calibri" panose="020F0502020204030204" pitchFamily="34" charset="0"/>
                          <a:cs typeface="Times New Roman" panose="02020603050405020304" pitchFamily="18" charset="0"/>
                        </a:rPr>
                        <a:t>MW</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r>
                        <a:rPr lang="en-US" sz="1100" u="none" strike="noStrike" dirty="0">
                          <a:effectLst/>
                          <a:latin typeface="Calibri" panose="020F0502020204030204" pitchFamily="34" charset="0"/>
                        </a:rPr>
                        <a:t> </a:t>
                      </a:r>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r h="162995">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c>
                  <a:txBody>
                    <a:bodyPr/>
                    <a:lstStyle/>
                    <a:p>
                      <a:pPr algn="ctr" fontAlgn="t"/>
                      <a:r>
                        <a:rPr lang="en-US" sz="1200" b="1" u="none" strike="noStrike" dirty="0">
                          <a:effectLst/>
                          <a:latin typeface="Calibri" panose="020F0502020204030204" pitchFamily="34" charset="0"/>
                        </a:rPr>
                        <a:t>Total </a:t>
                      </a:r>
                      <a:r>
                        <a:rPr lang="en-US" sz="1200" b="1" u="none" strike="noStrike" dirty="0" smtClean="0">
                          <a:effectLst/>
                          <a:latin typeface="Calibri" panose="020F0502020204030204" pitchFamily="34" charset="0"/>
                        </a:rPr>
                        <a:t>SPPG Load</a:t>
                      </a:r>
                      <a:r>
                        <a:rPr lang="en-US" sz="1200" b="1" u="none" strike="noStrike" baseline="0" dirty="0" smtClean="0">
                          <a:effectLst/>
                          <a:latin typeface="Calibri" panose="020F0502020204030204" pitchFamily="34" charset="0"/>
                        </a:rPr>
                        <a:t> Share</a:t>
                      </a:r>
                      <a:endParaRPr lang="en-US" sz="1200" b="1" i="0" u="none" strike="noStrike" dirty="0">
                        <a:solidFill>
                          <a:srgbClr val="092A3E"/>
                        </a:solidFill>
                        <a:effectLst/>
                        <a:latin typeface="Calibri" panose="020F0502020204030204" pitchFamily="34" charset="0"/>
                        <a:cs typeface="Times New Roman" panose="02020603050405020304" pitchFamily="18" charset="0"/>
                      </a:endParaRPr>
                    </a:p>
                  </a:txBody>
                  <a:tcPr marL="5738" marR="5738" marT="5738" marB="0"/>
                </a:tc>
                <a:tc>
                  <a:txBody>
                    <a:bodyPr/>
                    <a:lstStyle/>
                    <a:p>
                      <a:pPr marL="835025" marR="0">
                        <a:lnSpc>
                          <a:spcPts val="1385"/>
                        </a:lnSpc>
                        <a:spcBef>
                          <a:spcPts val="0"/>
                        </a:spcBef>
                        <a:spcAft>
                          <a:spcPts val="0"/>
                        </a:spcAft>
                      </a:pPr>
                      <a:r>
                        <a:rPr lang="en-US" sz="1200" b="1" spc="-5" dirty="0">
                          <a:solidFill>
                            <a:srgbClr val="092A3E"/>
                          </a:solidFill>
                          <a:effectLst/>
                          <a:latin typeface="Calibri" panose="020F0502020204030204" pitchFamily="34" charset="0"/>
                          <a:ea typeface="Calibri" panose="020F0502020204030204" pitchFamily="34" charset="0"/>
                          <a:cs typeface="Times New Roman" panose="02020603050405020304" pitchFamily="18" charset="0"/>
                        </a:rPr>
                        <a:t>1.51 MW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pPr algn="ctr" fontAlgn="t"/>
                      <a:endParaRPr lang="en-US" sz="1100" b="1" i="0" u="none" strike="noStrike" dirty="0">
                        <a:solidFill>
                          <a:srgbClr val="000000"/>
                        </a:solidFill>
                        <a:effectLst/>
                        <a:latin typeface="Calibri" panose="020F0502020204030204" pitchFamily="34" charset="0"/>
                        <a:cs typeface="Times New Roman" panose="02020603050405020304" pitchFamily="18" charset="0"/>
                      </a:endParaRPr>
                    </a:p>
                  </a:txBody>
                  <a:tcPr marL="5738" marR="5738" marT="5738" marB="0"/>
                </a:tc>
              </a:tr>
            </a:tbl>
          </a:graphicData>
        </a:graphic>
      </p:graphicFrame>
    </p:spTree>
    <p:extLst>
      <p:ext uri="{BB962C8B-B14F-4D97-AF65-F5344CB8AC3E}">
        <p14:creationId xmlns:p14="http://schemas.microsoft.com/office/powerpoint/2010/main" val="3005809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1036859" y="1575302"/>
            <a:ext cx="10030007" cy="3877985"/>
          </a:xfrm>
          <a:prstGeom prst="rect">
            <a:avLst/>
          </a:prstGeom>
          <a:noFill/>
        </p:spPr>
        <p:txBody>
          <a:bodyPr wrap="square" rtlCol="0">
            <a:spAutoFit/>
          </a:bodyPr>
          <a:lstStyle/>
          <a:p>
            <a:pPr marL="285750" indent="-285750" algn="just">
              <a:spcAft>
                <a:spcPts val="1200"/>
              </a:spcAft>
              <a:buFont typeface="Wingdings" panose="05000000000000000000" pitchFamily="2" charset="2"/>
              <a:buChar char="§"/>
            </a:pPr>
            <a:r>
              <a:rPr lang="en-US" sz="2400" dirty="0" smtClean="0">
                <a:latin typeface="Calibri" panose="020F0502020204030204" pitchFamily="34" charset="0"/>
              </a:rPr>
              <a:t>Will EEA participation be operationally </a:t>
            </a:r>
            <a:r>
              <a:rPr lang="en-US" sz="2400" b="1" dirty="0" smtClean="0">
                <a:solidFill>
                  <a:srgbClr val="A2383B"/>
                </a:solidFill>
                <a:latin typeface="Calibri" panose="020F0502020204030204" pitchFamily="34" charset="0"/>
              </a:rPr>
              <a:t>practical</a:t>
            </a:r>
            <a:r>
              <a:rPr lang="en-US" sz="2400" dirty="0" smtClean="0">
                <a:latin typeface="Calibri" panose="020F0502020204030204" pitchFamily="34" charset="0"/>
              </a:rPr>
              <a:t>?</a:t>
            </a:r>
          </a:p>
          <a:p>
            <a:pPr marL="285750" indent="-285750" algn="just">
              <a:spcAft>
                <a:spcPts val="1200"/>
              </a:spcAft>
              <a:buFont typeface="Wingdings" panose="05000000000000000000" pitchFamily="2" charset="2"/>
              <a:buChar char="§"/>
            </a:pPr>
            <a:r>
              <a:rPr lang="en-US" sz="2400" dirty="0" smtClean="0">
                <a:latin typeface="Calibri" panose="020F0502020204030204" pitchFamily="34" charset="0"/>
              </a:rPr>
              <a:t>Will EEA and UFLS participation collide with voluntary curtailment of Critical Customer loads?</a:t>
            </a:r>
          </a:p>
          <a:p>
            <a:pPr marL="285750" indent="-285750" algn="just">
              <a:spcAft>
                <a:spcPts val="1200"/>
              </a:spcAft>
              <a:buFont typeface="Wingdings" panose="05000000000000000000" pitchFamily="2" charset="2"/>
              <a:buChar char="§"/>
            </a:pPr>
            <a:r>
              <a:rPr lang="en-US" sz="2400" dirty="0" smtClean="0">
                <a:latin typeface="Calibri" panose="020F0502020204030204" pitchFamily="34" charset="0"/>
              </a:rPr>
              <a:t>Will SPPG participation have any colorable positive impact upon the ERCOT Transmission System?</a:t>
            </a:r>
          </a:p>
          <a:p>
            <a:pPr marL="285750" indent="-285750" algn="just">
              <a:spcAft>
                <a:spcPts val="1200"/>
              </a:spcAft>
              <a:buFont typeface="Wingdings" panose="05000000000000000000" pitchFamily="2" charset="2"/>
              <a:buChar char="§"/>
            </a:pPr>
            <a:r>
              <a:rPr lang="en-US" sz="2400" dirty="0" smtClean="0">
                <a:latin typeface="Calibri" panose="020F0502020204030204" pitchFamily="34" charset="0"/>
              </a:rPr>
              <a:t>Will this rule change have a colorable positive impact upon the Reliability and Operations of the ERCOT gird, by the way of the shrinkage of ERCOT’s management tasks required for emergency operations success (training, drills, administration, live deployment)?</a:t>
            </a:r>
            <a:endParaRPr lang="en-US" sz="2400" dirty="0">
              <a:latin typeface="Calibri" panose="020F0502020204030204" pitchFamily="34" charset="0"/>
            </a:endParaRPr>
          </a:p>
        </p:txBody>
      </p:sp>
      <p:sp>
        <p:nvSpPr>
          <p:cNvPr id="7" name="TextBox 6"/>
          <p:cNvSpPr txBox="1"/>
          <p:nvPr/>
        </p:nvSpPr>
        <p:spPr>
          <a:xfrm>
            <a:off x="1036859" y="686982"/>
            <a:ext cx="10030005" cy="584775"/>
          </a:xfrm>
          <a:prstGeom prst="rect">
            <a:avLst/>
          </a:prstGeom>
          <a:noFill/>
        </p:spPr>
        <p:txBody>
          <a:bodyPr wrap="square" rtlCol="0">
            <a:spAutoFit/>
          </a:bodyPr>
          <a:lstStyle/>
          <a:p>
            <a:pPr algn="ctr"/>
            <a:r>
              <a:rPr lang="en-US" sz="3200" cap="small" spc="200" dirty="0" smtClean="0">
                <a:solidFill>
                  <a:srgbClr val="A2383B"/>
                </a:solidFill>
                <a:latin typeface="+mj-lt"/>
              </a:rPr>
              <a:t>ADDITIONAL QUESTIONS RAISED</a:t>
            </a:r>
            <a:endParaRPr lang="en-US" sz="3200" cap="small" spc="200" dirty="0">
              <a:solidFill>
                <a:srgbClr val="A2383B"/>
              </a:solidFill>
              <a:latin typeface="+mj-lt"/>
            </a:endParaRPr>
          </a:p>
        </p:txBody>
      </p:sp>
      <p:sp>
        <p:nvSpPr>
          <p:cNvPr id="11" name="TextBox 10"/>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0132826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36608" y="1477619"/>
            <a:ext cx="10030005" cy="584775"/>
          </a:xfrm>
          <a:prstGeom prst="rect">
            <a:avLst/>
          </a:prstGeom>
          <a:noFill/>
        </p:spPr>
        <p:txBody>
          <a:bodyPr wrap="square" rtlCol="0">
            <a:spAutoFit/>
          </a:bodyPr>
          <a:lstStyle/>
          <a:p>
            <a:pPr algn="ctr"/>
            <a:r>
              <a:rPr lang="en-US" sz="3200" cap="small" spc="200" dirty="0" smtClean="0">
                <a:solidFill>
                  <a:srgbClr val="A2383B"/>
                </a:solidFill>
                <a:latin typeface="+mj-lt"/>
              </a:rPr>
              <a:t>TRANSMISSION OPERATIONS PLANS CONSIDERED</a:t>
            </a:r>
            <a:endParaRPr lang="en-US" sz="3200" cap="small" spc="200" dirty="0">
              <a:solidFill>
                <a:srgbClr val="A2383B"/>
              </a:solidFill>
              <a:latin typeface="+mj-lt"/>
            </a:endParaRPr>
          </a:p>
        </p:txBody>
      </p:sp>
      <p:sp>
        <p:nvSpPr>
          <p:cNvPr id="6" name="TextBox 5"/>
          <p:cNvSpPr txBox="1"/>
          <p:nvPr/>
        </p:nvSpPr>
        <p:spPr>
          <a:xfrm>
            <a:off x="3754364" y="2052534"/>
            <a:ext cx="4163952" cy="1200329"/>
          </a:xfrm>
          <a:prstGeom prst="rect">
            <a:avLst/>
          </a:prstGeom>
          <a:noFill/>
        </p:spPr>
        <p:txBody>
          <a:bodyPr wrap="square" rtlCol="0">
            <a:spAutoFit/>
          </a:bodyPr>
          <a:lstStyle/>
          <a:p>
            <a:pPr marL="285750" indent="-285750" algn="just">
              <a:buFont typeface="Wingdings" panose="05000000000000000000" pitchFamily="2" charset="2"/>
              <a:buChar char="§"/>
            </a:pPr>
            <a:endParaRPr lang="en-US" sz="2400" dirty="0" smtClean="0">
              <a:latin typeface="Calibri" panose="020F0502020204030204" pitchFamily="34" charset="0"/>
            </a:endParaRPr>
          </a:p>
          <a:p>
            <a:pPr marL="285750" indent="-285750" algn="just">
              <a:buFont typeface="Wingdings" panose="05000000000000000000" pitchFamily="2" charset="2"/>
              <a:buChar char="§"/>
            </a:pPr>
            <a:endParaRPr lang="en-US" sz="2400" dirty="0">
              <a:latin typeface="Calibri" panose="020F0502020204030204" pitchFamily="34" charset="0"/>
            </a:endParaRPr>
          </a:p>
          <a:p>
            <a:pPr marL="285750" indent="-285750" algn="just">
              <a:buFont typeface="Wingdings" panose="05000000000000000000" pitchFamily="2" charset="2"/>
              <a:buChar char="§"/>
            </a:pPr>
            <a:endParaRPr lang="en-US" sz="2400" dirty="0" smtClean="0">
              <a:latin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940504150"/>
              </p:ext>
            </p:extLst>
          </p:nvPr>
        </p:nvGraphicFramePr>
        <p:xfrm>
          <a:off x="2398242" y="2637309"/>
          <a:ext cx="7306735" cy="1298222"/>
        </p:xfrm>
        <a:graphic>
          <a:graphicData uri="http://schemas.openxmlformats.org/drawingml/2006/table">
            <a:tbl>
              <a:tblPr firstRow="1" bandRow="1">
                <a:tableStyleId>{C4B1156A-380E-4F78-BDF5-A606A8083BF9}</a:tableStyleId>
              </a:tblPr>
              <a:tblGrid>
                <a:gridCol w="3642379"/>
                <a:gridCol w="3664356"/>
              </a:tblGrid>
              <a:tr h="649111">
                <a:tc>
                  <a:txBody>
                    <a:bodyPr/>
                    <a:lstStyle/>
                    <a:p>
                      <a:pPr marL="285750" indent="-285750" algn="just">
                        <a:buFont typeface="Wingdings" panose="05000000000000000000" pitchFamily="2" charset="2"/>
                        <a:buChar char="§"/>
                      </a:pPr>
                      <a:r>
                        <a:rPr lang="en-US" sz="1800" b="1" dirty="0" smtClean="0">
                          <a:latin typeface="Calibri" panose="020F0502020204030204" pitchFamily="34" charset="0"/>
                        </a:rPr>
                        <a:t>TO Service Agreement</a:t>
                      </a:r>
                    </a:p>
                  </a:txBody>
                  <a:tcPr marL="640080" anchor="ctr"/>
                </a:tc>
                <a:tc>
                  <a:txBody>
                    <a:bodyPr/>
                    <a:lstStyle/>
                    <a:p>
                      <a:pPr marL="285750" indent="-285750" algn="just">
                        <a:buFont typeface="Wingdings" panose="05000000000000000000" pitchFamily="2" charset="2"/>
                        <a:buChar char="§"/>
                      </a:pPr>
                      <a:r>
                        <a:rPr lang="en-US" sz="1800" b="1" dirty="0" smtClean="0">
                          <a:latin typeface="Calibri" panose="020F0502020204030204" pitchFamily="34" charset="0"/>
                        </a:rPr>
                        <a:t>Bright-Line (Rule Change)</a:t>
                      </a:r>
                    </a:p>
                  </a:txBody>
                  <a:tcPr marL="457200" anchor="ctr"/>
                </a:tc>
              </a:tr>
              <a:tr h="649111">
                <a:tc>
                  <a:txBody>
                    <a:bodyPr/>
                    <a:lstStyle/>
                    <a:p>
                      <a:pPr marL="285750" indent="-285750" algn="just">
                        <a:buFont typeface="Wingdings" panose="05000000000000000000" pitchFamily="2" charset="2"/>
                        <a:buChar char="§"/>
                      </a:pPr>
                      <a:r>
                        <a:rPr lang="en-US" sz="1800" b="1" dirty="0" smtClean="0">
                          <a:latin typeface="Calibri" panose="020F0502020204030204" pitchFamily="34" charset="0"/>
                        </a:rPr>
                        <a:t>Self-Designated TO</a:t>
                      </a:r>
                    </a:p>
                  </a:txBody>
                  <a:tcPr marL="640080" anchor="ctr"/>
                </a:tc>
                <a:tc>
                  <a:txBody>
                    <a:bodyPr/>
                    <a:lstStyle/>
                    <a:p>
                      <a:pPr marL="285750" indent="-285750" algn="just">
                        <a:buFont typeface="Wingdings" panose="05000000000000000000" pitchFamily="2" charset="2"/>
                        <a:buChar char="§"/>
                      </a:pPr>
                      <a:r>
                        <a:rPr lang="en-US" sz="1800" b="1" dirty="0" smtClean="0">
                          <a:latin typeface="Calibri" panose="020F0502020204030204" pitchFamily="34" charset="0"/>
                        </a:rPr>
                        <a:t>UFLS-Only (Rule Change)</a:t>
                      </a:r>
                      <a:endParaRPr lang="en-US" sz="1800" b="1" dirty="0">
                        <a:latin typeface="Calibri" panose="020F0502020204030204" pitchFamily="34" charset="0"/>
                      </a:endParaRPr>
                    </a:p>
                  </a:txBody>
                  <a:tcPr marL="457200" anchor="ctr"/>
                </a:tc>
              </a:tr>
            </a:tbl>
          </a:graphicData>
        </a:graphic>
      </p:graphicFrame>
    </p:spTree>
    <p:extLst>
      <p:ext uri="{BB962C8B-B14F-4D97-AF65-F5344CB8AC3E}">
        <p14:creationId xmlns:p14="http://schemas.microsoft.com/office/powerpoint/2010/main" val="42441145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40766" y="796683"/>
            <a:ext cx="10030005" cy="584775"/>
          </a:xfrm>
          <a:prstGeom prst="rect">
            <a:avLst/>
          </a:prstGeom>
          <a:noFill/>
        </p:spPr>
        <p:txBody>
          <a:bodyPr wrap="square" rtlCol="0">
            <a:spAutoFit/>
          </a:bodyPr>
          <a:lstStyle/>
          <a:p>
            <a:pPr algn="ctr"/>
            <a:r>
              <a:rPr lang="en-US" sz="3200" cap="small" spc="200" dirty="0" smtClean="0">
                <a:solidFill>
                  <a:srgbClr val="A2383B"/>
                </a:solidFill>
                <a:latin typeface="+mj-lt"/>
              </a:rPr>
              <a:t>ANALYSIS AND FINDINGS</a:t>
            </a:r>
            <a:endParaRPr lang="en-US" sz="3200" cap="small" spc="200" dirty="0">
              <a:solidFill>
                <a:srgbClr val="A2383B"/>
              </a:solidFill>
              <a:latin typeface="+mj-lt"/>
            </a:endParaRPr>
          </a:p>
        </p:txBody>
      </p:sp>
      <p:sp>
        <p:nvSpPr>
          <p:cNvPr id="6" name="TextBox 5"/>
          <p:cNvSpPr txBox="1"/>
          <p:nvPr/>
        </p:nvSpPr>
        <p:spPr>
          <a:xfrm>
            <a:off x="3754364" y="2052534"/>
            <a:ext cx="4163952" cy="1200329"/>
          </a:xfrm>
          <a:prstGeom prst="rect">
            <a:avLst/>
          </a:prstGeom>
          <a:noFill/>
        </p:spPr>
        <p:txBody>
          <a:bodyPr wrap="square" rtlCol="0">
            <a:spAutoFit/>
          </a:bodyPr>
          <a:lstStyle/>
          <a:p>
            <a:pPr marL="285750" indent="-285750" algn="just">
              <a:buFont typeface="Wingdings" panose="05000000000000000000" pitchFamily="2" charset="2"/>
              <a:buChar char="§"/>
            </a:pPr>
            <a:endParaRPr lang="en-US" sz="2400" dirty="0" smtClean="0">
              <a:latin typeface="Calibri" panose="020F0502020204030204" pitchFamily="34" charset="0"/>
            </a:endParaRPr>
          </a:p>
          <a:p>
            <a:pPr marL="285750" indent="-285750" algn="just">
              <a:buFont typeface="Wingdings" panose="05000000000000000000" pitchFamily="2" charset="2"/>
              <a:buChar char="§"/>
            </a:pPr>
            <a:endParaRPr lang="en-US" sz="2400" dirty="0">
              <a:latin typeface="Calibri" panose="020F0502020204030204" pitchFamily="34" charset="0"/>
            </a:endParaRPr>
          </a:p>
          <a:p>
            <a:pPr marL="285750" indent="-285750" algn="just">
              <a:buFont typeface="Wingdings" panose="05000000000000000000" pitchFamily="2" charset="2"/>
              <a:buChar char="§"/>
            </a:pPr>
            <a:endParaRPr lang="en-US" sz="2400" dirty="0" smtClean="0">
              <a:latin typeface="Calibri" panose="020F050202020403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605797417"/>
              </p:ext>
            </p:extLst>
          </p:nvPr>
        </p:nvGraphicFramePr>
        <p:xfrm>
          <a:off x="1016000" y="1630837"/>
          <a:ext cx="10045700" cy="3671122"/>
        </p:xfrm>
        <a:graphic>
          <a:graphicData uri="http://schemas.openxmlformats.org/drawingml/2006/table">
            <a:tbl>
              <a:tblPr firstRow="1" bandRow="1">
                <a:tableStyleId>{5C22544A-7EE6-4342-B048-85BDC9FD1C3A}</a:tableStyleId>
              </a:tblPr>
              <a:tblGrid>
                <a:gridCol w="2277320"/>
                <a:gridCol w="1827290"/>
                <a:gridCol w="1922810"/>
                <a:gridCol w="2009140"/>
                <a:gridCol w="2009140"/>
              </a:tblGrid>
              <a:tr h="680672">
                <a:tc>
                  <a:txBody>
                    <a:bodyPr/>
                    <a:lstStyle/>
                    <a:p>
                      <a:pPr algn="ctr"/>
                      <a:endParaRPr lang="en-US" sz="1200" dirty="0"/>
                    </a:p>
                  </a:txBody>
                  <a:tcPr/>
                </a:tc>
                <a:tc>
                  <a:txBody>
                    <a:bodyPr/>
                    <a:lstStyle/>
                    <a:p>
                      <a:pPr algn="ctr"/>
                      <a:r>
                        <a:rPr lang="en-US" sz="1400" dirty="0" smtClean="0">
                          <a:latin typeface="Calibri" panose="020F0502020204030204" pitchFamily="34" charset="0"/>
                        </a:rPr>
                        <a:t>Operationally</a:t>
                      </a:r>
                      <a:r>
                        <a:rPr lang="en-US" sz="1400" baseline="0" dirty="0" smtClean="0">
                          <a:latin typeface="Calibri" panose="020F0502020204030204" pitchFamily="34" charset="0"/>
                        </a:rPr>
                        <a:t> </a:t>
                      </a:r>
                      <a:r>
                        <a:rPr lang="en-US" sz="1400" dirty="0" smtClean="0">
                          <a:latin typeface="Calibri" panose="020F0502020204030204" pitchFamily="34" charset="0"/>
                        </a:rPr>
                        <a:t>Practical</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Technically </a:t>
                      </a:r>
                    </a:p>
                    <a:p>
                      <a:pPr algn="ctr"/>
                      <a:r>
                        <a:rPr lang="en-US" sz="1400" dirty="0" smtClean="0">
                          <a:latin typeface="Calibri" panose="020F0502020204030204" pitchFamily="34" charset="0"/>
                        </a:rPr>
                        <a:t>Feasible</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Financially</a:t>
                      </a:r>
                      <a:r>
                        <a:rPr lang="en-US" sz="1400" baseline="0" dirty="0" smtClean="0">
                          <a:latin typeface="Calibri" panose="020F0502020204030204" pitchFamily="34" charset="0"/>
                        </a:rPr>
                        <a:t>  Able</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Lead Time for Deployment</a:t>
                      </a:r>
                      <a:endParaRPr lang="en-US" sz="1400" dirty="0">
                        <a:latin typeface="Calibri" panose="020F0502020204030204" pitchFamily="34" charset="0"/>
                      </a:endParaRPr>
                    </a:p>
                  </a:txBody>
                  <a:tcPr anchor="ctr" anchorCtr="1"/>
                </a:tc>
              </a:tr>
              <a:tr h="835141">
                <a:tc>
                  <a:txBody>
                    <a:bodyPr/>
                    <a:lstStyle/>
                    <a:p>
                      <a:pPr marL="0" indent="0">
                        <a:buFont typeface="+mj-lt"/>
                        <a:buNone/>
                      </a:pPr>
                      <a:r>
                        <a:rPr lang="en-US" sz="1200" b="1" dirty="0" smtClean="0">
                          <a:latin typeface="Calibri" panose="020F0502020204030204" pitchFamily="34" charset="0"/>
                        </a:rPr>
                        <a:t>1.  TO  Service Agreement</a:t>
                      </a:r>
                    </a:p>
                  </a:txBody>
                  <a:tcPr anchor="ctr"/>
                </a:tc>
                <a:tc>
                  <a:txBody>
                    <a:bodyPr/>
                    <a:lstStyle/>
                    <a:p>
                      <a:pPr algn="ctr"/>
                      <a:r>
                        <a:rPr lang="en-US" sz="1200" b="1" dirty="0" smtClean="0">
                          <a:latin typeface="Calibri" panose="020F0502020204030204" pitchFamily="34" charset="0"/>
                        </a:rPr>
                        <a:t>Questionable,</a:t>
                      </a:r>
                      <a:r>
                        <a:rPr lang="en-US" sz="1200" b="1" baseline="0" dirty="0" smtClean="0">
                          <a:latin typeface="Calibri" panose="020F0502020204030204" pitchFamily="34" charset="0"/>
                        </a:rPr>
                        <a:t> due to size of entities</a:t>
                      </a:r>
                      <a:endParaRPr lang="en-US" sz="1200" b="1"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 Stable</a:t>
                      </a:r>
                      <a:r>
                        <a:rPr lang="en-US" sz="1200" b="1" baseline="0" dirty="0" smtClean="0">
                          <a:latin typeface="Calibri" panose="020F0502020204030204" pitchFamily="34" charset="0"/>
                        </a:rPr>
                        <a:t>, Standard Technology</a:t>
                      </a:r>
                      <a:endParaRPr lang="en-US" sz="1200" b="1"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Significant </a:t>
                      </a:r>
                      <a:r>
                        <a:rPr lang="en-US" sz="1200" b="1" baseline="0" dirty="0" smtClean="0">
                          <a:latin typeface="Calibri" panose="020F0502020204030204" pitchFamily="34" charset="0"/>
                        </a:rPr>
                        <a:t>Recurring Costs and Start-up Costs</a:t>
                      </a:r>
                      <a:endParaRPr lang="en-US" sz="1200" b="1"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120-180 days</a:t>
                      </a:r>
                      <a:endParaRPr lang="en-US" sz="1200" b="1" dirty="0">
                        <a:latin typeface="Calibri" panose="020F0502020204030204" pitchFamily="34" charset="0"/>
                      </a:endParaRPr>
                    </a:p>
                  </a:txBody>
                  <a:tcPr anchor="ctr" anchorCtr="1"/>
                </a:tc>
              </a:tr>
              <a:tr h="583975">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200" b="1" kern="1200" dirty="0" smtClean="0">
                          <a:solidFill>
                            <a:schemeClr val="dk1"/>
                          </a:solidFill>
                          <a:latin typeface="Calibri" panose="020F0502020204030204" pitchFamily="34" charset="0"/>
                          <a:ea typeface="+mn-ea"/>
                          <a:cs typeface="+mn-cs"/>
                        </a:rPr>
                        <a:t>2.  Self-Designated TO</a:t>
                      </a:r>
                    </a:p>
                  </a:txBody>
                  <a:tcPr anchor="ctr"/>
                </a:tc>
                <a:tc>
                  <a:txBody>
                    <a:bodyPr/>
                    <a:lstStyle/>
                    <a:p>
                      <a:pPr algn="ctr"/>
                      <a:r>
                        <a:rPr lang="en-US" sz="1200" b="1" dirty="0" smtClean="0">
                          <a:latin typeface="Calibri" panose="020F0502020204030204" pitchFamily="34" charset="0"/>
                        </a:rPr>
                        <a:t>Questionable,</a:t>
                      </a:r>
                      <a:r>
                        <a:rPr lang="en-US" sz="1200" b="1" baseline="0" dirty="0" smtClean="0">
                          <a:latin typeface="Calibri" panose="020F0502020204030204" pitchFamily="34" charset="0"/>
                        </a:rPr>
                        <a:t> due to size of entities</a:t>
                      </a:r>
                      <a:endParaRPr lang="en-US" sz="1200" b="1" dirty="0">
                        <a:latin typeface="Calibri" panose="020F0502020204030204" pitchFamily="34" charset="0"/>
                      </a:endParaRPr>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anose="020F0502020204030204" pitchFamily="34" charset="0"/>
                        </a:rPr>
                        <a:t> Stable</a:t>
                      </a:r>
                      <a:r>
                        <a:rPr lang="en-US" sz="1200" b="1" baseline="0" dirty="0" smtClean="0">
                          <a:latin typeface="Calibri" panose="020F0502020204030204" pitchFamily="34" charset="0"/>
                        </a:rPr>
                        <a:t>, Standard Technology</a:t>
                      </a:r>
                      <a:endParaRPr lang="en-US" sz="1200" b="1" dirty="0" smtClean="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Modest Recurring Costs and Start-up Costs</a:t>
                      </a:r>
                    </a:p>
                    <a:p>
                      <a:pPr algn="ctr"/>
                      <a:endParaRPr lang="en-US" sz="1200"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120-180 days</a:t>
                      </a:r>
                    </a:p>
                  </a:txBody>
                  <a:tcPr anchor="ctr" anchorCtr="1"/>
                </a:tc>
              </a:tr>
              <a:tr h="431575">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200" b="1" kern="1200" dirty="0" smtClean="0">
                          <a:solidFill>
                            <a:schemeClr val="dk1"/>
                          </a:solidFill>
                          <a:latin typeface="Calibri" panose="020F0502020204030204" pitchFamily="34" charset="0"/>
                          <a:ea typeface="+mn-ea"/>
                          <a:cs typeface="+mn-cs"/>
                        </a:rPr>
                        <a:t>3.  Bright-Line (rule change) </a:t>
                      </a:r>
                      <a:endParaRPr lang="en-US" sz="1200" dirty="0" smtClean="0">
                        <a:latin typeface="Calibri" panose="020F0502020204030204" pitchFamily="34" charset="0"/>
                      </a:endParaRPr>
                    </a:p>
                  </a:txBody>
                  <a:tcPr anchor="ctr"/>
                </a:tc>
                <a:tc>
                  <a:txBody>
                    <a:bodyPr/>
                    <a:lstStyle/>
                    <a:p>
                      <a:pPr algn="ctr"/>
                      <a:r>
                        <a:rPr lang="en-US" sz="1200" b="1" dirty="0" smtClean="0">
                          <a:latin typeface="Calibri" panose="020F0502020204030204" pitchFamily="34" charset="0"/>
                        </a:rPr>
                        <a:t>N/A</a:t>
                      </a:r>
                      <a:endParaRPr lang="en-US" sz="1200" b="1"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N/A</a:t>
                      </a:r>
                      <a:endParaRPr lang="en-US" sz="1200" b="1" dirty="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No</a:t>
                      </a:r>
                    </a:p>
                    <a:p>
                      <a:pPr algn="ctr"/>
                      <a:r>
                        <a:rPr lang="en-US" sz="1200" b="1" baseline="0" dirty="0" smtClean="0">
                          <a:latin typeface="Calibri" panose="020F0502020204030204" pitchFamily="34" charset="0"/>
                        </a:rPr>
                        <a:t>Recurring Costs or Start-up Costs</a:t>
                      </a:r>
                      <a:endParaRPr lang="en-US" sz="1200" dirty="0">
                        <a:latin typeface="Calibri" panose="020F0502020204030204" pitchFamily="34" charset="0"/>
                      </a:endParaRPr>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anose="020F0502020204030204" pitchFamily="34" charset="0"/>
                        </a:rPr>
                        <a:t>More than 180</a:t>
                      </a:r>
                      <a:r>
                        <a:rPr lang="en-US" sz="1200" b="1" baseline="0" dirty="0" smtClean="0">
                          <a:latin typeface="Calibri" panose="020F0502020204030204" pitchFamily="34" charset="0"/>
                        </a:rPr>
                        <a:t> days</a:t>
                      </a:r>
                      <a:endParaRPr lang="en-US" sz="1200" b="1" dirty="0" smtClean="0">
                        <a:latin typeface="Calibri" panose="020F0502020204030204" pitchFamily="34" charset="0"/>
                      </a:endParaRPr>
                    </a:p>
                  </a:txBody>
                  <a:tcPr anchor="ctr" anchorCtr="1"/>
                </a:tc>
              </a:tr>
              <a:tr h="875149">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200" b="1" kern="1200" dirty="0" smtClean="0">
                          <a:solidFill>
                            <a:schemeClr val="dk1"/>
                          </a:solidFill>
                          <a:latin typeface="Calibri" panose="020F0502020204030204" pitchFamily="34" charset="0"/>
                          <a:ea typeface="+mn-ea"/>
                          <a:cs typeface="+mn-cs"/>
                        </a:rPr>
                        <a:t>4.  UFLS-only (rule change)</a:t>
                      </a:r>
                    </a:p>
                  </a:txBody>
                  <a:tcPr anchor="ctr"/>
                </a:tc>
                <a:tc>
                  <a:txBody>
                    <a:bodyPr/>
                    <a:lstStyle/>
                    <a:p>
                      <a:pPr algn="ctr"/>
                      <a:r>
                        <a:rPr lang="en-US" sz="1200" b="1" dirty="0" smtClean="0">
                          <a:latin typeface="Calibri" panose="020F0502020204030204" pitchFamily="34" charset="0"/>
                        </a:rPr>
                        <a:t>Highly</a:t>
                      </a:r>
                      <a:r>
                        <a:rPr lang="en-US" sz="1200" b="1" baseline="0" dirty="0" smtClean="0">
                          <a:latin typeface="Calibri" panose="020F0502020204030204" pitchFamily="34" charset="0"/>
                        </a:rPr>
                        <a:t> practical due to automatic operation, no intervention required.</a:t>
                      </a:r>
                      <a:endParaRPr lang="en-US" sz="1200" b="1" dirty="0">
                        <a:latin typeface="Calibri" panose="020F0502020204030204" pitchFamily="34" charset="0"/>
                      </a:endParaRPr>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anose="020F0502020204030204" pitchFamily="34" charset="0"/>
                        </a:rPr>
                        <a:t>Stable</a:t>
                      </a:r>
                      <a:r>
                        <a:rPr lang="en-US" sz="1200" b="1" baseline="0" dirty="0" smtClean="0">
                          <a:latin typeface="Calibri" panose="020F0502020204030204" pitchFamily="34" charset="0"/>
                        </a:rPr>
                        <a:t>, Standard Technology</a:t>
                      </a:r>
                      <a:endParaRPr lang="en-US" sz="1200" b="1" dirty="0" smtClean="0">
                        <a:latin typeface="Calibri" panose="020F0502020204030204" pitchFamily="34" charset="0"/>
                      </a:endParaRPr>
                    </a:p>
                  </a:txBody>
                  <a:tcPr anchor="ctr" anchorCtr="1"/>
                </a:tc>
                <a:tc>
                  <a:txBody>
                    <a:bodyPr/>
                    <a:lstStyle/>
                    <a:p>
                      <a:pPr algn="ctr"/>
                      <a:r>
                        <a:rPr lang="en-US" sz="1200" b="1" dirty="0" smtClean="0">
                          <a:latin typeface="Calibri" panose="020F0502020204030204" pitchFamily="34" charset="0"/>
                        </a:rPr>
                        <a:t>Modest Recurring Costs and Start-up Costs</a:t>
                      </a:r>
                    </a:p>
                  </a:txBody>
                  <a:tcPr anchor="ctr" anchorCtr="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anose="020F0502020204030204" pitchFamily="34" charset="0"/>
                        </a:rPr>
                        <a:t>More than 180</a:t>
                      </a:r>
                      <a:r>
                        <a:rPr lang="en-US" sz="1200" b="1" baseline="0" dirty="0" smtClean="0">
                          <a:latin typeface="Calibri" panose="020F0502020204030204" pitchFamily="34" charset="0"/>
                        </a:rPr>
                        <a:t> days</a:t>
                      </a:r>
                      <a:endParaRPr lang="en-US" sz="1200" b="1" dirty="0" smtClean="0">
                        <a:latin typeface="Calibri" panose="020F0502020204030204" pitchFamily="34" charset="0"/>
                      </a:endParaRPr>
                    </a:p>
                  </a:txBody>
                  <a:tcPr anchor="ctr" anchorCtr="1"/>
                </a:tc>
              </a:tr>
            </a:tbl>
          </a:graphicData>
        </a:graphic>
      </p:graphicFrame>
    </p:spTree>
    <p:extLst>
      <p:ext uri="{BB962C8B-B14F-4D97-AF65-F5344CB8AC3E}">
        <p14:creationId xmlns:p14="http://schemas.microsoft.com/office/powerpoint/2010/main" val="20988020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9855" y="1602322"/>
            <a:ext cx="10030007" cy="4278094"/>
          </a:xfrm>
          <a:prstGeom prst="rect">
            <a:avLst/>
          </a:prstGeom>
          <a:noFill/>
        </p:spPr>
        <p:txBody>
          <a:bodyPr wrap="square" rtlCol="0">
            <a:spAutoFit/>
          </a:bodyPr>
          <a:lstStyle/>
          <a:p>
            <a:pPr marL="285750" indent="-285750" algn="just">
              <a:spcAft>
                <a:spcPts val="1200"/>
              </a:spcAft>
              <a:buFont typeface="Wingdings" panose="05000000000000000000" pitchFamily="2" charset="2"/>
              <a:buChar char="§"/>
            </a:pPr>
            <a:r>
              <a:rPr lang="en-US" sz="2200" dirty="0" smtClean="0">
                <a:latin typeface="Calibri" panose="020F0502020204030204" pitchFamily="34" charset="0"/>
              </a:rPr>
              <a:t>The six SPPG entities’ load shares would add </a:t>
            </a:r>
            <a:r>
              <a:rPr lang="en-US" sz="2200" b="1" dirty="0" smtClean="0">
                <a:solidFill>
                  <a:srgbClr val="A2383B"/>
                </a:solidFill>
                <a:latin typeface="Calibri" panose="020F0502020204030204" pitchFamily="34" charset="0"/>
              </a:rPr>
              <a:t>low</a:t>
            </a:r>
            <a:r>
              <a:rPr lang="en-US" sz="2200" dirty="0" smtClean="0">
                <a:latin typeface="Calibri" panose="020F0502020204030204" pitchFamily="34" charset="0"/>
              </a:rPr>
              <a:t> to </a:t>
            </a:r>
            <a:r>
              <a:rPr lang="en-US" sz="2200" b="1" dirty="0" smtClean="0">
                <a:solidFill>
                  <a:srgbClr val="A2383B"/>
                </a:solidFill>
                <a:latin typeface="Calibri" panose="020F0502020204030204" pitchFamily="34" charset="0"/>
              </a:rPr>
              <a:t>no</a:t>
            </a:r>
            <a:r>
              <a:rPr lang="en-US" sz="2200" dirty="0" smtClean="0">
                <a:latin typeface="Calibri" panose="020F0502020204030204" pitchFamily="34" charset="0"/>
              </a:rPr>
              <a:t> value to an ERCOT emergency operations event.</a:t>
            </a:r>
          </a:p>
          <a:p>
            <a:pPr marL="285750" indent="-285750" algn="just">
              <a:spcAft>
                <a:spcPts val="1200"/>
              </a:spcAft>
              <a:buFont typeface="Wingdings" panose="05000000000000000000" pitchFamily="2" charset="2"/>
              <a:buChar char="§"/>
            </a:pPr>
            <a:r>
              <a:rPr lang="en-US" sz="2200" dirty="0" smtClean="0">
                <a:latin typeface="Calibri" panose="020F0502020204030204" pitchFamily="34" charset="0"/>
              </a:rPr>
              <a:t>The load shares of the fifty-three ERCOT entities with peak loads of 25 MW or less will be </a:t>
            </a:r>
            <a:r>
              <a:rPr lang="en-US" sz="2200" b="1" dirty="0" smtClean="0">
                <a:solidFill>
                  <a:srgbClr val="A2383B"/>
                </a:solidFill>
                <a:latin typeface="Calibri" panose="020F0502020204030204" pitchFamily="34" charset="0"/>
              </a:rPr>
              <a:t>low</a:t>
            </a:r>
            <a:r>
              <a:rPr lang="en-US" sz="2200" dirty="0" smtClean="0">
                <a:latin typeface="Calibri" panose="020F0502020204030204" pitchFamily="34" charset="0"/>
              </a:rPr>
              <a:t> value to an ERCOT emergency operations event.</a:t>
            </a:r>
          </a:p>
          <a:p>
            <a:pPr marL="285750" indent="-285750" algn="just">
              <a:spcAft>
                <a:spcPts val="1200"/>
              </a:spcAft>
              <a:buFont typeface="Wingdings" panose="05000000000000000000" pitchFamily="2" charset="2"/>
              <a:buChar char="§"/>
            </a:pPr>
            <a:r>
              <a:rPr lang="en-US" sz="2200" dirty="0" smtClean="0">
                <a:latin typeface="Calibri" panose="020F0502020204030204" pitchFamily="34" charset="0"/>
              </a:rPr>
              <a:t>The reallocation of the aggregate 600 MW representing the fifty-three ERCOT entities with peak loads of 25 MW or less does not appear to place an unreasonable additional burden on existing </a:t>
            </a:r>
            <a:r>
              <a:rPr lang="en-US" sz="2200" dirty="0" err="1" smtClean="0">
                <a:latin typeface="Calibri" panose="020F0502020204030204" pitchFamily="34" charset="0"/>
              </a:rPr>
              <a:t>TSPs.</a:t>
            </a:r>
            <a:endParaRPr lang="en-US" sz="2200" dirty="0" smtClean="0">
              <a:latin typeface="Calibri" panose="020F0502020204030204" pitchFamily="34" charset="0"/>
            </a:endParaRPr>
          </a:p>
          <a:p>
            <a:pPr marL="285750" indent="-285750" algn="just">
              <a:spcAft>
                <a:spcPts val="1200"/>
              </a:spcAft>
              <a:buFont typeface="Wingdings" panose="05000000000000000000" pitchFamily="2" charset="2"/>
              <a:buChar char="§"/>
            </a:pPr>
            <a:r>
              <a:rPr lang="en-US" sz="2200" dirty="0" smtClean="0">
                <a:latin typeface="Calibri" panose="020F0502020204030204" pitchFamily="34" charset="0"/>
              </a:rPr>
              <a:t>The prospect of exempting up to fifty-three ERCOT entities from TO responsibilities would arguably have a positive impact on ERCOT reliability and efficient operations by virtue of having fewer entities to manage during an emergency operations event and less non-emergency recurring training, drills, etc.</a:t>
            </a:r>
            <a:endParaRPr lang="en-US" sz="2200" dirty="0">
              <a:latin typeface="Calibri" panose="020F0502020204030204" pitchFamily="34" charset="0"/>
            </a:endParaRPr>
          </a:p>
        </p:txBody>
      </p:sp>
      <p:sp>
        <p:nvSpPr>
          <p:cNvPr id="7" name="TextBox 6"/>
          <p:cNvSpPr txBox="1"/>
          <p:nvPr/>
        </p:nvSpPr>
        <p:spPr>
          <a:xfrm>
            <a:off x="1036864" y="803567"/>
            <a:ext cx="10030005" cy="584775"/>
          </a:xfrm>
          <a:prstGeom prst="rect">
            <a:avLst/>
          </a:prstGeom>
          <a:noFill/>
        </p:spPr>
        <p:txBody>
          <a:bodyPr wrap="square" rtlCol="0">
            <a:spAutoFit/>
          </a:bodyPr>
          <a:lstStyle/>
          <a:p>
            <a:pPr algn="ctr"/>
            <a:r>
              <a:rPr lang="en-US" sz="3200" cap="small" spc="200" dirty="0" smtClean="0">
                <a:solidFill>
                  <a:srgbClr val="A2383B"/>
                </a:solidFill>
                <a:latin typeface="+mj-lt"/>
              </a:rPr>
              <a:t>CONCLUSIONS</a:t>
            </a:r>
            <a:endParaRPr lang="en-US" sz="3200" cap="small" spc="200" dirty="0">
              <a:solidFill>
                <a:srgbClr val="A2383B"/>
              </a:solidFill>
              <a:latin typeface="+mj-lt"/>
            </a:endParaRPr>
          </a:p>
        </p:txBody>
      </p:sp>
      <p:sp>
        <p:nvSpPr>
          <p:cNvPr id="8" name="TextBox 7"/>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7358126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4" name="TextBox 3"/>
          <p:cNvSpPr txBox="1"/>
          <p:nvPr/>
        </p:nvSpPr>
        <p:spPr>
          <a:xfrm>
            <a:off x="1040766" y="2734133"/>
            <a:ext cx="10030005" cy="738664"/>
          </a:xfrm>
          <a:prstGeom prst="rect">
            <a:avLst/>
          </a:prstGeom>
          <a:noFill/>
        </p:spPr>
        <p:txBody>
          <a:bodyPr wrap="square" rtlCol="0">
            <a:spAutoFit/>
          </a:bodyPr>
          <a:lstStyle/>
          <a:p>
            <a:pPr algn="ctr"/>
            <a:r>
              <a:rPr lang="en-US" sz="4200" cap="small" spc="300" dirty="0" smtClean="0">
                <a:solidFill>
                  <a:srgbClr val="A2383B"/>
                </a:solidFill>
                <a:latin typeface="+mj-lt"/>
              </a:rPr>
              <a:t>QUESTIONS?</a:t>
            </a:r>
            <a:endParaRPr lang="en-US" sz="4200" cap="small" spc="300" dirty="0">
              <a:solidFill>
                <a:srgbClr val="A2383B"/>
              </a:solidFill>
              <a:latin typeface="+mj-lt"/>
            </a:endParaRPr>
          </a:p>
        </p:txBody>
      </p:sp>
    </p:spTree>
    <p:extLst>
      <p:ext uri="{BB962C8B-B14F-4D97-AF65-F5344CB8AC3E}">
        <p14:creationId xmlns:p14="http://schemas.microsoft.com/office/powerpoint/2010/main" val="32192263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reeform 1"/>
          <p:cNvSpPr>
            <a:spLocks/>
          </p:cNvSpPr>
          <p:nvPr/>
        </p:nvSpPr>
        <p:spPr bwMode="auto">
          <a:xfrm>
            <a:off x="2406226" y="694270"/>
            <a:ext cx="1270" cy="5334000"/>
          </a:xfrm>
          <a:custGeom>
            <a:avLst/>
            <a:gdLst>
              <a:gd name="T0" fmla="+- 0 1080 1080"/>
              <a:gd name="T1" fmla="*/ 1080 h 8400"/>
              <a:gd name="T2" fmla="+- 0 9480 1080"/>
              <a:gd name="T3" fmla="*/ 9480 h 8400"/>
            </a:gdLst>
            <a:ahLst/>
            <a:cxnLst>
              <a:cxn ang="0">
                <a:pos x="0" y="T1"/>
              </a:cxn>
              <a:cxn ang="0">
                <a:pos x="0" y="T3"/>
              </a:cxn>
            </a:cxnLst>
            <a:rect l="0" t="0" r="r" b="b"/>
            <a:pathLst>
              <a:path h="8400">
                <a:moveTo>
                  <a:pt x="0" y="0"/>
                </a:moveTo>
                <a:lnTo>
                  <a:pt x="0" y="8400"/>
                </a:lnTo>
              </a:path>
            </a:pathLst>
          </a:custGeom>
          <a:noFill/>
          <a:ln w="15240">
            <a:solidFill>
              <a:srgbClr val="092A3E"/>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40766" y="804335"/>
            <a:ext cx="1194434" cy="584775"/>
          </a:xfrm>
          <a:prstGeom prst="rect">
            <a:avLst/>
          </a:prstGeom>
          <a:noFill/>
        </p:spPr>
        <p:txBody>
          <a:bodyPr wrap="square" rtlCol="0">
            <a:spAutoFit/>
          </a:bodyPr>
          <a:lstStyle/>
          <a:p>
            <a:r>
              <a:rPr lang="en-US" sz="3200" cap="small" spc="200" dirty="0" smtClean="0">
                <a:solidFill>
                  <a:srgbClr val="A2383B"/>
                </a:solidFill>
                <a:latin typeface="+mj-lt"/>
              </a:rPr>
              <a:t>GOAL</a:t>
            </a:r>
            <a:endParaRPr lang="en-US" sz="3200" cap="small" spc="200" dirty="0">
              <a:solidFill>
                <a:srgbClr val="A2383B"/>
              </a:solidFill>
              <a:latin typeface="+mj-lt"/>
            </a:endParaRPr>
          </a:p>
        </p:txBody>
      </p:sp>
      <p:sp>
        <p:nvSpPr>
          <p:cNvPr id="6" name="TextBox 5"/>
          <p:cNvSpPr txBox="1"/>
          <p:nvPr/>
        </p:nvSpPr>
        <p:spPr>
          <a:xfrm>
            <a:off x="2633133" y="795870"/>
            <a:ext cx="8437637" cy="3046988"/>
          </a:xfrm>
          <a:prstGeom prst="rect">
            <a:avLst/>
          </a:prstGeom>
          <a:noFill/>
        </p:spPr>
        <p:txBody>
          <a:bodyPr wrap="square" rtlCol="0">
            <a:spAutoFit/>
          </a:bodyPr>
          <a:lstStyle/>
          <a:p>
            <a:pPr algn="just"/>
            <a:r>
              <a:rPr lang="en-US" sz="2400" b="1" dirty="0" smtClean="0">
                <a:solidFill>
                  <a:srgbClr val="A2383B"/>
                </a:solidFill>
                <a:latin typeface="Calibri" panose="020F0502020204030204" pitchFamily="34" charset="0"/>
              </a:rPr>
              <a:t>To develop and maintain an ERCOT-compliant Transmission Operations Plan which:</a:t>
            </a:r>
          </a:p>
          <a:p>
            <a:pPr algn="just"/>
            <a:endParaRPr lang="en-US" sz="2400" dirty="0">
              <a:latin typeface="Calibri" panose="020F0502020204030204" pitchFamily="34" charset="0"/>
            </a:endParaRPr>
          </a:p>
          <a:p>
            <a:pPr marL="285750" indent="-285750" algn="just">
              <a:buFont typeface="Wingdings" panose="05000000000000000000" pitchFamily="2" charset="2"/>
              <a:buChar char="§"/>
            </a:pPr>
            <a:r>
              <a:rPr lang="en-US" sz="2400" dirty="0" smtClean="0">
                <a:latin typeface="Calibri" panose="020F0502020204030204" pitchFamily="34" charset="0"/>
              </a:rPr>
              <a:t>Meets </a:t>
            </a:r>
            <a:r>
              <a:rPr lang="en-US" sz="2400" b="1" dirty="0" smtClean="0">
                <a:solidFill>
                  <a:srgbClr val="A2383B"/>
                </a:solidFill>
                <a:latin typeface="Calibri" panose="020F0502020204030204" pitchFamily="34" charset="0"/>
              </a:rPr>
              <a:t>applicable</a:t>
            </a:r>
            <a:r>
              <a:rPr lang="en-US" sz="2400" dirty="0" smtClean="0">
                <a:latin typeface="Calibri" panose="020F0502020204030204" pitchFamily="34" charset="0"/>
              </a:rPr>
              <a:t> requirements and obligations contained within the ERCOT Operating Guides and Protocols; and</a:t>
            </a:r>
          </a:p>
          <a:p>
            <a:pPr marL="285750" indent="-285750" algn="just">
              <a:buFont typeface="Wingdings" panose="05000000000000000000" pitchFamily="2" charset="2"/>
              <a:buChar char="§"/>
            </a:pPr>
            <a:endParaRPr lang="en-US" sz="2400" dirty="0">
              <a:latin typeface="Calibri" panose="020F0502020204030204" pitchFamily="34" charset="0"/>
            </a:endParaRPr>
          </a:p>
          <a:p>
            <a:pPr marL="285750" indent="-285750" algn="just">
              <a:buFont typeface="Wingdings" panose="05000000000000000000" pitchFamily="2" charset="2"/>
              <a:buChar char="§"/>
            </a:pPr>
            <a:r>
              <a:rPr lang="en-US" sz="2400" dirty="0" smtClean="0">
                <a:latin typeface="Calibri" panose="020F0502020204030204" pitchFamily="34" charset="0"/>
              </a:rPr>
              <a:t>Is technically feasible, operationally </a:t>
            </a:r>
            <a:r>
              <a:rPr lang="en-US" sz="2400" b="1" dirty="0" smtClean="0">
                <a:solidFill>
                  <a:srgbClr val="A2383B"/>
                </a:solidFill>
                <a:latin typeface="Calibri" panose="020F0502020204030204" pitchFamily="34" charset="0"/>
              </a:rPr>
              <a:t>practical</a:t>
            </a:r>
            <a:r>
              <a:rPr lang="en-US" sz="2400" dirty="0" smtClean="0">
                <a:latin typeface="Calibri" panose="020F0502020204030204" pitchFamily="34" charset="0"/>
              </a:rPr>
              <a:t>, and within the Cities’ </a:t>
            </a:r>
            <a:r>
              <a:rPr lang="en-US" sz="2400" b="1" dirty="0" smtClean="0">
                <a:solidFill>
                  <a:srgbClr val="A2383B"/>
                </a:solidFill>
                <a:latin typeface="Calibri" panose="020F0502020204030204" pitchFamily="34" charset="0"/>
              </a:rPr>
              <a:t>financial ability</a:t>
            </a:r>
            <a:r>
              <a:rPr lang="en-US" sz="2400" dirty="0" smtClean="0">
                <a:latin typeface="Calibri" panose="020F0502020204030204" pitchFamily="34" charset="0"/>
              </a:rPr>
              <a:t>.</a:t>
            </a:r>
            <a:endParaRPr lang="en-US" sz="2400" dirty="0">
              <a:latin typeface="Calibri" panose="020F0502020204030204" pitchFamily="34" charset="0"/>
            </a:endParaRPr>
          </a:p>
        </p:txBody>
      </p:sp>
    </p:spTree>
    <p:extLst>
      <p:ext uri="{BB962C8B-B14F-4D97-AF65-F5344CB8AC3E}">
        <p14:creationId xmlns:p14="http://schemas.microsoft.com/office/powerpoint/2010/main" val="28484965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36862" y="1193499"/>
            <a:ext cx="10030005" cy="584775"/>
          </a:xfrm>
          <a:prstGeom prst="rect">
            <a:avLst/>
          </a:prstGeom>
          <a:noFill/>
        </p:spPr>
        <p:txBody>
          <a:bodyPr wrap="square" rtlCol="0">
            <a:spAutoFit/>
          </a:bodyPr>
          <a:lstStyle/>
          <a:p>
            <a:pPr algn="ctr"/>
            <a:r>
              <a:rPr lang="en-US" sz="3200" cap="small" spc="200" dirty="0" smtClean="0">
                <a:solidFill>
                  <a:srgbClr val="A2383B"/>
                </a:solidFill>
                <a:latin typeface="+mj-lt"/>
              </a:rPr>
              <a:t>SPPG PARTICIPATING MOU’S</a:t>
            </a:r>
            <a:endParaRPr lang="en-US" sz="3200" cap="small" spc="200" dirty="0">
              <a:solidFill>
                <a:srgbClr val="A2383B"/>
              </a:solidFill>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900416629"/>
              </p:ext>
            </p:extLst>
          </p:nvPr>
        </p:nvGraphicFramePr>
        <p:xfrm>
          <a:off x="2398498" y="2345242"/>
          <a:ext cx="7306735" cy="1947333"/>
        </p:xfrm>
        <a:graphic>
          <a:graphicData uri="http://schemas.openxmlformats.org/drawingml/2006/table">
            <a:tbl>
              <a:tblPr firstRow="1" bandRow="1">
                <a:tableStyleId>{C4B1156A-380E-4F78-BDF5-A606A8083BF9}</a:tableStyleId>
              </a:tblPr>
              <a:tblGrid>
                <a:gridCol w="3642379"/>
                <a:gridCol w="3664356"/>
              </a:tblGrid>
              <a:tr h="649111">
                <a:tc>
                  <a:txBody>
                    <a:bodyPr/>
                    <a:lstStyle/>
                    <a:p>
                      <a:pPr marL="285750" indent="-285750">
                        <a:buFont typeface="Wingdings" panose="05000000000000000000" pitchFamily="2" charset="2"/>
                        <a:buChar char="§"/>
                      </a:pPr>
                      <a:r>
                        <a:rPr lang="en-US" b="1" dirty="0" smtClean="0">
                          <a:latin typeface="Calibri" panose="020F0502020204030204" pitchFamily="34" charset="0"/>
                        </a:rPr>
                        <a:t>City of Seymour</a:t>
                      </a:r>
                      <a:endParaRPr lang="en-US" b="1" dirty="0">
                        <a:latin typeface="Calibri" panose="020F0502020204030204" pitchFamily="34" charset="0"/>
                      </a:endParaRPr>
                    </a:p>
                  </a:txBody>
                  <a:tcPr marL="640080" anchor="ctr"/>
                </a:tc>
                <a:tc>
                  <a:txBody>
                    <a:bodyPr/>
                    <a:lstStyle/>
                    <a:p>
                      <a:pPr marL="285750" indent="-285750">
                        <a:buFont typeface="Wingdings" panose="05000000000000000000" pitchFamily="2" charset="2"/>
                        <a:buChar char="§"/>
                      </a:pPr>
                      <a:r>
                        <a:rPr lang="en-US" b="1" dirty="0" smtClean="0">
                          <a:latin typeface="Calibri" panose="020F0502020204030204" pitchFamily="34" charset="0"/>
                        </a:rPr>
                        <a:t>City of Bridgeport</a:t>
                      </a:r>
                      <a:endParaRPr lang="en-US" b="1" dirty="0">
                        <a:latin typeface="Calibri" panose="020F0502020204030204" pitchFamily="34" charset="0"/>
                      </a:endParaRPr>
                    </a:p>
                  </a:txBody>
                  <a:tcPr marL="822960" anchor="ctr"/>
                </a:tc>
              </a:tr>
              <a:tr h="649111">
                <a:tc>
                  <a:txBody>
                    <a:bodyPr/>
                    <a:lstStyle/>
                    <a:p>
                      <a:pPr marL="285750" indent="-285750">
                        <a:buFont typeface="Wingdings" panose="05000000000000000000" pitchFamily="2" charset="2"/>
                        <a:buChar char="§"/>
                      </a:pPr>
                      <a:r>
                        <a:rPr lang="en-US" b="1" dirty="0" smtClean="0">
                          <a:latin typeface="Calibri" panose="020F0502020204030204" pitchFamily="34" charset="0"/>
                        </a:rPr>
                        <a:t>City of Robstown</a:t>
                      </a:r>
                      <a:endParaRPr lang="en-US" b="1" dirty="0">
                        <a:latin typeface="Calibri" panose="020F0502020204030204" pitchFamily="34" charset="0"/>
                      </a:endParaRPr>
                    </a:p>
                  </a:txBody>
                  <a:tcPr marL="640080" anchor="ctr"/>
                </a:tc>
                <a:tc>
                  <a:txBody>
                    <a:bodyPr/>
                    <a:lstStyle/>
                    <a:p>
                      <a:pPr marL="285750" indent="-285750">
                        <a:buFont typeface="Wingdings" panose="05000000000000000000" pitchFamily="2" charset="2"/>
                        <a:buChar char="§"/>
                      </a:pPr>
                      <a:r>
                        <a:rPr lang="en-US" b="1" dirty="0" smtClean="0">
                          <a:latin typeface="Calibri" panose="020F0502020204030204" pitchFamily="34" charset="0"/>
                        </a:rPr>
                        <a:t>City of Sanger</a:t>
                      </a:r>
                      <a:endParaRPr lang="en-US" b="1" dirty="0">
                        <a:latin typeface="Calibri" panose="020F0502020204030204" pitchFamily="34" charset="0"/>
                      </a:endParaRPr>
                    </a:p>
                  </a:txBody>
                  <a:tcPr marL="822960" anchor="ctr"/>
                </a:tc>
              </a:tr>
              <a:tr h="649111">
                <a:tc>
                  <a:txBody>
                    <a:bodyPr/>
                    <a:lstStyle/>
                    <a:p>
                      <a:pPr marL="285750" indent="-285750">
                        <a:buFont typeface="Wingdings" panose="05000000000000000000" pitchFamily="2" charset="2"/>
                        <a:buChar char="§"/>
                      </a:pPr>
                      <a:r>
                        <a:rPr lang="en-US" b="1" dirty="0" smtClean="0">
                          <a:latin typeface="Calibri" panose="020F0502020204030204" pitchFamily="34" charset="0"/>
                        </a:rPr>
                        <a:t>City of Farmersville</a:t>
                      </a:r>
                      <a:endParaRPr lang="en-US" b="1" dirty="0">
                        <a:latin typeface="Calibri" panose="020F0502020204030204" pitchFamily="34" charset="0"/>
                      </a:endParaRPr>
                    </a:p>
                  </a:txBody>
                  <a:tcPr marL="640080" anchor="ctr"/>
                </a:tc>
                <a:tc>
                  <a:txBody>
                    <a:bodyPr/>
                    <a:lstStyle/>
                    <a:p>
                      <a:pPr marL="285750" indent="-285750">
                        <a:buFont typeface="Wingdings" panose="05000000000000000000" pitchFamily="2" charset="2"/>
                        <a:buChar char="§"/>
                      </a:pPr>
                      <a:r>
                        <a:rPr lang="en-US" b="1" dirty="0" smtClean="0">
                          <a:latin typeface="Calibri" panose="020F0502020204030204" pitchFamily="34" charset="0"/>
                        </a:rPr>
                        <a:t>City</a:t>
                      </a:r>
                      <a:r>
                        <a:rPr lang="en-US" b="1" baseline="0" dirty="0" smtClean="0">
                          <a:latin typeface="Calibri" panose="020F0502020204030204" pitchFamily="34" charset="0"/>
                        </a:rPr>
                        <a:t> of Hearn</a:t>
                      </a:r>
                      <a:endParaRPr lang="en-US" b="1" dirty="0">
                        <a:latin typeface="Calibri" panose="020F0502020204030204" pitchFamily="34" charset="0"/>
                      </a:endParaRPr>
                    </a:p>
                  </a:txBody>
                  <a:tcPr marL="822960" anchor="ctr"/>
                </a:tc>
              </a:tr>
            </a:tbl>
          </a:graphicData>
        </a:graphic>
      </p:graphicFrame>
    </p:spTree>
    <p:extLst>
      <p:ext uri="{BB962C8B-B14F-4D97-AF65-F5344CB8AC3E}">
        <p14:creationId xmlns:p14="http://schemas.microsoft.com/office/powerpoint/2010/main" val="15554561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1680" b="99395" l="1284" r="99210"/>
                    </a14:imgEffect>
                  </a14:imgLayer>
                </a14:imgProps>
              </a:ext>
              <a:ext uri="{28A0092B-C50C-407E-A947-70E740481C1C}">
                <a14:useLocalDpi xmlns:a14="http://schemas.microsoft.com/office/drawing/2010/main" val="0"/>
              </a:ext>
            </a:extLst>
          </a:blip>
          <a:stretch>
            <a:fillRect/>
          </a:stretch>
        </p:blipFill>
        <p:spPr>
          <a:xfrm>
            <a:off x="2486705" y="483528"/>
            <a:ext cx="7041122" cy="55216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28671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36862" y="1136696"/>
            <a:ext cx="10030005" cy="954107"/>
          </a:xfrm>
          <a:prstGeom prst="rect">
            <a:avLst/>
          </a:prstGeom>
          <a:noFill/>
        </p:spPr>
        <p:txBody>
          <a:bodyPr wrap="square" rtlCol="0">
            <a:spAutoFit/>
          </a:bodyPr>
          <a:lstStyle/>
          <a:p>
            <a:pPr algn="ctr"/>
            <a:r>
              <a:rPr lang="en-US" sz="2800" cap="small" spc="200" dirty="0" smtClean="0">
                <a:solidFill>
                  <a:srgbClr val="A2383B"/>
                </a:solidFill>
                <a:latin typeface="+mj-lt"/>
              </a:rPr>
              <a:t>DSP SERVICE CHARACTERISTICS – SUMMER PEAK LOAD</a:t>
            </a:r>
          </a:p>
          <a:p>
            <a:pPr algn="ctr"/>
            <a:r>
              <a:rPr lang="en-US" sz="2800" cap="small" spc="200" dirty="0" smtClean="0">
                <a:solidFill>
                  <a:srgbClr val="A2383B"/>
                </a:solidFill>
                <a:latin typeface="+mj-lt"/>
              </a:rPr>
              <a:t>( 2015 )</a:t>
            </a:r>
            <a:endParaRPr lang="en-US" sz="2800" cap="small" spc="200" dirty="0">
              <a:solidFill>
                <a:srgbClr val="A2383B"/>
              </a:solidFill>
              <a:latin typeface="+mj-lt"/>
            </a:endParaRPr>
          </a:p>
        </p:txBody>
      </p:sp>
      <p:graphicFrame>
        <p:nvGraphicFramePr>
          <p:cNvPr id="7" name="Table 6"/>
          <p:cNvGraphicFramePr>
            <a:graphicFrameLocks noGrp="1"/>
          </p:cNvGraphicFramePr>
          <p:nvPr>
            <p:extLst>
              <p:ext uri="{D42A27DB-BD31-4B8C-83A1-F6EECF244321}">
                <p14:modId xmlns:p14="http://schemas.microsoft.com/office/powerpoint/2010/main" val="3459794983"/>
              </p:ext>
            </p:extLst>
          </p:nvPr>
        </p:nvGraphicFramePr>
        <p:xfrm>
          <a:off x="2398492" y="2238768"/>
          <a:ext cx="7306735" cy="1947333"/>
        </p:xfrm>
        <a:graphic>
          <a:graphicData uri="http://schemas.openxmlformats.org/drawingml/2006/table">
            <a:tbl>
              <a:tblPr firstRow="1" bandRow="1">
                <a:tableStyleId>{C4B1156A-380E-4F78-BDF5-A606A8083BF9}</a:tableStyleId>
              </a:tblPr>
              <a:tblGrid>
                <a:gridCol w="3642379"/>
                <a:gridCol w="3664356"/>
              </a:tblGrid>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Seymour          </a:t>
                      </a:r>
                      <a:r>
                        <a:rPr lang="en-US" b="1" dirty="0" smtClean="0">
                          <a:latin typeface="Calibri" panose="020F0502020204030204" pitchFamily="34" charset="0"/>
                        </a:rPr>
                        <a:t>-    9</a:t>
                      </a:r>
                      <a:r>
                        <a:rPr lang="en-US" b="1" baseline="0" dirty="0" smtClean="0">
                          <a:latin typeface="Calibri" panose="020F0502020204030204" pitchFamily="34" charset="0"/>
                        </a:rPr>
                        <a:t> MW</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Bridgeport     </a:t>
                      </a:r>
                      <a:r>
                        <a:rPr lang="en-US" b="1" dirty="0" smtClean="0">
                          <a:latin typeface="Calibri" panose="020F0502020204030204" pitchFamily="34" charset="0"/>
                        </a:rPr>
                        <a:t>-     14 MW</a:t>
                      </a:r>
                      <a:endParaRPr lang="en-US" b="1" dirty="0">
                        <a:latin typeface="Calibri" panose="020F0502020204030204" pitchFamily="34" charset="0"/>
                      </a:endParaRPr>
                    </a:p>
                  </a:txBody>
                  <a:tcPr anchor="ctr"/>
                </a:tc>
              </a:tr>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Robstown        </a:t>
                      </a:r>
                      <a:r>
                        <a:rPr lang="en-US" b="1" dirty="0" smtClean="0">
                          <a:latin typeface="Calibri" panose="020F0502020204030204" pitchFamily="34" charset="0"/>
                        </a:rPr>
                        <a:t>-  21 MW</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Sanger            </a:t>
                      </a:r>
                      <a:r>
                        <a:rPr lang="en-US" b="1" dirty="0" smtClean="0">
                          <a:latin typeface="Calibri" panose="020F0502020204030204" pitchFamily="34" charset="0"/>
                        </a:rPr>
                        <a:t>-     13 MW</a:t>
                      </a:r>
                      <a:endParaRPr lang="en-US" b="1" dirty="0">
                        <a:latin typeface="Calibri" panose="020F0502020204030204" pitchFamily="34" charset="0"/>
                      </a:endParaRPr>
                    </a:p>
                  </a:txBody>
                  <a:tcPr anchor="ctr"/>
                </a:tc>
              </a:tr>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Farmersville</a:t>
                      </a:r>
                      <a:r>
                        <a:rPr lang="en-US" b="1" dirty="0" smtClean="0">
                          <a:latin typeface="Calibri" panose="020F0502020204030204" pitchFamily="34" charset="0"/>
                        </a:rPr>
                        <a:t>    -    9 MW</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a:t>
                      </a:r>
                      <a:r>
                        <a:rPr lang="en-US" b="1" baseline="0" dirty="0" smtClean="0">
                          <a:solidFill>
                            <a:srgbClr val="A2383B"/>
                          </a:solidFill>
                          <a:latin typeface="Calibri" panose="020F0502020204030204" pitchFamily="34" charset="0"/>
                        </a:rPr>
                        <a:t> of Hearn              </a:t>
                      </a:r>
                      <a:r>
                        <a:rPr lang="en-US" b="1" baseline="0" dirty="0" smtClean="0">
                          <a:latin typeface="Calibri" panose="020F0502020204030204" pitchFamily="34" charset="0"/>
                        </a:rPr>
                        <a:t>-     12 MW</a:t>
                      </a:r>
                      <a:endParaRPr lang="en-US" b="1" dirty="0">
                        <a:latin typeface="Calibri" panose="020F0502020204030204" pitchFamily="34" charset="0"/>
                      </a:endParaRPr>
                    </a:p>
                  </a:txBody>
                  <a:tcPr anchor="ctr"/>
                </a:tc>
              </a:tr>
            </a:tbl>
          </a:graphicData>
        </a:graphic>
      </p:graphicFrame>
      <p:sp>
        <p:nvSpPr>
          <p:cNvPr id="2" name="TextBox 1"/>
          <p:cNvSpPr txBox="1"/>
          <p:nvPr/>
        </p:nvSpPr>
        <p:spPr>
          <a:xfrm>
            <a:off x="1630639" y="5393736"/>
            <a:ext cx="8842443" cy="369332"/>
          </a:xfrm>
          <a:prstGeom prst="rect">
            <a:avLst/>
          </a:prstGeom>
          <a:noFill/>
        </p:spPr>
        <p:txBody>
          <a:bodyPr wrap="square" rtlCol="0">
            <a:spAutoFit/>
          </a:bodyPr>
          <a:lstStyle/>
          <a:p>
            <a:pPr algn="ctr"/>
            <a:r>
              <a:rPr lang="en-US" b="1" dirty="0" smtClean="0">
                <a:latin typeface="Calibri" panose="020F0502020204030204" pitchFamily="34" charset="0"/>
              </a:rPr>
              <a:t>Average Size – 13 MW</a:t>
            </a:r>
            <a:endParaRPr lang="en-US" b="1" dirty="0">
              <a:latin typeface="Calibri" panose="020F0502020204030204" pitchFamily="34" charset="0"/>
            </a:endParaRPr>
          </a:p>
        </p:txBody>
      </p:sp>
    </p:spTree>
    <p:extLst>
      <p:ext uri="{BB962C8B-B14F-4D97-AF65-F5344CB8AC3E}">
        <p14:creationId xmlns:p14="http://schemas.microsoft.com/office/powerpoint/2010/main" val="29150944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36862" y="1136696"/>
            <a:ext cx="10030005" cy="954107"/>
          </a:xfrm>
          <a:prstGeom prst="rect">
            <a:avLst/>
          </a:prstGeom>
          <a:noFill/>
        </p:spPr>
        <p:txBody>
          <a:bodyPr wrap="square" rtlCol="0">
            <a:spAutoFit/>
          </a:bodyPr>
          <a:lstStyle/>
          <a:p>
            <a:pPr algn="ctr"/>
            <a:r>
              <a:rPr lang="en-US" sz="2800" cap="small" spc="200" dirty="0" smtClean="0">
                <a:solidFill>
                  <a:srgbClr val="A2383B"/>
                </a:solidFill>
                <a:latin typeface="+mj-lt"/>
              </a:rPr>
              <a:t>DSP SERVICE CHARACTERISTICS – RETAIL REVENUE METERS</a:t>
            </a:r>
          </a:p>
          <a:p>
            <a:pPr algn="ctr"/>
            <a:r>
              <a:rPr lang="en-US" sz="2800" cap="small" spc="200" dirty="0" smtClean="0">
                <a:solidFill>
                  <a:srgbClr val="A2383B"/>
                </a:solidFill>
                <a:latin typeface="+mj-lt"/>
              </a:rPr>
              <a:t>( 2015 )</a:t>
            </a:r>
            <a:endParaRPr lang="en-US" sz="2800" cap="small" spc="200" dirty="0">
              <a:solidFill>
                <a:srgbClr val="A2383B"/>
              </a:solidFill>
              <a:latin typeface="+mj-lt"/>
            </a:endParaRPr>
          </a:p>
        </p:txBody>
      </p:sp>
      <p:graphicFrame>
        <p:nvGraphicFramePr>
          <p:cNvPr id="7" name="Table 6"/>
          <p:cNvGraphicFramePr>
            <a:graphicFrameLocks noGrp="1"/>
          </p:cNvGraphicFramePr>
          <p:nvPr>
            <p:extLst>
              <p:ext uri="{D42A27DB-BD31-4B8C-83A1-F6EECF244321}">
                <p14:modId xmlns:p14="http://schemas.microsoft.com/office/powerpoint/2010/main" val="2428622933"/>
              </p:ext>
            </p:extLst>
          </p:nvPr>
        </p:nvGraphicFramePr>
        <p:xfrm>
          <a:off x="2398492" y="2345242"/>
          <a:ext cx="7306735" cy="1947333"/>
        </p:xfrm>
        <a:graphic>
          <a:graphicData uri="http://schemas.openxmlformats.org/drawingml/2006/table">
            <a:tbl>
              <a:tblPr firstRow="1" bandRow="1">
                <a:tableStyleId>{C4B1156A-380E-4F78-BDF5-A606A8083BF9}</a:tableStyleId>
              </a:tblPr>
              <a:tblGrid>
                <a:gridCol w="3642379"/>
                <a:gridCol w="3664356"/>
              </a:tblGrid>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Seymour</a:t>
                      </a:r>
                      <a:r>
                        <a:rPr lang="en-US" b="1" dirty="0" smtClean="0">
                          <a:latin typeface="Calibri" panose="020F0502020204030204" pitchFamily="34" charset="0"/>
                        </a:rPr>
                        <a:t>          -    1,600</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Bridgeport</a:t>
                      </a:r>
                      <a:r>
                        <a:rPr lang="en-US" b="1" dirty="0" smtClean="0">
                          <a:latin typeface="Calibri" panose="020F0502020204030204" pitchFamily="34" charset="0"/>
                        </a:rPr>
                        <a:t>     -     2,250</a:t>
                      </a:r>
                      <a:endParaRPr lang="en-US" b="1" dirty="0">
                        <a:latin typeface="Calibri" panose="020F0502020204030204" pitchFamily="34" charset="0"/>
                      </a:endParaRPr>
                    </a:p>
                  </a:txBody>
                  <a:tcPr anchor="ctr"/>
                </a:tc>
              </a:tr>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Robstown        </a:t>
                      </a:r>
                      <a:r>
                        <a:rPr lang="en-US" b="1" dirty="0" smtClean="0">
                          <a:latin typeface="Calibri" panose="020F0502020204030204" pitchFamily="34" charset="0"/>
                        </a:rPr>
                        <a:t>-    4,500</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Sanger            </a:t>
                      </a:r>
                      <a:r>
                        <a:rPr lang="en-US" b="1" dirty="0" smtClean="0">
                          <a:latin typeface="Calibri" panose="020F0502020204030204" pitchFamily="34" charset="0"/>
                        </a:rPr>
                        <a:t>-     2,200</a:t>
                      </a:r>
                      <a:endParaRPr lang="en-US" b="1" dirty="0">
                        <a:latin typeface="Calibri" panose="020F0502020204030204" pitchFamily="34" charset="0"/>
                      </a:endParaRPr>
                    </a:p>
                  </a:txBody>
                  <a:tcPr anchor="ctr"/>
                </a:tc>
              </a:tr>
              <a:tr h="649111">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 of Farmersville</a:t>
                      </a:r>
                      <a:r>
                        <a:rPr lang="en-US" b="1" dirty="0" smtClean="0">
                          <a:latin typeface="Calibri" panose="020F0502020204030204" pitchFamily="34" charset="0"/>
                        </a:rPr>
                        <a:t>    -    1,400</a:t>
                      </a:r>
                      <a:endParaRPr lang="en-US" b="1" dirty="0">
                        <a:latin typeface="Calibri" panose="020F0502020204030204" pitchFamily="34" charset="0"/>
                      </a:endParaRPr>
                    </a:p>
                  </a:txBody>
                  <a:tcPr anchor="ctr"/>
                </a:tc>
                <a:tc>
                  <a:txBody>
                    <a:bodyPr/>
                    <a:lstStyle/>
                    <a:p>
                      <a:pPr marL="285750" indent="-285750">
                        <a:buFont typeface="Wingdings" panose="05000000000000000000" pitchFamily="2" charset="2"/>
                        <a:buChar char="§"/>
                      </a:pPr>
                      <a:r>
                        <a:rPr lang="en-US" b="1" dirty="0" smtClean="0">
                          <a:solidFill>
                            <a:srgbClr val="A2383B"/>
                          </a:solidFill>
                          <a:latin typeface="Calibri" panose="020F0502020204030204" pitchFamily="34" charset="0"/>
                        </a:rPr>
                        <a:t>City</a:t>
                      </a:r>
                      <a:r>
                        <a:rPr lang="en-US" b="1" baseline="0" dirty="0" smtClean="0">
                          <a:solidFill>
                            <a:srgbClr val="A2383B"/>
                          </a:solidFill>
                          <a:latin typeface="Calibri" panose="020F0502020204030204" pitchFamily="34" charset="0"/>
                        </a:rPr>
                        <a:t> of Hearn              </a:t>
                      </a:r>
                      <a:r>
                        <a:rPr lang="en-US" b="1" baseline="0" dirty="0" smtClean="0">
                          <a:latin typeface="Calibri" panose="020F0502020204030204" pitchFamily="34" charset="0"/>
                        </a:rPr>
                        <a:t>-     2,500</a:t>
                      </a:r>
                      <a:endParaRPr lang="en-US" b="1" dirty="0">
                        <a:latin typeface="Calibri" panose="020F0502020204030204" pitchFamily="34" charset="0"/>
                      </a:endParaRPr>
                    </a:p>
                  </a:txBody>
                  <a:tcPr anchor="ctr"/>
                </a:tc>
              </a:tr>
            </a:tbl>
          </a:graphicData>
        </a:graphic>
      </p:graphicFrame>
      <p:sp>
        <p:nvSpPr>
          <p:cNvPr id="2" name="TextBox 1"/>
          <p:cNvSpPr txBox="1"/>
          <p:nvPr/>
        </p:nvSpPr>
        <p:spPr>
          <a:xfrm>
            <a:off x="1630639" y="5393736"/>
            <a:ext cx="8842443" cy="369332"/>
          </a:xfrm>
          <a:prstGeom prst="rect">
            <a:avLst/>
          </a:prstGeom>
          <a:noFill/>
        </p:spPr>
        <p:txBody>
          <a:bodyPr wrap="square" rtlCol="0">
            <a:spAutoFit/>
          </a:bodyPr>
          <a:lstStyle/>
          <a:p>
            <a:pPr algn="ctr"/>
            <a:r>
              <a:rPr lang="en-US" b="1" dirty="0" smtClean="0">
                <a:latin typeface="Calibri" panose="020F0502020204030204" pitchFamily="34" charset="0"/>
              </a:rPr>
              <a:t>Average Number of Meters – 2,400</a:t>
            </a:r>
            <a:endParaRPr lang="en-US" b="1" dirty="0">
              <a:latin typeface="Calibri" panose="020F0502020204030204" pitchFamily="34" charset="0"/>
            </a:endParaRPr>
          </a:p>
        </p:txBody>
      </p:sp>
    </p:spTree>
    <p:extLst>
      <p:ext uri="{BB962C8B-B14F-4D97-AF65-F5344CB8AC3E}">
        <p14:creationId xmlns:p14="http://schemas.microsoft.com/office/powerpoint/2010/main" val="14089837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36859" y="840724"/>
            <a:ext cx="10030005" cy="523220"/>
          </a:xfrm>
          <a:prstGeom prst="rect">
            <a:avLst/>
          </a:prstGeom>
          <a:noFill/>
        </p:spPr>
        <p:txBody>
          <a:bodyPr wrap="square" rtlCol="0">
            <a:spAutoFit/>
          </a:bodyPr>
          <a:lstStyle/>
          <a:p>
            <a:pPr algn="ctr"/>
            <a:r>
              <a:rPr lang="en-US" sz="2800" cap="small" spc="200" dirty="0" smtClean="0">
                <a:solidFill>
                  <a:srgbClr val="A2383B"/>
                </a:solidFill>
                <a:latin typeface="+mj-lt"/>
              </a:rPr>
              <a:t>DSP SERVICE CHARACTERISTICS – FACILITIES OWNED</a:t>
            </a:r>
            <a:endParaRPr lang="en-US" sz="2800" cap="small" spc="200" dirty="0">
              <a:solidFill>
                <a:srgbClr val="A2383B"/>
              </a:solidFill>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253426582"/>
              </p:ext>
            </p:extLst>
          </p:nvPr>
        </p:nvGraphicFramePr>
        <p:xfrm>
          <a:off x="1753287" y="1740785"/>
          <a:ext cx="8597148" cy="3533088"/>
        </p:xfrm>
        <a:graphic>
          <a:graphicData uri="http://schemas.openxmlformats.org/drawingml/2006/table">
            <a:tbl>
              <a:tblPr firstRow="1" bandRow="1">
                <a:tableStyleId>{D27102A9-8310-4765-A935-A1911B00CA55}</a:tableStyleId>
              </a:tblPr>
              <a:tblGrid>
                <a:gridCol w="1432858"/>
                <a:gridCol w="1432858"/>
                <a:gridCol w="1432858"/>
                <a:gridCol w="1432858"/>
                <a:gridCol w="1432858"/>
                <a:gridCol w="1432858"/>
              </a:tblGrid>
              <a:tr h="466928">
                <a:tc>
                  <a:txBody>
                    <a:bodyPr/>
                    <a:lstStyle/>
                    <a:p>
                      <a:pPr algn="ct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Generation</a:t>
                      </a:r>
                      <a:r>
                        <a:rPr lang="en-US" sz="1400" baseline="0" dirty="0" smtClean="0">
                          <a:latin typeface="Calibri" panose="020F0502020204030204" pitchFamily="34" charset="0"/>
                        </a:rPr>
                        <a:t> Owned</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Transmission Owned</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Distribution Substation</a:t>
                      </a:r>
                      <a:r>
                        <a:rPr lang="en-US" sz="1400" baseline="0" dirty="0" smtClean="0">
                          <a:latin typeface="Calibri" panose="020F0502020204030204" pitchFamily="34" charset="0"/>
                        </a:rPr>
                        <a:t> Owner</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Distribution Feeder Breaker Owner</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Distribution Feeder Breaker Operator</a:t>
                      </a:r>
                      <a:endParaRPr lang="en-US" sz="1400" dirty="0">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Seymour</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Brazos</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 (8)</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Robstown</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 (9)</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Farmersville</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err="1" smtClean="0">
                          <a:solidFill>
                            <a:srgbClr val="A2383B"/>
                          </a:solidFill>
                          <a:latin typeface="Calibri" panose="020F0502020204030204" pitchFamily="34" charset="0"/>
                        </a:rPr>
                        <a:t>Sharyland</a:t>
                      </a:r>
                      <a:endParaRPr lang="en-US" sz="1400" b="0" dirty="0">
                        <a:solidFill>
                          <a:srgbClr val="A2383B"/>
                        </a:solidFill>
                        <a:latin typeface="Calibri" panose="020F0502020204030204" pitchFamily="34" charset="0"/>
                      </a:endParaRPr>
                    </a:p>
                  </a:txBody>
                  <a:tcPr anchor="ctr" anchorCtr="1"/>
                </a:tc>
                <a:tc>
                  <a:txBody>
                    <a:bodyPr/>
                    <a:lstStyle/>
                    <a:p>
                      <a:r>
                        <a:rPr lang="en-US" sz="1400" b="0" dirty="0" err="1" smtClean="0">
                          <a:solidFill>
                            <a:srgbClr val="A2383B"/>
                          </a:solidFill>
                          <a:latin typeface="Calibri" panose="020F0502020204030204" pitchFamily="34" charset="0"/>
                        </a:rPr>
                        <a:t>Sharyland</a:t>
                      </a:r>
                      <a:r>
                        <a:rPr lang="en-US" sz="1400" b="0" dirty="0" smtClean="0">
                          <a:solidFill>
                            <a:srgbClr val="A2383B"/>
                          </a:solidFill>
                          <a:latin typeface="Calibri" panose="020F0502020204030204" pitchFamily="34" charset="0"/>
                        </a:rPr>
                        <a:t> (2)</a:t>
                      </a:r>
                      <a:endParaRPr lang="en-US" sz="1400" b="0" dirty="0">
                        <a:solidFill>
                          <a:srgbClr val="A2383B"/>
                        </a:solidFill>
                        <a:latin typeface="Calibri" panose="020F0502020204030204" pitchFamily="34" charset="0"/>
                      </a:endParaRPr>
                    </a:p>
                  </a:txBody>
                  <a:tcPr anchor="ctr" anchorCtr="1"/>
                </a:tc>
                <a:tc>
                  <a:txBody>
                    <a:bodyPr/>
                    <a:lstStyle/>
                    <a:p>
                      <a:r>
                        <a:rPr lang="en-US" sz="1400" b="0" dirty="0" err="1" smtClean="0">
                          <a:solidFill>
                            <a:srgbClr val="A2383B"/>
                          </a:solidFill>
                          <a:latin typeface="Calibri" panose="020F0502020204030204" pitchFamily="34" charset="0"/>
                        </a:rPr>
                        <a:t>Sharyland</a:t>
                      </a:r>
                      <a:endParaRPr lang="en-US" sz="1400" b="0"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Bridgeport</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Brazos</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Brazos (3)</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Sanger</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Brazos</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Brazos (4)</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Hearne</a:t>
                      </a:r>
                      <a:endParaRPr lang="en-US" sz="1400" b="1" dirty="0">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None</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 (3)</a:t>
                      </a:r>
                      <a:endParaRPr lang="en-US" sz="1400" b="0" dirty="0">
                        <a:solidFill>
                          <a:srgbClr val="A2383B"/>
                        </a:solidFill>
                        <a:latin typeface="Calibri" panose="020F0502020204030204" pitchFamily="34" charset="0"/>
                      </a:endParaRPr>
                    </a:p>
                  </a:txBody>
                  <a:tcPr anchor="ctr" anchorCtr="1"/>
                </a:tc>
                <a:tc>
                  <a:txBody>
                    <a:bodyPr/>
                    <a:lstStyle/>
                    <a:p>
                      <a:r>
                        <a:rPr lang="en-US" sz="1400" b="0" dirty="0" smtClean="0">
                          <a:solidFill>
                            <a:srgbClr val="A2383B"/>
                          </a:solidFill>
                          <a:latin typeface="Calibri" panose="020F0502020204030204" pitchFamily="34" charset="0"/>
                        </a:rPr>
                        <a:t>City</a:t>
                      </a:r>
                      <a:endParaRPr lang="en-US" sz="1400" b="0" dirty="0">
                        <a:solidFill>
                          <a:srgbClr val="A2383B"/>
                        </a:solidFill>
                        <a:latin typeface="Calibri" panose="020F0502020204030204" pitchFamily="34" charset="0"/>
                      </a:endParaRPr>
                    </a:p>
                  </a:txBody>
                  <a:tcPr anchor="ctr" anchorCtr="1"/>
                </a:tc>
              </a:tr>
            </a:tbl>
          </a:graphicData>
        </a:graphic>
      </p:graphicFrame>
    </p:spTree>
    <p:extLst>
      <p:ext uri="{BB962C8B-B14F-4D97-AF65-F5344CB8AC3E}">
        <p14:creationId xmlns:p14="http://schemas.microsoft.com/office/powerpoint/2010/main" val="3433011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6864" y="48640"/>
            <a:ext cx="10033907" cy="307777"/>
          </a:xfrm>
          <a:prstGeom prst="rect">
            <a:avLst/>
          </a:prstGeom>
          <a:noFill/>
        </p:spPr>
        <p:txBody>
          <a:bodyPr wrap="square" rtlCol="0">
            <a:spAutoFit/>
          </a:bodyPr>
          <a:lstStyle/>
          <a:p>
            <a:pPr algn="ctr"/>
            <a:r>
              <a:rPr lang="en-US" sz="1400" b="1" cap="small" spc="200" dirty="0" smtClean="0">
                <a:solidFill>
                  <a:schemeClr val="bg1"/>
                </a:solidFill>
                <a:latin typeface="Calibri" panose="020F0502020204030204" pitchFamily="34" charset="0"/>
              </a:rPr>
              <a:t>Revision to Definition of Transmission Operator (NOGRR 149, Appeal)</a:t>
            </a:r>
            <a:endParaRPr lang="en-US" sz="1400" b="1" cap="small" spc="200" dirty="0">
              <a:solidFill>
                <a:schemeClr val="bg1"/>
              </a:solidFill>
              <a:latin typeface="Calibri" panose="020F0502020204030204" pitchFamily="34" charset="0"/>
            </a:endParaRPr>
          </a:p>
        </p:txBody>
      </p:sp>
      <p:sp>
        <p:nvSpPr>
          <p:cNvPr id="5" name="TextBox 4"/>
          <p:cNvSpPr txBox="1"/>
          <p:nvPr/>
        </p:nvSpPr>
        <p:spPr>
          <a:xfrm>
            <a:off x="1040766" y="693375"/>
            <a:ext cx="10030005" cy="954107"/>
          </a:xfrm>
          <a:prstGeom prst="rect">
            <a:avLst/>
          </a:prstGeom>
          <a:noFill/>
        </p:spPr>
        <p:txBody>
          <a:bodyPr wrap="square" rtlCol="0">
            <a:spAutoFit/>
          </a:bodyPr>
          <a:lstStyle/>
          <a:p>
            <a:pPr algn="ctr"/>
            <a:r>
              <a:rPr lang="en-US" sz="2800" cap="small" spc="200" dirty="0" smtClean="0">
                <a:solidFill>
                  <a:srgbClr val="A2383B"/>
                </a:solidFill>
                <a:latin typeface="+mj-lt"/>
              </a:rPr>
              <a:t>DSP SERVICE CHARACTERISTICS – WHOLESALE POWER SUPPLIER AND POI</a:t>
            </a:r>
            <a:endParaRPr lang="en-US" sz="2800" cap="small" spc="200" dirty="0">
              <a:solidFill>
                <a:srgbClr val="A2383B"/>
              </a:solidFill>
              <a:latin typeface="+mj-lt"/>
            </a:endParaRPr>
          </a:p>
        </p:txBody>
      </p:sp>
      <p:graphicFrame>
        <p:nvGraphicFramePr>
          <p:cNvPr id="3" name="Table 2"/>
          <p:cNvGraphicFramePr>
            <a:graphicFrameLocks noGrp="1"/>
          </p:cNvGraphicFramePr>
          <p:nvPr>
            <p:extLst>
              <p:ext uri="{D42A27DB-BD31-4B8C-83A1-F6EECF244321}">
                <p14:modId xmlns:p14="http://schemas.microsoft.com/office/powerpoint/2010/main" val="231617428"/>
              </p:ext>
            </p:extLst>
          </p:nvPr>
        </p:nvGraphicFramePr>
        <p:xfrm>
          <a:off x="2128335" y="2048886"/>
          <a:ext cx="7850964" cy="3319728"/>
        </p:xfrm>
        <a:graphic>
          <a:graphicData uri="http://schemas.openxmlformats.org/drawingml/2006/table">
            <a:tbl>
              <a:tblPr firstRow="1" bandRow="1">
                <a:tableStyleId>{D27102A9-8310-4765-A935-A1911B00CA55}</a:tableStyleId>
              </a:tblPr>
              <a:tblGrid>
                <a:gridCol w="1852234"/>
                <a:gridCol w="2830749"/>
                <a:gridCol w="3167981"/>
              </a:tblGrid>
              <a:tr h="466928">
                <a:tc>
                  <a:txBody>
                    <a:bodyPr/>
                    <a:lstStyle/>
                    <a:p>
                      <a:pPr algn="ct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Wholesale</a:t>
                      </a:r>
                      <a:r>
                        <a:rPr lang="en-US" sz="1400" baseline="0" dirty="0" smtClean="0">
                          <a:latin typeface="Calibri" panose="020F0502020204030204" pitchFamily="34" charset="0"/>
                        </a:rPr>
                        <a:t> Power Supplier</a:t>
                      </a:r>
                      <a:endParaRPr lang="en-US" sz="1400" dirty="0">
                        <a:latin typeface="Calibri" panose="020F0502020204030204" pitchFamily="34" charset="0"/>
                      </a:endParaRPr>
                    </a:p>
                  </a:txBody>
                  <a:tcPr anchor="ctr" anchorCtr="1"/>
                </a:tc>
                <a:tc>
                  <a:txBody>
                    <a:bodyPr/>
                    <a:lstStyle/>
                    <a:p>
                      <a:pPr algn="ctr"/>
                      <a:r>
                        <a:rPr lang="en-US" sz="1400" dirty="0" smtClean="0">
                          <a:latin typeface="Calibri" panose="020F0502020204030204" pitchFamily="34" charset="0"/>
                        </a:rPr>
                        <a:t>Transmission Service Provider</a:t>
                      </a:r>
                    </a:p>
                    <a:p>
                      <a:pPr algn="ctr"/>
                      <a:r>
                        <a:rPr lang="en-US" sz="1400" dirty="0" smtClean="0">
                          <a:latin typeface="Calibri" panose="020F0502020204030204" pitchFamily="34" charset="0"/>
                        </a:rPr>
                        <a:t>(Point of Interconnection)</a:t>
                      </a:r>
                      <a:endParaRPr lang="en-US" sz="1400" dirty="0">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Seymour</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AEP</a:t>
                      </a:r>
                      <a:endParaRPr lang="en-US" sz="1400" b="1" dirty="0">
                        <a:solidFill>
                          <a:srgbClr val="A2383B"/>
                        </a:solidFill>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BEPC</a:t>
                      </a:r>
                      <a:endParaRPr lang="en-US" sz="1400" b="1"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Robstown</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AEP</a:t>
                      </a:r>
                      <a:endParaRPr lang="en-US" sz="1400" b="1" dirty="0">
                        <a:solidFill>
                          <a:srgbClr val="A2383B"/>
                        </a:solidFill>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AEP</a:t>
                      </a:r>
                      <a:endParaRPr lang="en-US" sz="1400" b="1"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Farmersville</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Garland</a:t>
                      </a:r>
                      <a:r>
                        <a:rPr lang="en-US" sz="1400" b="1" baseline="0" dirty="0" smtClean="0">
                          <a:solidFill>
                            <a:srgbClr val="A2383B"/>
                          </a:solidFill>
                          <a:latin typeface="Calibri" panose="020F0502020204030204" pitchFamily="34" charset="0"/>
                        </a:rPr>
                        <a:t> P&amp;L</a:t>
                      </a:r>
                      <a:endParaRPr lang="en-US" sz="1400" b="1" dirty="0">
                        <a:solidFill>
                          <a:srgbClr val="A2383B"/>
                        </a:solidFill>
                        <a:latin typeface="Calibri" panose="020F0502020204030204" pitchFamily="34" charset="0"/>
                      </a:endParaRPr>
                    </a:p>
                  </a:txBody>
                  <a:tcPr anchor="ctr" anchorCtr="1"/>
                </a:tc>
                <a:tc>
                  <a:txBody>
                    <a:bodyPr/>
                    <a:lstStyle/>
                    <a:p>
                      <a:r>
                        <a:rPr lang="en-US" sz="1400" b="1" dirty="0" err="1" smtClean="0">
                          <a:solidFill>
                            <a:srgbClr val="A2383B"/>
                          </a:solidFill>
                          <a:latin typeface="Calibri" panose="020F0502020204030204" pitchFamily="34" charset="0"/>
                        </a:rPr>
                        <a:t>Sharyland</a:t>
                      </a:r>
                      <a:r>
                        <a:rPr lang="en-US" sz="1400" b="1" dirty="0" smtClean="0">
                          <a:solidFill>
                            <a:srgbClr val="A2383B"/>
                          </a:solidFill>
                          <a:latin typeface="Calibri" panose="020F0502020204030204" pitchFamily="34" charset="0"/>
                        </a:rPr>
                        <a:t> Utilities</a:t>
                      </a:r>
                      <a:endParaRPr lang="en-US" sz="1400" b="1"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Bridgeport</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AEP</a:t>
                      </a:r>
                      <a:endParaRPr lang="en-US" sz="1400" b="1" dirty="0">
                        <a:solidFill>
                          <a:srgbClr val="A2383B"/>
                        </a:solidFill>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BEPC</a:t>
                      </a:r>
                      <a:endParaRPr lang="en-US" sz="1400" b="1"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Sanger</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AEP</a:t>
                      </a:r>
                      <a:endParaRPr lang="en-US" sz="1400" b="1" dirty="0">
                        <a:solidFill>
                          <a:srgbClr val="A2383B"/>
                        </a:solidFill>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BEPC</a:t>
                      </a:r>
                      <a:endParaRPr lang="en-US" sz="1400" b="1" dirty="0">
                        <a:solidFill>
                          <a:srgbClr val="A2383B"/>
                        </a:solidFill>
                        <a:latin typeface="Calibri" panose="020F0502020204030204" pitchFamily="34" charset="0"/>
                      </a:endParaRPr>
                    </a:p>
                  </a:txBody>
                  <a:tcPr anchor="ctr" anchorCtr="1"/>
                </a:tc>
              </a:tr>
              <a:tr h="466928">
                <a:tc>
                  <a:txBody>
                    <a:bodyPr/>
                    <a:lstStyle/>
                    <a:p>
                      <a:r>
                        <a:rPr lang="en-US" sz="1400" b="1" dirty="0" smtClean="0">
                          <a:latin typeface="Calibri" panose="020F0502020204030204" pitchFamily="34" charset="0"/>
                        </a:rPr>
                        <a:t>Hearne</a:t>
                      </a:r>
                      <a:endParaRPr lang="en-US" sz="1400" b="1" dirty="0">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BEPC</a:t>
                      </a:r>
                      <a:endParaRPr lang="en-US" sz="1400" b="1" dirty="0">
                        <a:solidFill>
                          <a:srgbClr val="A2383B"/>
                        </a:solidFill>
                        <a:latin typeface="Calibri" panose="020F0502020204030204" pitchFamily="34" charset="0"/>
                      </a:endParaRPr>
                    </a:p>
                  </a:txBody>
                  <a:tcPr anchor="ctr" anchorCtr="1"/>
                </a:tc>
                <a:tc>
                  <a:txBody>
                    <a:bodyPr/>
                    <a:lstStyle/>
                    <a:p>
                      <a:r>
                        <a:rPr lang="en-US" sz="1400" b="1" dirty="0" smtClean="0">
                          <a:solidFill>
                            <a:srgbClr val="A2383B"/>
                          </a:solidFill>
                          <a:latin typeface="Calibri" panose="020F0502020204030204" pitchFamily="34" charset="0"/>
                        </a:rPr>
                        <a:t>BEPC</a:t>
                      </a:r>
                      <a:endParaRPr lang="en-US" sz="1400" b="1" dirty="0">
                        <a:solidFill>
                          <a:srgbClr val="A2383B"/>
                        </a:solidFill>
                        <a:latin typeface="Calibri" panose="020F0502020204030204" pitchFamily="34" charset="0"/>
                      </a:endParaRPr>
                    </a:p>
                  </a:txBody>
                  <a:tcPr anchor="ctr" anchorCtr="1"/>
                </a:tc>
              </a:tr>
            </a:tbl>
          </a:graphicData>
        </a:graphic>
      </p:graphicFrame>
    </p:spTree>
    <p:extLst>
      <p:ext uri="{BB962C8B-B14F-4D97-AF65-F5344CB8AC3E}">
        <p14:creationId xmlns:p14="http://schemas.microsoft.com/office/powerpoint/2010/main" val="40122993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E">
  <a:themeElements>
    <a:clrScheme name="SE">
      <a:dk1>
        <a:srgbClr val="092A3E"/>
      </a:dk1>
      <a:lt1>
        <a:srgbClr val="FFFFFF"/>
      </a:lt1>
      <a:dk2>
        <a:srgbClr val="37302A"/>
      </a:dk2>
      <a:lt2>
        <a:srgbClr val="D0CCB9"/>
      </a:lt2>
      <a:accent1>
        <a:srgbClr val="092A3E"/>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extLst>
    <a:ext uri="{05A4C25C-085E-4340-85A3-A5531E510DB2}">
      <thm15:themeFamily xmlns:thm15="http://schemas.microsoft.com/office/thememl/2012/main" name="SE" id="{854F41EF-CEFA-4D9D-B6D8-532CF9D8E29F}" vid="{8F98A35A-CAF5-46FC-A9D4-CDD8B63A2F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624</TotalTime>
  <Words>2095</Words>
  <Application>Microsoft Office PowerPoint</Application>
  <PresentationFormat>Widescreen</PresentationFormat>
  <Paragraphs>563</Paragraphs>
  <Slides>26</Slides>
  <Notes>3</Notes>
  <HiddenSlides>7</HiddenSlides>
  <MMClips>0</MMClips>
  <ScaleCrop>false</ScaleCrop>
  <HeadingPairs>
    <vt:vector size="8" baseType="variant">
      <vt:variant>
        <vt:lpstr>Fonts Used</vt:lpstr>
      </vt:variant>
      <vt:variant>
        <vt:i4>5</vt:i4>
      </vt:variant>
      <vt:variant>
        <vt:lpstr>Theme</vt:lpstr>
      </vt:variant>
      <vt:variant>
        <vt:i4>1</vt:i4>
      </vt:variant>
      <vt:variant>
        <vt:lpstr>Slide Titles</vt:lpstr>
      </vt:variant>
      <vt:variant>
        <vt:i4>26</vt:i4>
      </vt:variant>
      <vt:variant>
        <vt:lpstr>Custom Shows</vt:lpstr>
      </vt:variant>
      <vt:variant>
        <vt:i4>1</vt:i4>
      </vt:variant>
    </vt:vector>
  </HeadingPairs>
  <TitlesOfParts>
    <vt:vector size="33" baseType="lpstr">
      <vt:lpstr>Arial</vt:lpstr>
      <vt:lpstr>Calibri</vt:lpstr>
      <vt:lpstr>Impact</vt:lpstr>
      <vt:lpstr>Times New Roman</vt:lpstr>
      <vt:lpstr>Wingdings</vt:lpstr>
      <vt:lpstr>SE</vt:lpstr>
      <vt:lpstr>REVISION TO DEFINITION OF TRANSMISSION OPERATOR NOGRR 149 ( APPEAL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Impact of SPPG on % Load Shed</vt:lpstr>
      <vt:lpstr>PowerPoint Presentation</vt:lpstr>
      <vt:lpstr> Impact of SPPG on MW Load Shed</vt:lpstr>
      <vt:lpstr>PowerPoint Presentation</vt:lpstr>
      <vt:lpstr>Load Shares ( % ) After Loss of 600 MW Of Exempted DSP Load</vt:lpstr>
      <vt:lpstr>PowerPoint Presentation</vt:lpstr>
      <vt:lpstr> Load Shares ( MW ) After Loss of 600 MW Of Exempted DSP Load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ROS PRESO - HIDDEN SLIDES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Gerry Nunan</dc:creator>
  <cp:lastModifiedBy>Heather R. Boyett</cp:lastModifiedBy>
  <cp:revision>48</cp:revision>
  <cp:lastPrinted>2016-03-01T18:53:50Z</cp:lastPrinted>
  <dcterms:created xsi:type="dcterms:W3CDTF">2016-02-26T22:33:15Z</dcterms:created>
  <dcterms:modified xsi:type="dcterms:W3CDTF">2016-03-01T20:47:04Z</dcterms:modified>
</cp:coreProperties>
</file>