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63" r:id="rId10"/>
    <p:sldId id="287" r:id="rId11"/>
    <p:sldId id="276" r:id="rId12"/>
    <p:sldId id="264" r:id="rId13"/>
    <p:sldId id="265" r:id="rId14"/>
    <p:sldId id="270" r:id="rId15"/>
    <p:sldId id="280" r:id="rId16"/>
    <p:sldId id="272" r:id="rId17"/>
    <p:sldId id="285" r:id="rId18"/>
    <p:sldId id="273" r:id="rId19"/>
    <p:sldId id="286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63"/>
            <p14:sldId id="287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83" d="100"/>
          <a:sy n="83" d="100"/>
        </p:scale>
        <p:origin x="84" y="55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3/3/2016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/>
                <a:t>M</a:t>
              </a:r>
              <a:r>
                <a:rPr lang="en-US" dirty="0" smtClean="0"/>
                <a:t>arch</a:t>
              </a:r>
              <a:r>
                <a:rPr lang="en-US" dirty="0" smtClean="0"/>
                <a:t> </a:t>
              </a:r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, </a:t>
              </a:r>
              <a:r>
                <a:rPr lang="en-US" dirty="0" smtClean="0"/>
                <a:t>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57" y="828675"/>
            <a:ext cx="719991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300" y="828675"/>
            <a:ext cx="69358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7" y="714213"/>
            <a:ext cx="7720178" cy="48022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562483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was </a:t>
            </a:r>
            <a:r>
              <a:rPr lang="en-US" dirty="0" smtClean="0"/>
              <a:t>two </a:t>
            </a:r>
            <a:r>
              <a:rPr lang="en-US" dirty="0" smtClean="0"/>
              <a:t>Time Error Corrections (TEC) in </a:t>
            </a:r>
            <a:r>
              <a:rPr lang="en-US" dirty="0" smtClean="0"/>
              <a:t>February.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96655" y="2004291"/>
            <a:ext cx="711200" cy="58189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664" y="823796"/>
            <a:ext cx="181722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Record: 19.87% Wind Penetration</a:t>
            </a:r>
            <a:endParaRPr lang="en-US" sz="1400" dirty="0"/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1273215" y="1347016"/>
            <a:ext cx="927593" cy="742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2</a:t>
            </a:r>
            <a:r>
              <a:rPr lang="en-US" sz="2400" b="1" kern="0" dirty="0" smtClean="0"/>
              <a:t>/10/16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GREDP Performance Analysis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 smtClean="0"/>
              <a:t>Reviewed </a:t>
            </a:r>
            <a:r>
              <a:rPr lang="en-US" sz="1800" kern="0" dirty="0" smtClean="0"/>
              <a:t>2 </a:t>
            </a:r>
            <a:r>
              <a:rPr lang="en-US" sz="1800" kern="0" dirty="0" smtClean="0"/>
              <a:t>ERCOT Frequency </a:t>
            </a:r>
            <a:r>
              <a:rPr lang="en-US" sz="1800" kern="0" dirty="0" smtClean="0"/>
              <a:t>Disturbance</a:t>
            </a:r>
          </a:p>
          <a:p>
            <a:pPr lvl="2"/>
            <a:r>
              <a:rPr lang="pt-BR" sz="1400" kern="0" dirty="0"/>
              <a:t>1/21/2016 @ 2314</a:t>
            </a:r>
          </a:p>
          <a:p>
            <a:pPr lvl="3"/>
            <a:r>
              <a:rPr lang="pt-BR" sz="1200" kern="0" dirty="0"/>
              <a:t>Loss of 823 MW</a:t>
            </a:r>
          </a:p>
          <a:p>
            <a:pPr lvl="3"/>
            <a:r>
              <a:rPr lang="pt-BR" sz="1200" kern="0" dirty="0"/>
              <a:t>727 MW/0.1HZ Response</a:t>
            </a:r>
          </a:p>
          <a:p>
            <a:pPr lvl="3"/>
            <a:r>
              <a:rPr lang="en-US" sz="1200" dirty="0"/>
              <a:t>8 of 46 Generation Resources had less than 75% of their expected Initial Primary Frequency Response. </a:t>
            </a:r>
          </a:p>
          <a:p>
            <a:pPr lvl="3"/>
            <a:r>
              <a:rPr lang="en-US" sz="1200" dirty="0"/>
              <a:t>12 of 46 Generation Resources had less than 75% of their expected Sustained Primary Frequency Response</a:t>
            </a:r>
            <a:r>
              <a:rPr lang="en-US" sz="1200" dirty="0" smtClean="0"/>
              <a:t>.</a:t>
            </a:r>
            <a:endParaRPr lang="en-US" sz="1800" kern="0" dirty="0" smtClean="0"/>
          </a:p>
          <a:p>
            <a:pPr lvl="2"/>
            <a:r>
              <a:rPr lang="pt-BR" sz="1400" kern="0" dirty="0" smtClean="0"/>
              <a:t>1/26/2016 </a:t>
            </a:r>
            <a:r>
              <a:rPr lang="pt-BR" sz="1400" kern="0" dirty="0" smtClean="0"/>
              <a:t>@ </a:t>
            </a:r>
            <a:r>
              <a:rPr lang="pt-BR" sz="1400" kern="0" dirty="0" smtClean="0"/>
              <a:t>2325</a:t>
            </a:r>
          </a:p>
          <a:p>
            <a:pPr lvl="3"/>
            <a:r>
              <a:rPr lang="pt-BR" sz="1200" kern="0" dirty="0" smtClean="0"/>
              <a:t>Loss of 1,350 MW</a:t>
            </a:r>
          </a:p>
          <a:p>
            <a:pPr lvl="3"/>
            <a:r>
              <a:rPr lang="pt-BR" sz="1200" kern="0" dirty="0" smtClean="0"/>
              <a:t>1,059 MW/0.1HZ Response</a:t>
            </a:r>
          </a:p>
          <a:p>
            <a:pPr lvl="3"/>
            <a:r>
              <a:rPr lang="en-US" sz="1200" dirty="0" smtClean="0"/>
              <a:t>11 </a:t>
            </a:r>
            <a:r>
              <a:rPr lang="en-US" sz="1200" dirty="0"/>
              <a:t>of 52 Generation Resources had less than 75% of their expected Initial Primary Frequency Response.</a:t>
            </a:r>
          </a:p>
          <a:p>
            <a:pPr lvl="3"/>
            <a:r>
              <a:rPr lang="en-US" sz="1200" dirty="0" smtClean="0"/>
              <a:t>12 </a:t>
            </a:r>
            <a:r>
              <a:rPr lang="en-US" sz="1200" dirty="0"/>
              <a:t>of 52 Generation Resources had less than 75% of their expected Sustained Primary Frequency Response.</a:t>
            </a:r>
          </a:p>
          <a:p>
            <a:pPr marL="914400" lvl="2" indent="0">
              <a:buNone/>
            </a:pPr>
            <a:endParaRPr lang="pt-BR" sz="1400" kern="0" dirty="0" smtClean="0"/>
          </a:p>
          <a:p>
            <a:pPr lvl="2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2 FMEs during the month of January.</a:t>
            </a:r>
          </a:p>
          <a:p>
            <a:pPr lvl="1"/>
            <a:r>
              <a:rPr lang="en-US" dirty="0" smtClean="0"/>
              <a:t>1/21/2016 23:14:45</a:t>
            </a:r>
          </a:p>
          <a:p>
            <a:pPr lvl="2"/>
            <a:r>
              <a:rPr lang="en-US" dirty="0" smtClean="0"/>
              <a:t>Loss of 823 MW</a:t>
            </a:r>
          </a:p>
          <a:p>
            <a:pPr lvl="2"/>
            <a:r>
              <a:rPr lang="en-US" dirty="0" smtClean="0"/>
              <a:t>8</a:t>
            </a:r>
            <a:r>
              <a:rPr lang="en-US" strike="sngStrike" dirty="0" smtClean="0">
                <a:solidFill>
                  <a:srgbClr val="FF0000"/>
                </a:solidFill>
              </a:rPr>
              <a:t>19</a:t>
            </a:r>
            <a:r>
              <a:rPr lang="en-US" dirty="0" smtClean="0"/>
              <a:t> of 46 Generation Resources had less than 75% of their expected Initial Primary Frequency Response. </a:t>
            </a:r>
          </a:p>
          <a:p>
            <a:pPr lvl="2"/>
            <a:r>
              <a:rPr lang="en-US" dirty="0" smtClean="0"/>
              <a:t>12</a:t>
            </a:r>
            <a:r>
              <a:rPr lang="en-US" strike="sngStrike" dirty="0" smtClean="0">
                <a:solidFill>
                  <a:srgbClr val="FF0000"/>
                </a:solidFill>
              </a:rPr>
              <a:t>15</a:t>
            </a:r>
            <a:r>
              <a:rPr lang="en-US" dirty="0" smtClean="0"/>
              <a:t> of 46 Generation </a:t>
            </a:r>
            <a:r>
              <a:rPr lang="en-US" dirty="0"/>
              <a:t>Resources had less than 75% of their expected </a:t>
            </a:r>
            <a:r>
              <a:rPr lang="en-US" dirty="0" smtClean="0"/>
              <a:t>Sustained </a:t>
            </a:r>
            <a:r>
              <a:rPr lang="en-US" dirty="0"/>
              <a:t>Primary Frequency Response.</a:t>
            </a:r>
          </a:p>
          <a:p>
            <a:pPr lvl="1"/>
            <a:r>
              <a:rPr lang="en-US" dirty="0" smtClean="0"/>
              <a:t>1/26/2016 23:25:07</a:t>
            </a:r>
            <a:endParaRPr lang="en-US" dirty="0"/>
          </a:p>
          <a:p>
            <a:pPr lvl="2"/>
            <a:r>
              <a:rPr lang="en-US" dirty="0" smtClean="0"/>
              <a:t>Loss of 1350 MW</a:t>
            </a:r>
          </a:p>
          <a:p>
            <a:pPr lvl="2"/>
            <a:r>
              <a:rPr lang="en-US" dirty="0" smtClean="0"/>
              <a:t>11</a:t>
            </a:r>
            <a:r>
              <a:rPr lang="en-US" strike="sngStrike" dirty="0" smtClean="0">
                <a:solidFill>
                  <a:srgbClr val="FF0000"/>
                </a:solidFill>
              </a:rPr>
              <a:t>18</a:t>
            </a:r>
            <a:r>
              <a:rPr lang="en-US" dirty="0" smtClean="0"/>
              <a:t> of 52 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 smtClean="0"/>
              <a:t>12</a:t>
            </a:r>
            <a:r>
              <a:rPr lang="en-US" strike="sngStrike" dirty="0" smtClean="0">
                <a:solidFill>
                  <a:srgbClr val="FF0000"/>
                </a:solidFill>
              </a:rPr>
              <a:t>18</a:t>
            </a:r>
            <a:r>
              <a:rPr lang="en-US" dirty="0" smtClean="0"/>
              <a:t> </a:t>
            </a:r>
            <a:r>
              <a:rPr lang="en-US" dirty="0"/>
              <a:t>of 52 Generation Resources had less than 75% of their expected Sustained Primary Frequency Response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(</a:t>
            </a:r>
            <a:r>
              <a:rPr lang="en-US" dirty="0" smtClean="0">
                <a:solidFill>
                  <a:srgbClr val="FF0000"/>
                </a:solidFill>
              </a:rPr>
              <a:t>CORRECTIONS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No FMEs during the month of February.</a:t>
            </a:r>
            <a:endParaRPr lang="en-US" sz="2700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</a:t>
            </a:r>
            <a:r>
              <a:rPr lang="en-US" dirty="0" smtClean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69" y="828675"/>
            <a:ext cx="705128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52" y="828675"/>
            <a:ext cx="700892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175.47%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c34af464-7aa1-4edd-9be4-83dffc1cb92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335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 (CORRECTIONS)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150</cp:revision>
  <cp:lastPrinted>2013-01-30T23:16:36Z</cp:lastPrinted>
  <dcterms:created xsi:type="dcterms:W3CDTF">2010-04-12T23:12:02Z</dcterms:created>
  <dcterms:modified xsi:type="dcterms:W3CDTF">2016-03-01T22:06:34Z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