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  <p:sldMasterId id="2147483661" r:id="rId7"/>
  </p:sldMasterIdLst>
  <p:notesMasterIdLst>
    <p:notesMasterId r:id="rId14"/>
  </p:notesMasterIdLst>
  <p:handoutMasterIdLst>
    <p:handoutMasterId r:id="rId15"/>
  </p:handoutMasterIdLst>
  <p:sldIdLst>
    <p:sldId id="260" r:id="rId8"/>
    <p:sldId id="274" r:id="rId9"/>
    <p:sldId id="257" r:id="rId10"/>
    <p:sldId id="261" r:id="rId11"/>
    <p:sldId id="262" r:id="rId12"/>
    <p:sldId id="263" r:id="rId1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3AA2BEF-9DB8-4EE9-A732-6737C89D2D7B}">
          <p14:sldIdLst>
            <p14:sldId id="260"/>
            <p14:sldId id="274"/>
            <p14:sldId id="257"/>
            <p14:sldId id="261"/>
            <p14:sldId id="262"/>
            <p14:sldId id="26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00" d="100"/>
          <a:sy n="100" d="100"/>
        </p:scale>
        <p:origin x="294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3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2/26/2016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2/26/2016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0089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1751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3022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85995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5908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413338"/>
            <a:ext cx="564603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Flight Testing Update</a:t>
            </a:r>
          </a:p>
          <a:p>
            <a:endParaRPr lang="en-US" dirty="0"/>
          </a:p>
          <a:p>
            <a:r>
              <a:rPr lang="en-US" dirty="0"/>
              <a:t>Paul Yockey</a:t>
            </a:r>
          </a:p>
          <a:p>
            <a:r>
              <a:rPr lang="en-US" dirty="0"/>
              <a:t>Flight Administrator</a:t>
            </a:r>
          </a:p>
          <a:p>
            <a:endParaRPr lang="en-US" dirty="0"/>
          </a:p>
          <a:p>
            <a:r>
              <a:rPr lang="en-US" dirty="0"/>
              <a:t>Retail Market Subcommittee</a:t>
            </a:r>
          </a:p>
          <a:p>
            <a:r>
              <a:rPr lang="en-US" dirty="0" smtClean="0"/>
              <a:t>03/01/2016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>
                <a:ea typeface="+mj-ea"/>
                <a:cs typeface="+mj-cs"/>
              </a:rPr>
              <a:t>Agenda</a:t>
            </a:r>
          </a:p>
          <a:p>
            <a:pPr marL="0" indent="0">
              <a:buNone/>
            </a:pPr>
            <a:endParaRPr lang="en-US" b="1" dirty="0" smtClean="0">
              <a:solidFill>
                <a:srgbClr val="00ACC8"/>
              </a:solidFill>
              <a:ea typeface="+mj-ea"/>
              <a:cs typeface="+mj-cs"/>
            </a:endParaRPr>
          </a:p>
          <a:p>
            <a:pPr>
              <a:lnSpc>
                <a:spcPct val="150000"/>
              </a:lnSpc>
            </a:pPr>
            <a:r>
              <a:rPr lang="en-US" sz="2400" dirty="0"/>
              <a:t>Flight 0216 </a:t>
            </a:r>
            <a:r>
              <a:rPr lang="en-US" sz="2400" dirty="0" smtClean="0"/>
              <a:t>Schedule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Flight 0216 Summary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Flight 0216 Adhoc </a:t>
            </a:r>
            <a:r>
              <a:rPr lang="en-US" sz="2400" dirty="0" smtClean="0"/>
              <a:t>Summary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Questions</a:t>
            </a:r>
          </a:p>
        </p:txBody>
      </p:sp>
    </p:spTree>
    <p:extLst>
      <p:ext uri="{BB962C8B-B14F-4D97-AF65-F5344CB8AC3E}">
        <p14:creationId xmlns:p14="http://schemas.microsoft.com/office/powerpoint/2010/main" val="2500750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</a:t>
            </a:r>
            <a:r>
              <a:rPr lang="en-US" dirty="0" smtClean="0"/>
              <a:t>0216</a:t>
            </a:r>
            <a:r>
              <a:rPr lang="en-US" dirty="0"/>
              <a:t> </a:t>
            </a:r>
            <a:r>
              <a:rPr lang="en-US" dirty="0" smtClean="0"/>
              <a:t>Schedule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prstClr val="black"/>
                </a:solidFill>
              </a:rPr>
              <a:t>Flight </a:t>
            </a:r>
            <a:r>
              <a:rPr lang="en-US" sz="2000" dirty="0">
                <a:solidFill>
                  <a:prstClr val="black"/>
                </a:solidFill>
              </a:rPr>
              <a:t>0216 signup began 01/06/16</a:t>
            </a:r>
            <a:endParaRPr lang="en-US" sz="2000" dirty="0" smtClean="0"/>
          </a:p>
          <a:p>
            <a:pPr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Flight 0216 signup deadline was 01/13/16 (Adhoc,03/04/16 for Current MPs Only, </a:t>
            </a:r>
            <a:r>
              <a:rPr lang="en-US" sz="2000" i="1" dirty="0">
                <a:solidFill>
                  <a:prstClr val="black"/>
                </a:solidFill>
              </a:rPr>
              <a:t>subject to Flight Administrator and TDSPs’ Approval</a:t>
            </a:r>
            <a:r>
              <a:rPr lang="en-US" sz="2000" dirty="0">
                <a:solidFill>
                  <a:prstClr val="black"/>
                </a:solidFill>
              </a:rPr>
              <a:t>)</a:t>
            </a:r>
            <a:endParaRPr lang="en-US" sz="2000" dirty="0" smtClean="0"/>
          </a:p>
          <a:p>
            <a:pPr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Connectivity testing began 01/19/16</a:t>
            </a:r>
            <a:endParaRPr lang="en-US" sz="2000" dirty="0" smtClean="0"/>
          </a:p>
          <a:p>
            <a:pPr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Day 1 transactions </a:t>
            </a:r>
            <a:r>
              <a:rPr lang="en-US" sz="2000" dirty="0" smtClean="0">
                <a:solidFill>
                  <a:prstClr val="black"/>
                </a:solidFill>
              </a:rPr>
              <a:t>began </a:t>
            </a:r>
            <a:r>
              <a:rPr lang="en-US" sz="2000" dirty="0">
                <a:solidFill>
                  <a:prstClr val="black"/>
                </a:solidFill>
              </a:rPr>
              <a:t>02/15/16</a:t>
            </a:r>
            <a:endParaRPr lang="en-US" sz="2000" dirty="0" smtClean="0"/>
          </a:p>
          <a:p>
            <a:pPr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Flight 1015 concludes on 02/26/16 (Contingency/Adhoc Period until 04/15/16)</a:t>
            </a:r>
            <a:endParaRPr lang="en-US" sz="2000" dirty="0" smtClean="0"/>
          </a:p>
          <a:p>
            <a:pPr marL="0" indent="0">
              <a:buNone/>
            </a:pPr>
            <a:endParaRPr lang="en-US" sz="18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934200" y="6488668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 smtClean="0"/>
              <a:t>Retail Market Subcommittee</a:t>
            </a:r>
          </a:p>
          <a:p>
            <a:pPr algn="r"/>
            <a:r>
              <a:rPr lang="en-US" sz="900" dirty="0" smtClean="0"/>
              <a:t>03/01/16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</a:t>
            </a:r>
            <a:r>
              <a:rPr lang="en-US" dirty="0" smtClean="0"/>
              <a:t>0216</a:t>
            </a:r>
            <a:r>
              <a:rPr lang="en-US" dirty="0"/>
              <a:t> </a:t>
            </a:r>
            <a:r>
              <a:rPr lang="en-US" dirty="0" smtClean="0"/>
              <a:t>Summary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prstClr val="black"/>
                </a:solidFill>
              </a:rPr>
              <a:t>Flight 0216 is </a:t>
            </a:r>
            <a:r>
              <a:rPr lang="en-US" sz="2000" dirty="0" smtClean="0">
                <a:solidFill>
                  <a:prstClr val="black"/>
                </a:solidFill>
              </a:rPr>
              <a:t>98.18</a:t>
            </a:r>
            <a:r>
              <a:rPr lang="en-US" sz="2000" dirty="0" smtClean="0">
                <a:solidFill>
                  <a:prstClr val="black"/>
                </a:solidFill>
              </a:rPr>
              <a:t>% </a:t>
            </a:r>
            <a:r>
              <a:rPr lang="en-US" sz="2000" dirty="0" smtClean="0">
                <a:solidFill>
                  <a:prstClr val="black"/>
                </a:solidFill>
              </a:rPr>
              <a:t>complete as of </a:t>
            </a:r>
            <a:r>
              <a:rPr lang="en-US" sz="2000" dirty="0" smtClean="0">
                <a:solidFill>
                  <a:prstClr val="black"/>
                </a:solidFill>
              </a:rPr>
              <a:t>02/26/2016</a:t>
            </a:r>
            <a:endParaRPr lang="en-US" sz="2000" dirty="0" smtClean="0">
              <a:solidFill>
                <a:prstClr val="black"/>
              </a:solidFill>
            </a:endParaRPr>
          </a:p>
          <a:p>
            <a:r>
              <a:rPr lang="en-US" sz="2000" dirty="0" smtClean="0">
                <a:solidFill>
                  <a:prstClr val="black"/>
                </a:solidFill>
              </a:rPr>
              <a:t>Flight </a:t>
            </a:r>
            <a:r>
              <a:rPr lang="en-US" sz="2000" dirty="0">
                <a:solidFill>
                  <a:prstClr val="black"/>
                </a:solidFill>
              </a:rPr>
              <a:t>0216 Connectivity </a:t>
            </a:r>
            <a:r>
              <a:rPr lang="en-US" sz="2000" dirty="0" smtClean="0">
                <a:solidFill>
                  <a:prstClr val="black"/>
                </a:solidFill>
              </a:rPr>
              <a:t>has completed 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prstClr val="black"/>
                </a:solidFill>
              </a:rPr>
              <a:t>Flight 0216 Scripts are in progress</a:t>
            </a:r>
            <a:endParaRPr lang="en-US" sz="2000" dirty="0" smtClean="0"/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7 New CRs are testing (Including 6 additional DUNS)</a:t>
            </a:r>
            <a:endParaRPr lang="en-US" sz="2000" dirty="0" smtClean="0"/>
          </a:p>
          <a:p>
            <a:r>
              <a:rPr lang="en-US" sz="2000" dirty="0">
                <a:solidFill>
                  <a:prstClr val="black"/>
                </a:solidFill>
              </a:rPr>
              <a:t>4 Existing CRs: 2 CRs are testing bank change, 1 CR is adding a territory, 1 CR is testing production system server changes</a:t>
            </a:r>
            <a:endParaRPr lang="en-US" sz="2000" dirty="0" smtClean="0"/>
          </a:p>
          <a:p>
            <a:pPr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1,452 tasks are scheduled including </a:t>
            </a:r>
            <a:r>
              <a:rPr lang="en-US" sz="2000" dirty="0" smtClean="0">
                <a:solidFill>
                  <a:prstClr val="black"/>
                </a:solidFill>
              </a:rPr>
              <a:t>connectivity</a:t>
            </a:r>
            <a:endParaRPr lang="en-US" sz="20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934200" y="6488668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03/01/16</a:t>
            </a:r>
          </a:p>
        </p:txBody>
      </p:sp>
    </p:spTree>
    <p:extLst>
      <p:ext uri="{BB962C8B-B14F-4D97-AF65-F5344CB8AC3E}">
        <p14:creationId xmlns:p14="http://schemas.microsoft.com/office/powerpoint/2010/main" val="2826358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Flight </a:t>
            </a:r>
            <a:r>
              <a:rPr lang="en-US" dirty="0" smtClean="0"/>
              <a:t>0216</a:t>
            </a:r>
            <a:r>
              <a:rPr lang="en-US" dirty="0"/>
              <a:t> </a:t>
            </a:r>
            <a:r>
              <a:rPr lang="en-US" dirty="0" smtClean="0"/>
              <a:t>Adhoc </a:t>
            </a:r>
            <a:r>
              <a:rPr lang="en-US" dirty="0"/>
              <a:t>Summary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</p:spPr>
        <p:txBody>
          <a:bodyPr/>
          <a:lstStyle/>
          <a:p>
            <a:r>
              <a:rPr lang="en-US" sz="2000" dirty="0" smtClean="0"/>
              <a:t>1 CR has been approved for Adhoc Bank Change testing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934200" y="6488668"/>
            <a:ext cx="18288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 smtClean="0"/>
              <a:t>Retail </a:t>
            </a:r>
            <a:r>
              <a:rPr lang="en-US" sz="900" b="1" dirty="0"/>
              <a:t>Market Subcommittee</a:t>
            </a:r>
          </a:p>
          <a:p>
            <a:pPr algn="r"/>
            <a:r>
              <a:rPr lang="en-US" sz="900" dirty="0"/>
              <a:t>03/01/16</a:t>
            </a:r>
          </a:p>
          <a:p>
            <a:pPr algn="r"/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705523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 smtClean="0"/>
              <a:t>Flight 0216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</p:spPr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6000" dirty="0" smtClean="0"/>
              <a:t>Questions?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6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03/01/16</a:t>
            </a:r>
          </a:p>
        </p:txBody>
      </p:sp>
    </p:spTree>
    <p:extLst>
      <p:ext uri="{BB962C8B-B14F-4D97-AF65-F5344CB8AC3E}">
        <p14:creationId xmlns:p14="http://schemas.microsoft.com/office/powerpoint/2010/main" val="410877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purl.org/dc/elements/1.1/"/>
    <ds:schemaRef ds:uri="http://www.w3.org/XML/1998/namespace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c34af464-7aa1-4edd-9be4-83dffc1cb926"/>
    <ds:schemaRef ds:uri="http://purl.org/dc/dcmitype/"/>
    <ds:schemaRef ds:uri="http://schemas.openxmlformats.org/package/2006/metadata/core-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1921</TotalTime>
  <Words>182</Words>
  <Application>Microsoft Office PowerPoint</Application>
  <PresentationFormat>On-screen Show (4:3)</PresentationFormat>
  <Paragraphs>49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1_Custom Design</vt:lpstr>
      <vt:lpstr>Office Theme</vt:lpstr>
      <vt:lpstr>Custom Design</vt:lpstr>
      <vt:lpstr>2_Custom Design</vt:lpstr>
      <vt:lpstr>PowerPoint Presentation</vt:lpstr>
      <vt:lpstr>PowerPoint Presentation</vt:lpstr>
      <vt:lpstr>Flight 0216 Schedule</vt:lpstr>
      <vt:lpstr>Flight 0216 Summary</vt:lpstr>
      <vt:lpstr>Flight 0216 Adhoc Summary</vt:lpstr>
      <vt:lpstr>Flight 0216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Yockey, Paul</cp:lastModifiedBy>
  <cp:revision>37</cp:revision>
  <cp:lastPrinted>2016-01-21T20:53:15Z</cp:lastPrinted>
  <dcterms:created xsi:type="dcterms:W3CDTF">2016-01-21T15:20:31Z</dcterms:created>
  <dcterms:modified xsi:type="dcterms:W3CDTF">2016-02-26T20:50:49Z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