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6" r:id="rId2"/>
    <p:sldMasterId id="2147483668" r:id="rId3"/>
  </p:sldMasterIdLst>
  <p:notesMasterIdLst>
    <p:notesMasterId r:id="rId16"/>
  </p:notesMasterIdLst>
  <p:handoutMasterIdLst>
    <p:handoutMasterId r:id="rId17"/>
  </p:handoutMasterIdLst>
  <p:sldIdLst>
    <p:sldId id="321" r:id="rId4"/>
    <p:sldId id="323" r:id="rId5"/>
    <p:sldId id="311" r:id="rId6"/>
    <p:sldId id="316" r:id="rId7"/>
    <p:sldId id="317" r:id="rId8"/>
    <p:sldId id="318" r:id="rId9"/>
    <p:sldId id="258" r:id="rId10"/>
    <p:sldId id="322" r:id="rId11"/>
    <p:sldId id="312" r:id="rId12"/>
    <p:sldId id="319" r:id="rId13"/>
    <p:sldId id="320" r:id="rId14"/>
    <p:sldId id="315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halil Shalabi" initials="K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0252" autoAdjust="0"/>
  </p:normalViewPr>
  <p:slideViewPr>
    <p:cSldViewPr>
      <p:cViewPr varScale="1">
        <p:scale>
          <a:sx n="121" d="100"/>
          <a:sy n="121" d="100"/>
        </p:scale>
        <p:origin x="-12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78E7AC0-A041-4D43-BD14-D3267974F1E6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5874B5-8842-472F-85E0-2DC27D36B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06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E300552-2FCE-4CEA-9DAD-46EAEADA7520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933FEAA-FD4E-4E25-AB42-626D5920DD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48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7800" indent="-177800" eaLnBrk="0" hangingPunct="0">
              <a:spcAft>
                <a:spcPts val="1200"/>
              </a:spcAft>
              <a:buFont typeface="Arial" pitchFamily="34" charset="0"/>
              <a:buChar char="•"/>
              <a:tabLst>
                <a:tab pos="49213" algn="l"/>
              </a:tabLst>
              <a:defRPr/>
            </a:pPr>
            <a:endParaRPr lang="en-US" dirty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646" indent="-285633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2534" indent="-22850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599546" indent="-22850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6561" indent="-22850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3574" indent="-228507" defTabSz="4570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0587" indent="-228507" defTabSz="4570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7599" indent="-228507" defTabSz="4570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4612" indent="-228507" defTabSz="4570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B78AE38-F2E2-4F59-8BCC-DFE0034720EA}" type="slidenum">
              <a:rPr lang="en-US" altLang="en-US" smtClean="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5E6F7-6354-4E4B-AC78-D01FBE7DBFF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3FEAA-FD4E-4E25-AB42-626D5920DDC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92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9985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3FEAA-FD4E-4E25-AB42-626D5920DDC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57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E3AED8-BDC6-4C53-BD5B-E0EEAA2DCFC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258" y="0"/>
            <a:ext cx="6833541" cy="9689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251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251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2515"/>
            <a:ext cx="2133600" cy="365125"/>
          </a:xfrm>
          <a:prstGeom prst="rect">
            <a:avLst/>
          </a:prstGeom>
        </p:spPr>
        <p:txBody>
          <a:bodyPr/>
          <a:lstStyle/>
          <a:p>
            <a:fld id="{94B419B7-A1E1-E14E-836A-C6300C68A2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429000"/>
            <a:ext cx="387985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67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9" descr="COASeal_4C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451850" y="6208713"/>
            <a:ext cx="617538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83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592" y="0"/>
            <a:ext cx="6918207" cy="95955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817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817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817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36270-E5F2-4828-B9C9-A6DE97DC68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68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258" y="0"/>
            <a:ext cx="6833541" cy="9689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1763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17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1763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AFC2DC-C1A4-4210-982C-678E8F72048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4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429000"/>
            <a:ext cx="3879850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67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9" descr="COASeal_4C.eps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451850" y="6208713"/>
            <a:ext cx="617538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0204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258" y="0"/>
            <a:ext cx="6833541" cy="9689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251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8251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2515"/>
            <a:ext cx="2133600" cy="365125"/>
          </a:xfrm>
          <a:prstGeom prst="rect">
            <a:avLst/>
          </a:prstGeom>
        </p:spPr>
        <p:txBody>
          <a:bodyPr/>
          <a:lstStyle/>
          <a:p>
            <a:fld id="{94B419B7-A1E1-E14E-836A-C6300C68A2D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1.png"/><Relationship Id="rId4" Type="http://schemas.openxmlformats.org/officeDocument/2006/relationships/theme" Target="../theme/theme1.xml"/><Relationship Id="rId14" Type="http://schemas.openxmlformats.org/officeDocument/2006/relationships/image" Target="../media/image1.pd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1.png"/><Relationship Id="rId14" Type="http://schemas.openxmlformats.org/officeDocument/2006/relationships/image" Target="../media/image1.pd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44185"/>
          </a:xfrm>
          <a:prstGeom prst="rect">
            <a:avLst/>
          </a:prstGeom>
          <a:solidFill>
            <a:srgbClr val="00539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934348" y="-42054"/>
            <a:ext cx="6752452" cy="96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AELogo_4c_WithWhiteReg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457200" y="108464"/>
            <a:ext cx="1198362" cy="6936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93914"/>
            <a:ext cx="9144000" cy="365125"/>
          </a:xfrm>
          <a:prstGeom prst="rect">
            <a:avLst/>
          </a:prstGeom>
          <a:solidFill>
            <a:srgbClr val="057DB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8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Helvetica"/>
              </a:defRPr>
            </a:lvl1pPr>
          </a:lstStyle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849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</a:defRPr>
            </a:lvl1pPr>
          </a:lstStyle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88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/>
              </a:defRPr>
            </a:lvl1pPr>
          </a:lstStyle>
          <a:p>
            <a:pPr defTabSz="457200"/>
            <a:fld id="{94B419B7-A1E1-E14E-836A-C6300C68A2D1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72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44550"/>
          </a:xfrm>
          <a:prstGeom prst="rect">
            <a:avLst/>
          </a:prstGeom>
          <a:solidFill>
            <a:srgbClr val="00539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933575" y="-41275"/>
            <a:ext cx="675322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29" name="Picture 8" descr="AELogo_4c_WithWhiteReg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07950"/>
            <a:ext cx="11985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6494463"/>
            <a:ext cx="9144000" cy="365125"/>
          </a:xfrm>
          <a:prstGeom prst="rect">
            <a:avLst/>
          </a:prstGeom>
          <a:solidFill>
            <a:srgbClr val="057DB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81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ea typeface="Geneva" pitchFamily="-1" charset="-128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81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881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1F7E300-F7E7-403B-9CA0-EA71C6D5E4E5}" type="slidenum">
              <a:rPr lang="en-US">
                <a:solidFill>
                  <a:prstClr val="white"/>
                </a:solidFill>
                <a:ea typeface="Geneva" pitchFamily="-1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/>
              </a:solidFill>
              <a:ea typeface="Geneva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054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Helvetica"/>
          <a:ea typeface="Geneva" pitchFamily="-1" charset="-128"/>
          <a:cs typeface="Geneva" pitchFamily="-1" charset="-128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" charset="0"/>
          <a:ea typeface="Geneva" pitchFamily="-1" charset="-128"/>
          <a:cs typeface="Geneva" pitchFamily="-1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" charset="0"/>
          <a:ea typeface="Geneva" pitchFamily="-1" charset="-128"/>
          <a:cs typeface="Geneva" pitchFamily="-1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" charset="0"/>
          <a:ea typeface="Geneva" pitchFamily="-1" charset="-128"/>
          <a:cs typeface="Geneva" pitchFamily="-1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" charset="0"/>
          <a:ea typeface="Geneva" pitchFamily="-1" charset="-128"/>
          <a:cs typeface="Geneva" pitchFamily="-1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" charset="0"/>
          <a:ea typeface="Geneva" pitchFamily="-1" charset="-128"/>
          <a:cs typeface="Geneva" pitchFamily="-1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" charset="0"/>
          <a:ea typeface="Geneva" pitchFamily="-1" charset="-128"/>
          <a:cs typeface="Geneva" pitchFamily="-1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" charset="0"/>
          <a:ea typeface="Geneva" pitchFamily="-1" charset="-128"/>
          <a:cs typeface="Geneva" pitchFamily="-1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Helvetica" pitchFamily="-1" charset="0"/>
          <a:ea typeface="Geneva" pitchFamily="-1" charset="-128"/>
          <a:cs typeface="Geneva" pitchFamily="-1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Helvetica"/>
          <a:ea typeface="Geneva" pitchFamily="-1" charset="-128"/>
          <a:cs typeface="Geneva" pitchFamily="-1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Helvetica"/>
          <a:ea typeface="Geneva" pitchFamily="-1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Helvetica"/>
          <a:ea typeface="Geneva" pitchFamily="-1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Helvetica"/>
          <a:ea typeface="Geneva" pitchFamily="-1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Helvetica"/>
          <a:ea typeface="Geneva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44185"/>
          </a:xfrm>
          <a:prstGeom prst="rect">
            <a:avLst/>
          </a:prstGeom>
          <a:solidFill>
            <a:srgbClr val="00539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934348" y="-42054"/>
            <a:ext cx="6752452" cy="96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AELogo_4c_WithWhiteReg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457200" y="108464"/>
            <a:ext cx="1198362" cy="6936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493914"/>
            <a:ext cx="9144000" cy="365125"/>
          </a:xfrm>
          <a:prstGeom prst="rect">
            <a:avLst/>
          </a:prstGeom>
          <a:solidFill>
            <a:srgbClr val="057DBE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Helvetica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8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Helvetica"/>
              </a:defRPr>
            </a:lvl1pPr>
          </a:lstStyle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849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</a:defRPr>
            </a:lvl1pPr>
          </a:lstStyle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88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Helvetica"/>
              </a:defRPr>
            </a:lvl1pPr>
          </a:lstStyle>
          <a:p>
            <a:pPr defTabSz="457200"/>
            <a:fld id="{94B419B7-A1E1-E14E-836A-C6300C68A2D1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9" descr="COASeal_4C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1850" y="6208713"/>
            <a:ext cx="617538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14095" y="1143000"/>
            <a:ext cx="4800600" cy="313932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defTabSz="457200">
              <a:defRPr/>
            </a:pPr>
            <a:endParaRPr lang="en-US" sz="2400" dirty="0" smtClean="0">
              <a:solidFill>
                <a:srgbClr val="01277E"/>
              </a:solidFill>
            </a:endParaRPr>
          </a:p>
          <a:p>
            <a:pPr algn="ctr" defTabSz="457200">
              <a:defRPr/>
            </a:pPr>
            <a:endParaRPr lang="en-US" sz="2400" dirty="0">
              <a:solidFill>
                <a:srgbClr val="01277E"/>
              </a:solidFill>
            </a:endParaRPr>
          </a:p>
          <a:p>
            <a:pPr algn="ctr" defTabSz="457200">
              <a:defRPr/>
            </a:pPr>
            <a:endParaRPr lang="en-US" sz="2400" dirty="0" smtClean="0">
              <a:solidFill>
                <a:srgbClr val="01277E"/>
              </a:solidFill>
            </a:endParaRPr>
          </a:p>
          <a:p>
            <a:pPr algn="ctr" defTabSz="457200">
              <a:defRPr/>
            </a:pPr>
            <a:endParaRPr lang="en-US" sz="2400" dirty="0">
              <a:solidFill>
                <a:srgbClr val="01277E"/>
              </a:solidFill>
            </a:endParaRPr>
          </a:p>
          <a:p>
            <a:pPr algn="ctr" defTabSz="457200">
              <a:defRPr/>
            </a:pPr>
            <a:endParaRPr lang="en-US" sz="2400" dirty="0" smtClean="0">
              <a:solidFill>
                <a:srgbClr val="01277E"/>
              </a:solidFill>
            </a:endParaRPr>
          </a:p>
          <a:p>
            <a:pPr algn="ctr" defTabSz="457200">
              <a:defRPr/>
            </a:pPr>
            <a:endParaRPr lang="en-US" sz="2400" dirty="0">
              <a:solidFill>
                <a:srgbClr val="01277E"/>
              </a:solidFill>
            </a:endParaRPr>
          </a:p>
          <a:p>
            <a:pPr algn="ctr" defTabSz="457200">
              <a:defRPr/>
            </a:pPr>
            <a:r>
              <a:rPr lang="en-US" dirty="0" smtClean="0">
                <a:solidFill>
                  <a:srgbClr val="01277E"/>
                </a:solidFill>
              </a:rPr>
              <a:t>Russell Shaver– </a:t>
            </a:r>
            <a:r>
              <a:rPr lang="en-US" dirty="0" smtClean="0">
                <a:solidFill>
                  <a:srgbClr val="01277E"/>
                </a:solidFill>
              </a:rPr>
              <a:t>Austin Energy</a:t>
            </a:r>
          </a:p>
          <a:p>
            <a:pPr algn="ctr" defTabSz="457200">
              <a:defRPr/>
            </a:pPr>
            <a:r>
              <a:rPr lang="en-US" dirty="0" smtClean="0">
                <a:solidFill>
                  <a:srgbClr val="01277E"/>
                </a:solidFill>
              </a:rPr>
              <a:t>Emergin</a:t>
            </a:r>
            <a:r>
              <a:rPr lang="en-US" dirty="0" smtClean="0">
                <a:solidFill>
                  <a:srgbClr val="01277E"/>
                </a:solidFill>
              </a:rPr>
              <a:t>g Technology</a:t>
            </a:r>
            <a:endParaRPr lang="en-US" dirty="0">
              <a:solidFill>
                <a:srgbClr val="01277E"/>
              </a:solidFill>
            </a:endParaRPr>
          </a:p>
          <a:p>
            <a:pPr algn="ctr" defTabSz="457200">
              <a:defRPr/>
            </a:pPr>
            <a:r>
              <a:rPr lang="en-US" dirty="0" smtClean="0">
                <a:solidFill>
                  <a:srgbClr val="01277E"/>
                </a:solidFill>
              </a:rPr>
              <a:t>March</a:t>
            </a:r>
            <a:r>
              <a:rPr lang="en-US" dirty="0" smtClean="0">
                <a:solidFill>
                  <a:srgbClr val="01277E"/>
                </a:solidFill>
              </a:rPr>
              <a:t> </a:t>
            </a:r>
            <a:r>
              <a:rPr lang="en-US" dirty="0" smtClean="0">
                <a:solidFill>
                  <a:srgbClr val="01277E"/>
                </a:solidFill>
              </a:rPr>
              <a:t>2016</a:t>
            </a:r>
            <a:endParaRPr lang="en-US" dirty="0">
              <a:solidFill>
                <a:srgbClr val="01277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00600" y="1152099"/>
            <a:ext cx="2909184" cy="1752600"/>
            <a:chOff x="4863216" y="3048000"/>
            <a:chExt cx="2837860" cy="1423852"/>
          </a:xfrm>
        </p:grpSpPr>
        <p:pic>
          <p:nvPicPr>
            <p:cNvPr id="12" name="Picture 2" descr="C:\Users\StogdillK\Desktop\PV_Illustration_R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5" t="29347" r="7522" b="45063"/>
            <a:stretch/>
          </p:blipFill>
          <p:spPr bwMode="auto">
            <a:xfrm>
              <a:off x="4863216" y="3048000"/>
              <a:ext cx="2837860" cy="1423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215346" y="4114800"/>
              <a:ext cx="2133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8805" y="6490648"/>
            <a:ext cx="372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www.austinenergy.com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852613" y="0"/>
            <a:ext cx="6834187" cy="968375"/>
          </a:xfrm>
        </p:spPr>
        <p:txBody>
          <a:bodyPr/>
          <a:lstStyle/>
          <a:p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Key Benefits Derived from SHINES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5033963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altLang="en-US" sz="2400" dirty="0" smtClean="0">
                <a:latin typeface="Helvetica" pitchFamily="34" charset="0"/>
                <a:ea typeface="Geneva"/>
              </a:rPr>
              <a:t>Advance utility’s </a:t>
            </a:r>
            <a:r>
              <a:rPr lang="en-US" altLang="en-US" sz="2400" b="1" dirty="0">
                <a:solidFill>
                  <a:srgbClr val="00B050"/>
                </a:solidFill>
                <a:latin typeface="Helvetica" pitchFamily="34" charset="0"/>
                <a:ea typeface="Geneva"/>
              </a:rPr>
              <a:t>local storage and </a:t>
            </a:r>
            <a:r>
              <a:rPr lang="en-US" altLang="en-US" sz="2400" b="1" dirty="0" smtClean="0">
                <a:solidFill>
                  <a:srgbClr val="00B050"/>
                </a:solidFill>
                <a:latin typeface="Helvetica" pitchFamily="34" charset="0"/>
                <a:ea typeface="Geneva"/>
              </a:rPr>
              <a:t>solar goals</a:t>
            </a:r>
            <a:endParaRPr lang="en-US" altLang="en-US" sz="2400" b="1" dirty="0">
              <a:solidFill>
                <a:srgbClr val="00B050"/>
              </a:solidFill>
              <a:latin typeface="Helvetica" pitchFamily="34" charset="0"/>
              <a:ea typeface="Geneva"/>
            </a:endParaRPr>
          </a:p>
          <a:p>
            <a:pPr lvl="2"/>
            <a:endParaRPr lang="en-US" altLang="en-US" sz="1600" dirty="0" smtClean="0">
              <a:latin typeface="Helvetica" pitchFamily="34" charset="0"/>
              <a:ea typeface="Geneva"/>
            </a:endParaRPr>
          </a:p>
          <a:p>
            <a:r>
              <a:rPr lang="en-US" altLang="en-US" sz="2400" b="1" dirty="0" smtClean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Strategic approach</a:t>
            </a:r>
            <a:r>
              <a:rPr lang="en-US" altLang="en-US" sz="2400" dirty="0" smtClean="0">
                <a:latin typeface="Helvetica" pitchFamily="34" charset="0"/>
                <a:ea typeface="Geneva"/>
                <a:cs typeface="Geneva"/>
              </a:rPr>
              <a:t> leverages existing and planned work to obtain external funding</a:t>
            </a:r>
          </a:p>
          <a:p>
            <a:pPr lvl="1"/>
            <a:r>
              <a:rPr lang="en-US" altLang="en-US" sz="2000" dirty="0" smtClean="0">
                <a:latin typeface="Helvetica" pitchFamily="34" charset="0"/>
                <a:ea typeface="Geneva"/>
              </a:rPr>
              <a:t>Ultimately reducing the overall cost for the customer</a:t>
            </a:r>
          </a:p>
          <a:p>
            <a:pPr lvl="2"/>
            <a:endParaRPr lang="en-US" altLang="en-US" sz="1600" dirty="0" smtClean="0">
              <a:latin typeface="Helvetica" pitchFamily="34" charset="0"/>
              <a:ea typeface="Geneva"/>
            </a:endParaRPr>
          </a:p>
          <a:p>
            <a:r>
              <a:rPr lang="en-US" altLang="en-US" sz="2400" dirty="0" smtClean="0">
                <a:latin typeface="Helvetica" pitchFamily="34" charset="0"/>
                <a:ea typeface="Geneva"/>
                <a:cs typeface="Geneva"/>
              </a:rPr>
              <a:t>Discover best way to </a:t>
            </a:r>
            <a:r>
              <a:rPr lang="en-US" altLang="en-US" sz="2400" b="1" dirty="0" smtClean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maximize DER value </a:t>
            </a:r>
            <a:r>
              <a:rPr lang="en-US" altLang="en-US" sz="2400" dirty="0" smtClean="0">
                <a:latin typeface="Helvetica" pitchFamily="34" charset="0"/>
                <a:ea typeface="Geneva"/>
                <a:cs typeface="Geneva"/>
              </a:rPr>
              <a:t>for AE and the customer</a:t>
            </a:r>
          </a:p>
          <a:p>
            <a:pPr lvl="2"/>
            <a:endParaRPr lang="en-US" altLang="en-US" sz="1600" dirty="0" smtClean="0">
              <a:latin typeface="Helvetica" pitchFamily="34" charset="0"/>
              <a:ea typeface="Geneva"/>
            </a:endParaRPr>
          </a:p>
          <a:p>
            <a:r>
              <a:rPr lang="en-US" altLang="en-US" sz="2400" b="1" dirty="0" smtClean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Modular approach </a:t>
            </a:r>
            <a:r>
              <a:rPr lang="en-US" altLang="en-US" sz="2400" dirty="0" smtClean="0">
                <a:latin typeface="Helvetica" pitchFamily="34" charset="0"/>
                <a:ea typeface="Geneva"/>
                <a:cs typeface="Geneva"/>
              </a:rPr>
              <a:t>allows utilities across the country to adopt the scale and use-cases right for them</a:t>
            </a:r>
          </a:p>
          <a:p>
            <a:pPr lvl="2"/>
            <a:endParaRPr lang="en-US" altLang="en-US" sz="1600" dirty="0" smtClean="0">
              <a:latin typeface="Helvetica" pitchFamily="34" charset="0"/>
              <a:ea typeface="Geneva"/>
            </a:endParaRPr>
          </a:p>
          <a:p>
            <a:r>
              <a:rPr lang="en-US" altLang="en-US" sz="2400" dirty="0" smtClean="0">
                <a:latin typeface="Helvetica" pitchFamily="34" charset="0"/>
                <a:ea typeface="Geneva"/>
                <a:cs typeface="Geneva"/>
              </a:rPr>
              <a:t>Project designed to </a:t>
            </a:r>
            <a:r>
              <a:rPr lang="en-US" altLang="en-US" sz="2400" b="1" dirty="0" smtClean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engage customers </a:t>
            </a:r>
            <a:r>
              <a:rPr lang="en-US" altLang="en-US" sz="2400" dirty="0" smtClean="0">
                <a:latin typeface="Helvetica" pitchFamily="34" charset="0"/>
                <a:ea typeface="Geneva"/>
                <a:cs typeface="Geneva"/>
              </a:rPr>
              <a:t>to develop new programs and consumer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DF97B0-6C2E-440C-A544-FB7F712CD73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24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752600" y="-1524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Austin SHINES Partnership</a:t>
            </a:r>
            <a:endParaRPr lang="en-US" altLang="en-US" dirty="0" smtClean="0">
              <a:solidFill>
                <a:srgbClr val="FF0000"/>
              </a:solidFill>
              <a:latin typeface="Helvetica" pitchFamily="34" charset="0"/>
              <a:ea typeface="Geneva"/>
              <a:cs typeface="Geneva"/>
            </a:endParaRPr>
          </a:p>
        </p:txBody>
      </p:sp>
      <p:pic>
        <p:nvPicPr>
          <p:cNvPr id="337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5683250"/>
            <a:ext cx="178593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 descr="H:\Customer Energy Solutions\Green Building\EVET\Projects &amp; Grants\SHINES\Pre Selection Verification Meeting\Vendor Slides\landis_gyr_rgb 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72" y="3296443"/>
            <a:ext cx="2009775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H:\Customer Energy Solutions\Green Building\EVET\Projects &amp; Grants\SHINES\Pre Selection Verification Meeting\Vendor Slides\Samsung SDI logo vertical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5077394"/>
            <a:ext cx="1931988" cy="109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47913"/>
            <a:ext cx="34353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1" t="24220" r="53865" b="63222"/>
          <a:stretch>
            <a:fillRect/>
          </a:stretch>
        </p:blipFill>
        <p:spPr bwMode="auto">
          <a:xfrm>
            <a:off x="811213" y="2116138"/>
            <a:ext cx="1776412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3498850"/>
            <a:ext cx="22193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2" descr="C:\Users\Mark H\Desktop\IPC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713288"/>
            <a:ext cx="239871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" y="1117296"/>
            <a:ext cx="2762250" cy="69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8" descr="AELogo_4c_WithWhiteReg.eps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38" y="990600"/>
            <a:ext cx="2277062" cy="132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5" descr="Tesla Energy.e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492585"/>
            <a:ext cx="2343150" cy="77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2285206"/>
            <a:ext cx="1067594" cy="10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3282950"/>
            <a:ext cx="20589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82950"/>
            <a:ext cx="10699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2" descr="H:\Customer Energy Solutions\Green Building\EVET\Projects &amp; Grants\SHINES\Pre Selection Verification Meeting\Vendor Slides\cprLogoHorizontal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4603750"/>
            <a:ext cx="33035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7E694C-EDA1-448F-B26A-A6D2AD3AF2C1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8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47" y="1114713"/>
            <a:ext cx="3427453" cy="57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0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9" descr="COASeal_4C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1850" y="6208713"/>
            <a:ext cx="617538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14095" y="1143000"/>
            <a:ext cx="4800600" cy="313932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defTabSz="457200">
              <a:defRPr/>
            </a:pPr>
            <a:endParaRPr lang="en-US" sz="2400" dirty="0" smtClean="0">
              <a:solidFill>
                <a:srgbClr val="01277E"/>
              </a:solidFill>
            </a:endParaRPr>
          </a:p>
          <a:p>
            <a:pPr algn="ctr" defTabSz="457200">
              <a:defRPr/>
            </a:pPr>
            <a:endParaRPr lang="en-US" sz="2400" dirty="0">
              <a:solidFill>
                <a:srgbClr val="01277E"/>
              </a:solidFill>
            </a:endParaRPr>
          </a:p>
          <a:p>
            <a:pPr algn="ctr" defTabSz="457200">
              <a:defRPr/>
            </a:pPr>
            <a:endParaRPr lang="en-US" sz="2400" dirty="0" smtClean="0">
              <a:solidFill>
                <a:srgbClr val="01277E"/>
              </a:solidFill>
            </a:endParaRPr>
          </a:p>
          <a:p>
            <a:pPr algn="ctr" defTabSz="457200">
              <a:defRPr/>
            </a:pPr>
            <a:endParaRPr lang="en-US" sz="2400" dirty="0">
              <a:solidFill>
                <a:srgbClr val="01277E"/>
              </a:solidFill>
            </a:endParaRPr>
          </a:p>
          <a:p>
            <a:pPr algn="ctr" defTabSz="457200">
              <a:defRPr/>
            </a:pPr>
            <a:endParaRPr lang="en-US" sz="2400" dirty="0" smtClean="0">
              <a:solidFill>
                <a:srgbClr val="01277E"/>
              </a:solidFill>
            </a:endParaRPr>
          </a:p>
          <a:p>
            <a:pPr algn="ctr" defTabSz="457200">
              <a:defRPr/>
            </a:pPr>
            <a:endParaRPr lang="en-US" sz="2400" dirty="0">
              <a:solidFill>
                <a:srgbClr val="01277E"/>
              </a:solidFill>
            </a:endParaRPr>
          </a:p>
          <a:p>
            <a:pPr algn="ctr" defTabSz="457200">
              <a:defRPr/>
            </a:pPr>
            <a:r>
              <a:rPr lang="en-US" dirty="0" smtClean="0">
                <a:solidFill>
                  <a:srgbClr val="01277E"/>
                </a:solidFill>
              </a:rPr>
              <a:t>Russell Shaver</a:t>
            </a:r>
            <a:r>
              <a:rPr lang="en-US" dirty="0" smtClean="0">
                <a:solidFill>
                  <a:srgbClr val="01277E"/>
                </a:solidFill>
              </a:rPr>
              <a:t> </a:t>
            </a:r>
            <a:r>
              <a:rPr lang="en-US" dirty="0" smtClean="0">
                <a:solidFill>
                  <a:srgbClr val="01277E"/>
                </a:solidFill>
              </a:rPr>
              <a:t>– Austin Energy</a:t>
            </a:r>
          </a:p>
          <a:p>
            <a:pPr algn="ctr" defTabSz="457200">
              <a:defRPr/>
            </a:pPr>
            <a:r>
              <a:rPr lang="en-US" dirty="0" smtClean="0">
                <a:solidFill>
                  <a:srgbClr val="01277E"/>
                </a:solidFill>
              </a:rPr>
              <a:t>Emerging Technologies</a:t>
            </a:r>
          </a:p>
          <a:p>
            <a:pPr algn="ctr" defTabSz="457200">
              <a:defRPr/>
            </a:pPr>
            <a:r>
              <a:rPr lang="en-US" dirty="0" smtClean="0">
                <a:solidFill>
                  <a:srgbClr val="01277E"/>
                </a:solidFill>
              </a:rPr>
              <a:t>Russell.Shaver@AustinEnergy.com</a:t>
            </a:r>
            <a:endParaRPr lang="en-US" dirty="0">
              <a:solidFill>
                <a:srgbClr val="01277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00600" y="1152099"/>
            <a:ext cx="2909184" cy="1752600"/>
            <a:chOff x="4863216" y="3048000"/>
            <a:chExt cx="2837860" cy="1423852"/>
          </a:xfrm>
        </p:grpSpPr>
        <p:pic>
          <p:nvPicPr>
            <p:cNvPr id="12" name="Picture 2" descr="C:\Users\StogdillK\Desktop\PV_Illustration_R3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5" t="29347" r="7522" b="45063"/>
            <a:stretch/>
          </p:blipFill>
          <p:spPr bwMode="auto">
            <a:xfrm>
              <a:off x="4863216" y="3048000"/>
              <a:ext cx="2837860" cy="1423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215346" y="4114800"/>
              <a:ext cx="21336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8805" y="6490648"/>
            <a:ext cx="372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www.austinenergy.com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492875"/>
            <a:ext cx="2133600" cy="365125"/>
          </a:xfrm>
        </p:spPr>
        <p:txBody>
          <a:bodyPr lIns="91440" tIns="45720" rIns="91440" bIns="45720"/>
          <a:lstStyle/>
          <a:p>
            <a:pPr>
              <a:defRPr/>
            </a:pPr>
            <a:r>
              <a:rPr lang="en-US" sz="1200" b="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2</a:t>
            </a:r>
            <a:endParaRPr lang="en-US" sz="1200" b="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758951" y="278060"/>
            <a:ext cx="6128246" cy="762000"/>
          </a:xfrm>
        </p:spPr>
        <p:txBody>
          <a:bodyPr/>
          <a:lstStyle/>
          <a:p>
            <a:pPr algn="r">
              <a:defRPr/>
            </a:pP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A bit about Austin Energy</a:t>
            </a:r>
            <a:br>
              <a:rPr lang="en-US" sz="4000" dirty="0" smtClean="0"/>
            </a:b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8409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-76200"/>
            <a:ext cx="6833541" cy="968963"/>
          </a:xfrm>
        </p:spPr>
        <p:txBody>
          <a:bodyPr/>
          <a:lstStyle/>
          <a:p>
            <a:r>
              <a:rPr lang="en-US" dirty="0">
                <a:ea typeface="+mj-ea"/>
                <a:cs typeface="+mj-cs"/>
              </a:rPr>
              <a:t>Austin Energy 2025 Goals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98358" y="3379999"/>
            <a:ext cx="7523747" cy="0"/>
          </a:xfrm>
          <a:prstGeom prst="line">
            <a:avLst/>
          </a:prstGeom>
          <a:ln w="190500">
            <a:solidFill>
              <a:srgbClr val="EF58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8358" y="1779561"/>
            <a:ext cx="752374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009999"/>
                </a:solidFill>
                <a:latin typeface="Lucida Grande" pitchFamily="-1" charset="0"/>
                <a:ea typeface="Geneva" pitchFamily="-1" charset="-128"/>
              </a:rPr>
              <a:t>				</a:t>
            </a:r>
            <a:r>
              <a:rPr lang="en-US" sz="4400" dirty="0" smtClean="0">
                <a:solidFill>
                  <a:srgbClr val="009999"/>
                </a:solidFill>
                <a:latin typeface="Baskerville Old Face" panose="02020602080505020303" pitchFamily="18" charset="0"/>
                <a:ea typeface="Geneva" pitchFamily="-1" charset="-128"/>
              </a:rPr>
              <a:t>900</a:t>
            </a:r>
            <a:r>
              <a:rPr lang="en-US" sz="4400" dirty="0" smtClean="0">
                <a:solidFill>
                  <a:srgbClr val="009999"/>
                </a:solidFill>
                <a:latin typeface="Lucida Grande" pitchFamily="-1" charset="0"/>
                <a:ea typeface="Geneva" pitchFamily="-1" charset="-128"/>
              </a:rPr>
              <a:t>			   </a:t>
            </a:r>
            <a:r>
              <a:rPr lang="en-US" sz="4400" dirty="0" smtClean="0">
                <a:solidFill>
                  <a:srgbClr val="009999"/>
                </a:solidFill>
                <a:latin typeface="Baskerville Old Face" panose="02020602080505020303" pitchFamily="18" charset="0"/>
                <a:ea typeface="Geneva" pitchFamily="-1" charset="-128"/>
              </a:rPr>
              <a:t>950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smtClean="0">
                <a:solidFill>
                  <a:srgbClr val="009999"/>
                </a:solidFill>
                <a:latin typeface="Baskerville Old Face" pitchFamily="18" charset="0"/>
                <a:ea typeface="Geneva" pitchFamily="-1" charset="-128"/>
              </a:rPr>
              <a:t>55% 		MW	  </a:t>
            </a:r>
            <a:r>
              <a:rPr lang="en-US" sz="5400" b="1" dirty="0" smtClean="0">
                <a:solidFill>
                  <a:srgbClr val="EF583F"/>
                </a:solidFill>
                <a:latin typeface="Baskerville Old Face" pitchFamily="18" charset="0"/>
                <a:ea typeface="Geneva" pitchFamily="-1" charset="-128"/>
              </a:rPr>
              <a:t>+</a:t>
            </a:r>
            <a:r>
              <a:rPr lang="en-US" sz="5400" b="1" dirty="0" smtClean="0">
                <a:solidFill>
                  <a:srgbClr val="FF0000"/>
                </a:solidFill>
                <a:latin typeface="Baskerville Old Face" pitchFamily="18" charset="0"/>
                <a:ea typeface="Geneva" pitchFamily="-1" charset="-128"/>
              </a:rPr>
              <a:t>	</a:t>
            </a:r>
            <a:r>
              <a:rPr lang="en-US" sz="5400" b="1" dirty="0" smtClean="0">
                <a:solidFill>
                  <a:srgbClr val="009999"/>
                </a:solidFill>
                <a:latin typeface="Baskerville Old Face" pitchFamily="18" charset="0"/>
                <a:ea typeface="Geneva" pitchFamily="-1" charset="-128"/>
              </a:rPr>
              <a:t>MW  </a:t>
            </a:r>
            <a:r>
              <a:rPr lang="en-US" sz="5400" b="1" dirty="0" smtClean="0">
                <a:solidFill>
                  <a:srgbClr val="EF583F"/>
                </a:solidFill>
                <a:latin typeface="Baskerville Old Face" pitchFamily="18" charset="0"/>
                <a:ea typeface="Geneva" pitchFamily="-1" charset="-128"/>
              </a:rPr>
              <a:t>+</a:t>
            </a:r>
            <a:endParaRPr lang="en-US" sz="5400" b="1" dirty="0">
              <a:solidFill>
                <a:srgbClr val="EF583F"/>
              </a:solidFill>
              <a:latin typeface="Baskerville Old Face" pitchFamily="18" charset="0"/>
              <a:ea typeface="Geneva" pitchFamily="-1" charset="-128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6492" y="1779560"/>
            <a:ext cx="1496634" cy="13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69612" y="1139414"/>
            <a:ext cx="1040480" cy="128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2188" y="1498443"/>
            <a:ext cx="614175" cy="92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 descr="C:\Documents and Settings\kimberlyd\Local Settings\Temporary Internet Files\Content.IE5\IS3EVMKA\MC900437827[1].wmf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897052" y="1498443"/>
            <a:ext cx="929257" cy="102355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779725" y="3620631"/>
            <a:ext cx="1620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1277E"/>
                </a:solidFill>
                <a:latin typeface="Lucida Grande" pitchFamily="-1" charset="0"/>
                <a:ea typeface="Geneva" pitchFamily="-1" charset="-128"/>
              </a:rPr>
              <a:t>55% renewable energy</a:t>
            </a:r>
            <a:endParaRPr lang="en-US" sz="2000" dirty="0">
              <a:solidFill>
                <a:srgbClr val="01277E"/>
              </a:solidFill>
              <a:latin typeface="Lucida Grande" pitchFamily="-1" charset="0"/>
              <a:ea typeface="Geneva" pitchFamily="-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11116" y="3620631"/>
            <a:ext cx="178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1277E"/>
                </a:solidFill>
                <a:latin typeface="Lucida Grande" pitchFamily="-1" charset="0"/>
                <a:ea typeface="Geneva" pitchFamily="-1" charset="-128"/>
              </a:rPr>
              <a:t>900 MW of savings from energy efficiency and demand response</a:t>
            </a:r>
            <a:endParaRPr lang="en-US" sz="2000" dirty="0">
              <a:solidFill>
                <a:srgbClr val="01277E"/>
              </a:solidFill>
              <a:latin typeface="Lucida Grande" pitchFamily="-1" charset="0"/>
              <a:ea typeface="Geneva" pitchFamily="-1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64505" y="3620631"/>
            <a:ext cx="18653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1277E"/>
                </a:solidFill>
                <a:latin typeface="Lucida Grande" pitchFamily="-1" charset="0"/>
                <a:ea typeface="Geneva" pitchFamily="-1" charset="-128"/>
              </a:rPr>
              <a:t>Solar includes 200 from </a:t>
            </a:r>
            <a:r>
              <a:rPr lang="en-US" sz="2000" b="1" dirty="0" smtClean="0">
                <a:solidFill>
                  <a:srgbClr val="00B050"/>
                </a:solidFill>
                <a:latin typeface="Lucida Grande" pitchFamily="-1" charset="0"/>
                <a:ea typeface="Geneva" pitchFamily="-1" charset="-128"/>
              </a:rPr>
              <a:t>local;100 MW customer-sited;</a:t>
            </a:r>
            <a:r>
              <a:rPr lang="en-US" altLang="en-US" sz="2000" b="1" dirty="0" smtClean="0">
                <a:solidFill>
                  <a:srgbClr val="00B050"/>
                </a:solidFill>
                <a:latin typeface="Lucida Grande" pitchFamily="-1" charset="0"/>
              </a:rPr>
              <a:t> </a:t>
            </a:r>
            <a:r>
              <a:rPr lang="en-US" altLang="en-US" sz="2000" b="1" dirty="0">
                <a:solidFill>
                  <a:srgbClr val="00B050"/>
                </a:solidFill>
                <a:latin typeface="Lucida Grande" pitchFamily="-1" charset="0"/>
              </a:rPr>
              <a:t>10 MW local storage</a:t>
            </a:r>
            <a:endParaRPr lang="en-US" sz="2000" b="1" dirty="0">
              <a:solidFill>
                <a:srgbClr val="00B050"/>
              </a:solidFill>
              <a:latin typeface="Lucida Grande" pitchFamily="-1" charset="0"/>
              <a:ea typeface="Geneva" pitchFamily="-1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21471" y="3620631"/>
            <a:ext cx="16466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1277E"/>
                </a:solidFill>
                <a:latin typeface="Lucida Grande" pitchFamily="-1" charset="0"/>
                <a:ea typeface="Geneva" pitchFamily="-1" charset="-128"/>
              </a:rPr>
              <a:t>All City of Austin facilities, operations and fleet carbon neutral</a:t>
            </a:r>
            <a:endParaRPr lang="en-US" sz="2000" dirty="0">
              <a:solidFill>
                <a:srgbClr val="01277E"/>
              </a:solidFill>
              <a:latin typeface="Lucida Grande" pitchFamily="-1" charset="0"/>
              <a:ea typeface="Geneva" pitchFamily="-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5791200"/>
            <a:ext cx="544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1">
                    <a:lumMod val="75000"/>
                  </a:schemeClr>
                </a:solidFill>
                <a:latin typeface="Lucida Grande" pitchFamily="-1" charset="0"/>
                <a:ea typeface="Geneva" pitchFamily="-1" charset="-128"/>
              </a:rPr>
              <a:t>Subject to Affordability Goals</a:t>
            </a:r>
            <a:endParaRPr lang="en-US" sz="2800" b="1" dirty="0">
              <a:solidFill>
                <a:schemeClr val="tx1">
                  <a:lumMod val="75000"/>
                </a:schemeClr>
              </a:solidFill>
              <a:latin typeface="Lucida Grande" pitchFamily="-1" charset="0"/>
              <a:ea typeface="Geneva" pitchFamily="-1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AFC2DC-C1A4-4210-982C-678E8F720486}" type="slidenum">
              <a:rPr lang="en-US">
                <a:solidFill>
                  <a:prstClr val="white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852613" y="0"/>
            <a:ext cx="6834187" cy="968375"/>
          </a:xfrm>
        </p:spPr>
        <p:txBody>
          <a:bodyPr/>
          <a:lstStyle/>
          <a:p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What is SHINES?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en-US" altLang="en-US" sz="5400" b="1" dirty="0" smtClean="0">
                <a:latin typeface="Helvetica" pitchFamily="34" charset="0"/>
                <a:ea typeface="Geneva"/>
                <a:cs typeface="Geneva"/>
              </a:rPr>
              <a:t>SHINES</a:t>
            </a:r>
          </a:p>
          <a:p>
            <a:pPr marL="0" indent="0" algn="ctr">
              <a:buFont typeface="Arial" pitchFamily="34" charset="0"/>
              <a:buNone/>
            </a:pPr>
            <a:endParaRPr lang="en-US" altLang="en-US" b="1" dirty="0" smtClean="0">
              <a:latin typeface="Helvetica" pitchFamily="34" charset="0"/>
              <a:ea typeface="Geneva"/>
              <a:cs typeface="Geneva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en-US" b="1" u="sng" dirty="0" smtClean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S</a:t>
            </a:r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ustainable and </a:t>
            </a:r>
            <a:r>
              <a:rPr lang="en-US" altLang="en-US" b="1" u="sng" dirty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H</a:t>
            </a:r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olistic </a:t>
            </a:r>
            <a:r>
              <a:rPr lang="en-US" altLang="en-US" b="1" u="sng" dirty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I</a:t>
            </a:r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ntegratio</a:t>
            </a:r>
            <a:r>
              <a:rPr lang="en-US" altLang="en-US" b="1" u="sng" dirty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N</a:t>
            </a:r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 of </a:t>
            </a:r>
            <a:r>
              <a:rPr lang="en-US" altLang="en-US" b="1" u="sng" dirty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E</a:t>
            </a:r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nergy Storage and </a:t>
            </a:r>
            <a:r>
              <a:rPr lang="en-US" altLang="en-US" b="1" u="sng" dirty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S</a:t>
            </a:r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olar PV</a:t>
            </a:r>
          </a:p>
          <a:p>
            <a:pPr marL="0" indent="0" algn="ctr">
              <a:buFont typeface="Arial" pitchFamily="34" charset="0"/>
              <a:buNone/>
            </a:pPr>
            <a:endParaRPr lang="en-US" altLang="en-US" dirty="0" smtClean="0">
              <a:latin typeface="Helvetica" pitchFamily="34" charset="0"/>
              <a:ea typeface="Geneva"/>
              <a:cs typeface="Geneva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… a DOE funding opportunity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01F176-8982-437E-81D7-94EF1951253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8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852613" y="0"/>
            <a:ext cx="6834187" cy="968375"/>
          </a:xfrm>
        </p:spPr>
        <p:txBody>
          <a:bodyPr/>
          <a:lstStyle/>
          <a:p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DOE </a:t>
            </a:r>
            <a:r>
              <a:rPr lang="en-US" altLang="en-US" dirty="0" err="1" smtClean="0">
                <a:latin typeface="Helvetica" pitchFamily="34" charset="0"/>
                <a:ea typeface="Geneva"/>
                <a:cs typeface="Geneva"/>
              </a:rPr>
              <a:t>SunShot</a:t>
            </a:r>
            <a:r>
              <a:rPr lang="en-US" altLang="en-US" dirty="0">
                <a:latin typeface="Helvetica" pitchFamily="34" charset="0"/>
                <a:ea typeface="Geneva"/>
                <a:cs typeface="Geneva"/>
              </a:rPr>
              <a:t> </a:t>
            </a:r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&amp; SHINES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2F49FD-97A5-4547-BFDC-3EDAB680974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7892" name="Content Placeholder 1"/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1423988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sz="1600" i="1" dirty="0" smtClean="0">
                <a:latin typeface="Helvetica" pitchFamily="34" charset="0"/>
                <a:ea typeface="Geneva"/>
                <a:cs typeface="Geneva"/>
              </a:rPr>
              <a:t>The projects will work to dramatically </a:t>
            </a:r>
            <a:r>
              <a:rPr lang="en-US" altLang="en-US" sz="1600" b="1" i="1" dirty="0" smtClean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increase solar-generated electricity</a:t>
            </a:r>
            <a:r>
              <a:rPr lang="en-US" altLang="en-US" sz="1600" i="1" dirty="0" smtClean="0">
                <a:latin typeface="Helvetica" pitchFamily="34" charset="0"/>
                <a:ea typeface="Geneva"/>
                <a:cs typeface="Geneva"/>
              </a:rPr>
              <a:t> that can be dispatched at any time – day or night – to meet </a:t>
            </a:r>
            <a:r>
              <a:rPr lang="en-US" altLang="en-US" sz="1600" b="1" i="1" dirty="0" smtClean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consumer electricity needs </a:t>
            </a:r>
            <a:r>
              <a:rPr lang="en-US" altLang="en-US" sz="1600" i="1" dirty="0" smtClean="0">
                <a:latin typeface="Helvetica" pitchFamily="34" charset="0"/>
                <a:ea typeface="Geneva"/>
                <a:cs typeface="Geneva"/>
              </a:rPr>
              <a:t>while ensuring the </a:t>
            </a:r>
            <a:r>
              <a:rPr lang="en-US" altLang="en-US" sz="1600" b="1" i="1" dirty="0" smtClean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reliability</a:t>
            </a:r>
            <a:r>
              <a:rPr lang="en-US" altLang="en-US" sz="1600" i="1" dirty="0" smtClean="0">
                <a:solidFill>
                  <a:srgbClr val="00B050"/>
                </a:solidFill>
                <a:latin typeface="Helvetica" pitchFamily="34" charset="0"/>
                <a:ea typeface="Geneva"/>
                <a:cs typeface="Geneva"/>
              </a:rPr>
              <a:t> </a:t>
            </a:r>
            <a:r>
              <a:rPr lang="en-US" altLang="en-US" sz="1600" i="1" dirty="0" smtClean="0">
                <a:latin typeface="Helvetica" pitchFamily="34" charset="0"/>
                <a:ea typeface="Geneva"/>
                <a:cs typeface="Geneva"/>
              </a:rPr>
              <a:t>of the nation’s electricity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6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852613" y="0"/>
            <a:ext cx="6834187" cy="968375"/>
          </a:xfrm>
        </p:spPr>
        <p:txBody>
          <a:bodyPr/>
          <a:lstStyle/>
          <a:p>
            <a:r>
              <a:rPr lang="en-US" altLang="en-US" dirty="0" smtClean="0">
                <a:latin typeface="Helvetica" pitchFamily="34" charset="0"/>
                <a:ea typeface="Geneva"/>
                <a:cs typeface="Geneva"/>
              </a:rPr>
              <a:t>SHINES Award Recipients - $18M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901"/>
            <a:ext cx="8229600" cy="20447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b="1" dirty="0" smtClean="0">
                <a:solidFill>
                  <a:srgbClr val="00B050"/>
                </a:solidFill>
              </a:rPr>
              <a:t>Austin Energy will receive $4.3 million </a:t>
            </a:r>
            <a:r>
              <a:rPr lang="en-US" sz="2400" dirty="0" smtClean="0"/>
              <a:t>to create a distributed energy resource management platform that is adaptable to any region and market structure, aiming to establish a template that can help to maximize the penetration of distributed solar PV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sz="20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en-US" sz="1200" dirty="0" smtClean="0"/>
              <a:t>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sz="18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EFB44A-DCBC-4793-B3C6-32C4A4621DE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" y="2971800"/>
            <a:ext cx="7620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5244" y="3200400"/>
            <a:ext cx="802943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Carnegie Mellon University (Pittsburgh, Pa.) </a:t>
            </a:r>
            <a:r>
              <a:rPr lang="en-US" sz="2000" dirty="0" smtClean="0"/>
              <a:t>$</a:t>
            </a:r>
            <a:r>
              <a:rPr lang="en-US" sz="2000" dirty="0"/>
              <a:t>1 million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sz="2000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Commonwealth Edison Company (Chicago) </a:t>
            </a:r>
            <a:r>
              <a:rPr lang="en-US" sz="2000" dirty="0" smtClean="0"/>
              <a:t>$</a:t>
            </a:r>
            <a:r>
              <a:rPr lang="en-US" sz="2000" dirty="0"/>
              <a:t>4 million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sz="2000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The Electric Power Research Institute (Knoxville, Tenn.) </a:t>
            </a:r>
            <a:r>
              <a:rPr lang="en-US" sz="2000" dirty="0" smtClean="0"/>
              <a:t>$</a:t>
            </a:r>
            <a:r>
              <a:rPr lang="en-US" sz="2000" dirty="0"/>
              <a:t>3.1 million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sz="2000" dirty="0"/>
          </a:p>
          <a:p>
            <a:pPr marL="228600" indent="-228600">
              <a:buFont typeface="Wingdings" panose="05000000000000000000" pitchFamily="2" charset="2"/>
              <a:buChar char="v"/>
              <a:defRPr/>
            </a:pPr>
            <a:r>
              <a:rPr lang="en-US" sz="2000" dirty="0" err="1"/>
              <a:t>Fraunhofer</a:t>
            </a:r>
            <a:r>
              <a:rPr lang="en-US" sz="2000" dirty="0"/>
              <a:t> USA Center for Sustainable Energy Systems (Boston) </a:t>
            </a:r>
            <a:r>
              <a:rPr lang="en-US" sz="2000" dirty="0" smtClean="0"/>
              <a:t>$</a:t>
            </a:r>
            <a:r>
              <a:rPr lang="en-US" sz="2000" dirty="0"/>
              <a:t>3.5 million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sz="2000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The Hawaiian Electric Company (Honolulu) </a:t>
            </a:r>
            <a:r>
              <a:rPr lang="en-US" sz="2000" dirty="0" smtClean="0"/>
              <a:t>$</a:t>
            </a:r>
            <a:r>
              <a:rPr lang="en-US" sz="2000" dirty="0"/>
              <a:t>2.4 million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4164" y="0"/>
            <a:ext cx="6587836" cy="990600"/>
          </a:xfrm>
        </p:spPr>
        <p:txBody>
          <a:bodyPr lIns="0" tIns="0" rIns="0" bIns="0">
            <a:normAutofit/>
          </a:bodyPr>
          <a:lstStyle/>
          <a:p>
            <a:pPr marL="0" indent="0" fontAlgn="base">
              <a:spcAft>
                <a:spcPct val="0"/>
              </a:spcAft>
            </a:pPr>
            <a:r>
              <a:rPr lang="en-US" dirty="0"/>
              <a:t>The Austin SHINES Solution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idx="4294967295"/>
          </p:nvPr>
        </p:nvSpPr>
        <p:spPr>
          <a:xfrm>
            <a:off x="323850" y="1231900"/>
            <a:ext cx="8667750" cy="50673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00B050"/>
                </a:solidFill>
              </a:rPr>
              <a:t>Open standards </a:t>
            </a:r>
            <a:r>
              <a:rPr lang="en-US" sz="2400" dirty="0"/>
              <a:t>based Distributed Energy </a:t>
            </a:r>
            <a:r>
              <a:rPr lang="en-US" sz="2400" dirty="0" smtClean="0"/>
              <a:t>Resource (DER) management platform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 smtClean="0"/>
              <a:t>Includes </a:t>
            </a:r>
            <a:r>
              <a:rPr lang="en-US" sz="2400" dirty="0"/>
              <a:t>the </a:t>
            </a:r>
            <a:r>
              <a:rPr lang="en-US" sz="2400" b="1" dirty="0">
                <a:solidFill>
                  <a:srgbClr val="00B050"/>
                </a:solidFill>
              </a:rPr>
              <a:t>integration and optimization of DERs </a:t>
            </a:r>
            <a:r>
              <a:rPr lang="en-US" sz="2400" dirty="0"/>
              <a:t>at the utility distribution level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Enables </a:t>
            </a:r>
            <a:r>
              <a:rPr lang="en-US" sz="2400" b="1" dirty="0" smtClean="0">
                <a:solidFill>
                  <a:srgbClr val="00B050"/>
                </a:solidFill>
              </a:rPr>
              <a:t>diverse strategies/business models </a:t>
            </a:r>
            <a:r>
              <a:rPr lang="en-US" sz="2400" dirty="0"/>
              <a:t>for both utility and customer owned </a:t>
            </a:r>
            <a:r>
              <a:rPr lang="en-US" sz="2400" dirty="0" smtClean="0"/>
              <a:t>resources; to include </a:t>
            </a:r>
            <a:r>
              <a:rPr lang="en-US" sz="2400" dirty="0"/>
              <a:t>direct, </a:t>
            </a:r>
            <a:r>
              <a:rPr lang="en-US" sz="2400" dirty="0" smtClean="0"/>
              <a:t>third-party, </a:t>
            </a:r>
            <a:r>
              <a:rPr lang="en-US" sz="2400" dirty="0"/>
              <a:t>and autonomous resource management of </a:t>
            </a:r>
            <a:r>
              <a:rPr lang="en-US" sz="2400" dirty="0" smtClean="0"/>
              <a:t>DERs 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Integrates 4 MW of </a:t>
            </a:r>
            <a:r>
              <a:rPr lang="en-US" sz="2400" b="1" dirty="0">
                <a:solidFill>
                  <a:srgbClr val="00B050"/>
                </a:solidFill>
              </a:rPr>
              <a:t>distributed PV</a:t>
            </a:r>
            <a:r>
              <a:rPr lang="en-US" sz="2400" dirty="0"/>
              <a:t>, more than 3 MW of distributed </a:t>
            </a:r>
            <a:r>
              <a:rPr lang="en-US" sz="2400" b="1" dirty="0">
                <a:solidFill>
                  <a:srgbClr val="00B050"/>
                </a:solidFill>
              </a:rPr>
              <a:t>energy storage</a:t>
            </a:r>
            <a:r>
              <a:rPr lang="en-US" sz="2400" dirty="0"/>
              <a:t>, 31 </a:t>
            </a:r>
            <a:r>
              <a:rPr lang="en-US" sz="2400" b="1" dirty="0">
                <a:solidFill>
                  <a:srgbClr val="00B050"/>
                </a:solidFill>
              </a:rPr>
              <a:t>smart inverters </a:t>
            </a:r>
            <a:r>
              <a:rPr lang="en-US" sz="2400" dirty="0"/>
              <a:t>and </a:t>
            </a:r>
            <a:r>
              <a:rPr lang="en-US" sz="2400" dirty="0" smtClean="0"/>
              <a:t>includes </a:t>
            </a:r>
            <a:r>
              <a:rPr lang="en-US" sz="2400" dirty="0"/>
              <a:t>more than 700 PV customers </a:t>
            </a:r>
            <a:endParaRPr lang="en-US" sz="2400" dirty="0" smtClean="0"/>
          </a:p>
          <a:p>
            <a:pPr>
              <a:spcAft>
                <a:spcPts val="1200"/>
              </a:spcAft>
            </a:pPr>
            <a:r>
              <a:rPr lang="en-US" sz="2400" dirty="0" smtClean="0"/>
              <a:t>Includes </a:t>
            </a:r>
            <a:r>
              <a:rPr lang="en-US" sz="2400" b="1" dirty="0" smtClean="0">
                <a:solidFill>
                  <a:srgbClr val="00B050"/>
                </a:solidFill>
              </a:rPr>
              <a:t>affordability targets </a:t>
            </a:r>
            <a:r>
              <a:rPr lang="en-US" sz="2400" dirty="0" smtClean="0"/>
              <a:t>and captures holistic benefits via System Levelized Cost of Energy metrics</a:t>
            </a:r>
            <a:endParaRPr lang="en-US" sz="2400" dirty="0"/>
          </a:p>
          <a:p>
            <a:pPr marL="0" indent="0">
              <a:buClr>
                <a:srgbClr val="353535"/>
              </a:buClr>
              <a:buNone/>
              <a:defRPr/>
            </a:pPr>
            <a:endParaRPr lang="en-US" sz="2400" dirty="0" smtClean="0">
              <a:solidFill>
                <a:srgbClr val="353535"/>
              </a:solidFill>
              <a:latin typeface="Helvetica" pitchFamily="34" charset="0"/>
            </a:endParaRPr>
          </a:p>
          <a:p>
            <a:pPr>
              <a:buClr>
                <a:srgbClr val="353535"/>
              </a:buClr>
              <a:buFontTx/>
              <a:buBlip>
                <a:blip r:embed="rId3"/>
              </a:buBlip>
              <a:defRPr/>
            </a:pPr>
            <a:endParaRPr lang="en-US" sz="2400" baseline="30000" dirty="0" smtClean="0">
              <a:solidFill>
                <a:srgbClr val="353535"/>
              </a:solidFill>
              <a:latin typeface="Helvetica" pitchFamily="34" charset="0"/>
            </a:endParaRPr>
          </a:p>
          <a:p>
            <a:pPr>
              <a:buClr>
                <a:srgbClr val="353535"/>
              </a:buClr>
              <a:buFontTx/>
              <a:buBlip>
                <a:blip r:embed="rId3"/>
              </a:buBlip>
              <a:defRPr/>
            </a:pPr>
            <a:endParaRPr lang="en-US" sz="2400" baseline="30000" dirty="0" smtClean="0">
              <a:solidFill>
                <a:srgbClr val="353535"/>
              </a:solidFill>
              <a:latin typeface="Helvetica" pitchFamily="34" charset="0"/>
            </a:endParaRPr>
          </a:p>
          <a:p>
            <a:pPr>
              <a:buClr>
                <a:srgbClr val="353535"/>
              </a:buClr>
              <a:buFontTx/>
              <a:buBlip>
                <a:blip r:embed="rId3"/>
              </a:buBlip>
              <a:defRPr/>
            </a:pPr>
            <a:endParaRPr lang="en-US" sz="2400" dirty="0" smtClean="0">
              <a:solidFill>
                <a:srgbClr val="353535"/>
              </a:solidFill>
              <a:latin typeface="Helvetica" pitchFamily="34" charset="0"/>
            </a:endParaRPr>
          </a:p>
          <a:p>
            <a:pPr>
              <a:buClr>
                <a:srgbClr val="353535"/>
              </a:buClr>
              <a:buFontTx/>
              <a:buBlip>
                <a:blip r:embed="rId3"/>
              </a:buBlip>
              <a:defRPr/>
            </a:pPr>
            <a:endParaRPr lang="en-US" sz="2400" dirty="0" smtClean="0">
              <a:solidFill>
                <a:srgbClr val="353535"/>
              </a:solidFill>
              <a:latin typeface="Helvetica" pitchFamily="34" charset="0"/>
            </a:endParaRPr>
          </a:p>
          <a:p>
            <a:pPr lvl="1">
              <a:buClr>
                <a:srgbClr val="353535"/>
              </a:buClr>
              <a:buFont typeface="Arial" pitchFamily="34" charset="0"/>
              <a:buNone/>
              <a:defRPr/>
            </a:pPr>
            <a:endParaRPr lang="en-US" sz="2000" i="1" dirty="0" smtClean="0">
              <a:solidFill>
                <a:srgbClr val="353535"/>
              </a:solidFill>
              <a:latin typeface="Helvetica" pitchFamily="34" charset="0"/>
            </a:endParaRPr>
          </a:p>
          <a:p>
            <a:pPr lvl="1">
              <a:buClr>
                <a:srgbClr val="353535"/>
              </a:buClr>
              <a:buFont typeface="Helvetica" pitchFamily="34" charset="0"/>
              <a:buChar char="–"/>
              <a:defRPr/>
            </a:pPr>
            <a:endParaRPr lang="en-US" sz="2000" i="1" dirty="0" smtClean="0">
              <a:solidFill>
                <a:srgbClr val="353535"/>
              </a:solidFill>
              <a:latin typeface="Helvetica" pitchFamily="34" charset="0"/>
            </a:endParaRPr>
          </a:p>
          <a:p>
            <a:pPr lvl="1">
              <a:buClr>
                <a:srgbClr val="353535"/>
              </a:buClr>
              <a:buFontTx/>
              <a:buNone/>
              <a:defRPr/>
            </a:pPr>
            <a:endParaRPr lang="en-US" sz="2000" dirty="0" smtClean="0">
              <a:solidFill>
                <a:srgbClr val="353535"/>
              </a:solidFill>
              <a:latin typeface="Helvetica" pitchFamily="34" charset="0"/>
            </a:endParaRPr>
          </a:p>
          <a:p>
            <a:pPr>
              <a:buClr>
                <a:srgbClr val="353535"/>
              </a:buClr>
              <a:buFontTx/>
              <a:buNone/>
              <a:defRPr/>
            </a:pPr>
            <a:endParaRPr lang="en-US" sz="1400" dirty="0" smtClean="0">
              <a:solidFill>
                <a:srgbClr val="353535"/>
              </a:solidFill>
              <a:latin typeface="Helvetica" pitchFamily="34" charset="0"/>
            </a:endParaRPr>
          </a:p>
        </p:txBody>
      </p:sp>
      <p:sp>
        <p:nvSpPr>
          <p:cNvPr id="7172" name="Date Placeholder 3"/>
          <p:cNvSpPr txBox="1">
            <a:spLocks noGrp="1"/>
          </p:cNvSpPr>
          <p:nvPr/>
        </p:nvSpPr>
        <p:spPr bwMode="auto">
          <a:xfrm>
            <a:off x="7048500" y="6521450"/>
            <a:ext cx="17811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457200"/>
            <a:endParaRPr lang="en-US" sz="1300" dirty="0">
              <a:solidFill>
                <a:srgbClr val="898989"/>
              </a:solidFill>
            </a:endParaRPr>
          </a:p>
        </p:txBody>
      </p:sp>
      <p:sp>
        <p:nvSpPr>
          <p:cNvPr id="7173" name="Slide Number Placeholder 4"/>
          <p:cNvSpPr txBox="1">
            <a:spLocks noGrp="1"/>
          </p:cNvSpPr>
          <p:nvPr/>
        </p:nvSpPr>
        <p:spPr bwMode="auto">
          <a:xfrm>
            <a:off x="8243888" y="6116638"/>
            <a:ext cx="5857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 defTabSz="457200"/>
            <a:endParaRPr lang="en-US" sz="1300" b="1" dirty="0">
              <a:solidFill>
                <a:srgbClr val="42A8E1"/>
              </a:solidFill>
              <a:latin typeface="Helvetica" pitchFamily="34" charset="0"/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6553200" y="64825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Helvetic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B419B7-A1E1-E14E-836A-C6300C68A2D1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2"/>
          <p:cNvSpPr>
            <a:spLocks noGrp="1"/>
          </p:cNvSpPr>
          <p:nvPr>
            <p:ph type="title"/>
          </p:nvPr>
        </p:nvSpPr>
        <p:spPr>
          <a:xfrm>
            <a:off x="1768475" y="0"/>
            <a:ext cx="6918325" cy="958850"/>
          </a:xfrm>
        </p:spPr>
        <p:txBody>
          <a:bodyPr/>
          <a:lstStyle/>
          <a:p>
            <a:r>
              <a:rPr lang="en-US" altLang="en-US" smtClean="0">
                <a:latin typeface="Helvetica" pitchFamily="34" charset="0"/>
                <a:ea typeface="Geneva"/>
                <a:cs typeface="Geneva"/>
              </a:rPr>
              <a:t>SHINES Conceptual Architecture</a:t>
            </a:r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" y="955675"/>
            <a:ext cx="7254876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6738938" y="1528763"/>
            <a:ext cx="2306637" cy="7143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Utility Scale Energy Storage + PV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26238" y="1535113"/>
            <a:ext cx="2330450" cy="708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881188" y="2489200"/>
            <a:ext cx="1677987" cy="22844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2030413" y="4953000"/>
            <a:ext cx="2054225" cy="13096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4114800" y="4953000"/>
            <a:ext cx="2773363" cy="1309688"/>
          </a:xfrm>
          <a:prstGeom prst="roundRect">
            <a:avLst/>
          </a:prstGeom>
          <a:noFill/>
          <a:ln w="38100">
            <a:solidFill>
              <a:srgbClr val="975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6738938" y="2425700"/>
            <a:ext cx="2306637" cy="7159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Commercial Energy Storage + PV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726238" y="2422525"/>
            <a:ext cx="2330450" cy="708025"/>
          </a:xfrm>
          <a:prstGeom prst="roundRect">
            <a:avLst/>
          </a:prstGeom>
          <a:noFill/>
          <a:ln w="38100">
            <a:solidFill>
              <a:srgbClr val="975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9751CB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743700" y="3321050"/>
            <a:ext cx="2306638" cy="7143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Residential Energy Storage + PV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726238" y="3322638"/>
            <a:ext cx="2330450" cy="708025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2179638" y="958850"/>
            <a:ext cx="4351337" cy="141128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82550" y="2008188"/>
            <a:ext cx="1497013" cy="313372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073" name="TextBox 21"/>
          <p:cNvSpPr txBox="1">
            <a:spLocks noChangeArrowheads="1"/>
          </p:cNvSpPr>
          <p:nvPr/>
        </p:nvSpPr>
        <p:spPr bwMode="auto">
          <a:xfrm>
            <a:off x="7316788" y="6151563"/>
            <a:ext cx="9540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Helvetica" pitchFamily="34" charset="0"/>
                <a:ea typeface="Geneva"/>
                <a:cs typeface="Geneva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Helvetica" pitchFamily="34" charset="0"/>
                <a:ea typeface="Geneva"/>
                <a:cs typeface="Geneva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Helvetica" pitchFamily="34" charset="0"/>
                <a:ea typeface="Geneva"/>
                <a:cs typeface="Geneva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Helvetica" pitchFamily="34" charset="0"/>
                <a:ea typeface="Geneva"/>
                <a:cs typeface="Geneva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Helvetica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Lucida Grande" pitchFamily="-1" charset="0"/>
              </a:rPr>
              <a:t>Illustrative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43700" y="4214813"/>
            <a:ext cx="2306638" cy="7159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DER Management Platform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726238" y="4217988"/>
            <a:ext cx="2330450" cy="70802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3258" y="-76200"/>
            <a:ext cx="6833541" cy="968963"/>
          </a:xfrm>
        </p:spPr>
        <p:txBody>
          <a:bodyPr/>
          <a:lstStyle/>
          <a:p>
            <a:r>
              <a:rPr lang="en-US" dirty="0" smtClean="0"/>
              <a:t>Customer Sited Solar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66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850944" y="3469506"/>
            <a:ext cx="4912056" cy="2702694"/>
            <a:chOff x="4114800" y="3472483"/>
            <a:chExt cx="4912056" cy="2702694"/>
          </a:xfrm>
        </p:grpSpPr>
        <p:sp>
          <p:nvSpPr>
            <p:cNvPr id="3" name="Rectangle 2"/>
            <p:cNvSpPr/>
            <p:nvPr/>
          </p:nvSpPr>
          <p:spPr>
            <a:xfrm>
              <a:off x="6651577" y="3472483"/>
              <a:ext cx="2286000" cy="23622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3" t="45391" r="51353" b="42804"/>
            <a:stretch/>
          </p:blipFill>
          <p:spPr bwMode="auto">
            <a:xfrm>
              <a:off x="6826154" y="3643952"/>
              <a:ext cx="1936846" cy="201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114800" y="3479307"/>
              <a:ext cx="457200" cy="483093"/>
            </a:xfrm>
            <a:prstGeom prst="rect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4572000" y="3479307"/>
              <a:ext cx="2079577" cy="68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4572001" y="3962401"/>
              <a:ext cx="2079576" cy="18722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577339" y="5867400"/>
              <a:ext cx="2449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Mueller – Key Project Location</a:t>
              </a:r>
              <a:endParaRPr lang="en-US" sz="1400" b="1" dirty="0"/>
            </a:p>
          </p:txBody>
        </p:sp>
      </p:grp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82515"/>
            <a:ext cx="2133600" cy="365125"/>
          </a:xfrm>
        </p:spPr>
        <p:txBody>
          <a:bodyPr/>
          <a:lstStyle/>
          <a:p>
            <a:fld id="{94B419B7-A1E1-E14E-836A-C6300C68A2D1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ECorpSlide0314">
  <a:themeElements>
    <a:clrScheme name="Custom 24">
      <a:dk1>
        <a:srgbClr val="01277E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3D60BA"/>
      </a:accent2>
      <a:accent3>
        <a:srgbClr val="9BBB59"/>
      </a:accent3>
      <a:accent4>
        <a:srgbClr val="EFFFFB"/>
      </a:accent4>
      <a:accent5>
        <a:srgbClr val="4BACC6"/>
      </a:accent5>
      <a:accent6>
        <a:srgbClr val="306A8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AECorpSlide0314">
  <a:themeElements>
    <a:clrScheme name="Custom 24">
      <a:dk1>
        <a:srgbClr val="01277E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3D60BA"/>
      </a:accent2>
      <a:accent3>
        <a:srgbClr val="9BBB59"/>
      </a:accent3>
      <a:accent4>
        <a:srgbClr val="EFFFFB"/>
      </a:accent4>
      <a:accent5>
        <a:srgbClr val="4BACC6"/>
      </a:accent5>
      <a:accent6>
        <a:srgbClr val="306A8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AECorpSlide0314">
  <a:themeElements>
    <a:clrScheme name="Custom 24">
      <a:dk1>
        <a:srgbClr val="01277E"/>
      </a:dk1>
      <a:lt1>
        <a:sysClr val="window" lastClr="FFFFFF"/>
      </a:lt1>
      <a:dk2>
        <a:srgbClr val="000000"/>
      </a:dk2>
      <a:lt2>
        <a:srgbClr val="EEECE1"/>
      </a:lt2>
      <a:accent1>
        <a:srgbClr val="4F81BD"/>
      </a:accent1>
      <a:accent2>
        <a:srgbClr val="3D60BA"/>
      </a:accent2>
      <a:accent3>
        <a:srgbClr val="9BBB59"/>
      </a:accent3>
      <a:accent4>
        <a:srgbClr val="EFFFFB"/>
      </a:accent4>
      <a:accent5>
        <a:srgbClr val="4BACC6"/>
      </a:accent5>
      <a:accent6>
        <a:srgbClr val="306A8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438</Words>
  <Application>Microsoft Office PowerPoint</Application>
  <PresentationFormat>On-screen Show (4:3)</PresentationFormat>
  <Paragraphs>97</Paragraphs>
  <Slides>12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1_AECorpSlide0314</vt:lpstr>
      <vt:lpstr>3_AECorpSlide0314</vt:lpstr>
      <vt:lpstr>4_AECorpSlide0314</vt:lpstr>
      <vt:lpstr>PowerPoint Presentation</vt:lpstr>
      <vt:lpstr> A bit about Austin Energy </vt:lpstr>
      <vt:lpstr>Austin Energy 2025 Goals</vt:lpstr>
      <vt:lpstr>What is SHINES?</vt:lpstr>
      <vt:lpstr>DOE SunShot &amp; SHINES Vision</vt:lpstr>
      <vt:lpstr>SHINES Award Recipients - $18M</vt:lpstr>
      <vt:lpstr>The Austin SHINES Solution</vt:lpstr>
      <vt:lpstr>SHINES Conceptual Architecture</vt:lpstr>
      <vt:lpstr>Customer Sited Solar</vt:lpstr>
      <vt:lpstr>Key Benefits Derived from SHINES</vt:lpstr>
      <vt:lpstr>Austin SHINES Partnership</vt:lpstr>
      <vt:lpstr>PowerPoint Presentation</vt:lpstr>
    </vt:vector>
  </TitlesOfParts>
  <Company>Austin Energy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Energy</dc:creator>
  <cp:lastModifiedBy>Russell Shaver</cp:lastModifiedBy>
  <cp:revision>105</cp:revision>
  <cp:lastPrinted>2016-02-29T22:18:07Z</cp:lastPrinted>
  <dcterms:created xsi:type="dcterms:W3CDTF">2015-06-04T15:23:30Z</dcterms:created>
  <dcterms:modified xsi:type="dcterms:W3CDTF">2016-02-29T22:49:46Z</dcterms:modified>
</cp:coreProperties>
</file>