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1"/>
  </p:notesMasterIdLst>
  <p:handoutMasterIdLst>
    <p:handoutMasterId r:id="rId12"/>
  </p:handoutMasterIdLst>
  <p:sldIdLst>
    <p:sldId id="260" r:id="rId7"/>
    <p:sldId id="257" r:id="rId8"/>
    <p:sldId id="262" r:id="rId9"/>
    <p:sldId id="263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4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3" d="100"/>
          <a:sy n="83" d="100"/>
        </p:scale>
        <p:origin x="354" y="90"/>
      </p:cViewPr>
      <p:guideLst>
        <p:guide orient="horz" pos="624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336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492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Forward Price Adjustment Discussion Issues</a:t>
            </a:r>
            <a:endParaRPr lang="en-US" b="1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Mark Ruane</a:t>
            </a:r>
            <a:endParaRPr lang="en-US" dirty="0"/>
          </a:p>
          <a:p>
            <a:r>
              <a:rPr lang="en-US" dirty="0" smtClean="0"/>
              <a:t>Director, Settlements, Retail and Credit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382000" cy="5715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Forward Price Adjustment Discussion Issues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6361474"/>
              </p:ext>
            </p:extLst>
          </p:nvPr>
        </p:nvGraphicFramePr>
        <p:xfrm>
          <a:off x="533400" y="990600"/>
          <a:ext cx="8077200" cy="52173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77200"/>
              </a:tblGrid>
              <a:tr h="108508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Where would the ICE adjustment be applied?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MCE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DALE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RTLE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RTLF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RTLCNS</a:t>
                      </a:r>
                      <a:endParaRPr lang="en-US" sz="1400" b="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URTA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IEL</a:t>
                      </a:r>
                    </a:p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endParaRPr lang="en-US" sz="1400" b="0" dirty="0" smtClean="0"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 marL="47529" marR="4752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8508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What is the “guardrail” mechanism?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Only apply the ICE price adjustment within certain positive and negative bounds (</a:t>
                      </a:r>
                      <a:r>
                        <a:rPr lang="en-US" sz="1400" b="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ie</a:t>
                      </a: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, large positive and negative adjustments would not be allowed). 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Should guardrails be symmetric with respect to upward and downward movement?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Ignore adjustments below a threshold (percentage or amount) and apply a dampening factor to adjustments in excess of the threshold (</a:t>
                      </a:r>
                      <a:r>
                        <a:rPr lang="en-US" sz="1400" b="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ie</a:t>
                      </a: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, allow large positive increases but not to the full extent of the forward price movement</a:t>
                      </a:r>
                      <a:r>
                        <a:rPr lang="en-US" sz="1400" b="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).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400" b="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29" marR="4752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82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Would guardrails be the same for each component of credit exposure</a:t>
                      </a:r>
                      <a:r>
                        <a:rPr lang="en-US" sz="1400" b="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?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29" marR="4752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166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Which forward prices should be used in the adjustment ratio?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Fixed 14 days (Shams)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Interpolate ICE prices to match M1 (RTLE/DALE)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M2 (nine days) (URTA</a:t>
                      </a:r>
                      <a:r>
                        <a:rPr lang="en-US" sz="1400" b="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)</a:t>
                      </a:r>
                      <a:endParaRPr lang="en-US" sz="1400" b="0" dirty="0" smtClean="0"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 marL="47529" marR="4752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382000" cy="5715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Forward Price Adjustment Discussion Issues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829933"/>
              </p:ext>
            </p:extLst>
          </p:nvPr>
        </p:nvGraphicFramePr>
        <p:xfrm>
          <a:off x="533400" y="990599"/>
          <a:ext cx="8077200" cy="39687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77200"/>
              </a:tblGrid>
              <a:tr h="72761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If more than one forward price is used, should forward prices be weighted?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Fixed weights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Exponential </a:t>
                      </a:r>
                      <a:r>
                        <a:rPr lang="en-US" sz="1400" b="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weighting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400" b="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29" marR="4752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0" dirty="0" smtClean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Assuming a daily</a:t>
                      </a:r>
                      <a:r>
                        <a:rPr lang="en-US" sz="1400" b="0" baseline="0" dirty="0" smtClean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granularity, s</a:t>
                      </a:r>
                      <a:r>
                        <a:rPr lang="en-US" sz="1400" b="0" dirty="0" smtClean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hould</a:t>
                      </a:r>
                      <a:r>
                        <a:rPr lang="en-US" sz="1400" b="0" baseline="0" dirty="0" smtClean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peak or an average of peak and off-peak prices be used?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0" dirty="0" smtClean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Should prices</a:t>
                      </a:r>
                      <a:r>
                        <a:rPr lang="en-US" sz="1400" b="0" baseline="0" dirty="0" smtClean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be volume-weighted?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400" b="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29" marR="4752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109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What historic prices should be incorporated in the RTSPP denominator of the adjustment factor?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-11 to -25 (Shams)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14 most recent calendar days (current RTLE)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Most recent seven days (current RTLF)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Seven most recent calendar days (current DALE)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14 most recent calendar days (current URTA)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400" b="0" dirty="0" smtClean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29" marR="4752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7281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Would incorporation of the ICE adjustment require any other changes to the credit exposure calculation?</a:t>
                      </a:r>
                    </a:p>
                  </a:txBody>
                  <a:tcPr marL="47529" marR="4752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786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382000" cy="5715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Forward Price Adjustment Discussion Issues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663697"/>
              </p:ext>
            </p:extLst>
          </p:nvPr>
        </p:nvGraphicFramePr>
        <p:xfrm>
          <a:off x="533400" y="990599"/>
          <a:ext cx="8077200" cy="18161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77200"/>
              </a:tblGrid>
              <a:tr h="77281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Required clarifications: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Processes for instances in which ICE prices are not available (short- and long-term).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Periodic review of price provider?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Posting of prices on MIS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Other </a:t>
                      </a:r>
                      <a:r>
                        <a:rPr lang="en-US" sz="1400" b="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reporting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Parameter change control process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Process for incorporating additional</a:t>
                      </a:r>
                      <a:r>
                        <a:rPr lang="en-US" sz="1400" b="0" baseline="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US" sz="1400" b="0" baseline="0" smtClean="0">
                          <a:solidFill>
                            <a:sysClr val="windowText" lastClr="000000"/>
                          </a:solidFill>
                          <a:effectLst/>
                        </a:rPr>
                        <a:t>hubs/ICE prices</a:t>
                      </a:r>
                      <a:endParaRPr lang="en-US" sz="1400" b="0" dirty="0" smtClean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400" b="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29" marR="4752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7223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48F63C-08AC-4CDD-B36F-0851B11853CB}">
  <ds:schemaRefs>
    <ds:schemaRef ds:uri="http://purl.org/dc/dcmitype/"/>
    <ds:schemaRef ds:uri="http://purl.org/dc/elements/1.1/"/>
    <ds:schemaRef ds:uri="c34af464-7aa1-4edd-9be4-83dffc1cb926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</TotalTime>
  <Words>339</Words>
  <Application>Microsoft Office PowerPoint</Application>
  <PresentationFormat>On-screen Show (4:3)</PresentationFormat>
  <Paragraphs>50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Courier New</vt:lpstr>
      <vt:lpstr>Symbol</vt:lpstr>
      <vt:lpstr>Times New Roman</vt:lpstr>
      <vt:lpstr>1_Custom Design</vt:lpstr>
      <vt:lpstr>Office Theme</vt:lpstr>
      <vt:lpstr>Custom Design</vt:lpstr>
      <vt:lpstr>PowerPoint Presentation</vt:lpstr>
      <vt:lpstr>Forward Price Adjustment Discussion Issues</vt:lpstr>
      <vt:lpstr>Forward Price Adjustment Discussion Issues</vt:lpstr>
      <vt:lpstr>Forward Price Adjustment Discussion Issues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Ruane, Mark</cp:lastModifiedBy>
  <cp:revision>27</cp:revision>
  <cp:lastPrinted>2016-01-21T20:53:15Z</cp:lastPrinted>
  <dcterms:created xsi:type="dcterms:W3CDTF">2016-01-21T15:20:31Z</dcterms:created>
  <dcterms:modified xsi:type="dcterms:W3CDTF">2016-02-25T22:23:36Z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