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70" r:id="rId4"/>
    <p:sldId id="271" r:id="rId5"/>
    <p:sldId id="272" r:id="rId6"/>
    <p:sldId id="273" r:id="rId7"/>
    <p:sldId id="274" r:id="rId8"/>
    <p:sldId id="275" r:id="rId9"/>
    <p:sldId id="276" r:id="rId10"/>
    <p:sldId id="277" r:id="rId11"/>
    <p:sldId id="268" r:id="rId12"/>
    <p:sldId id="267"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2010B3-8A89-4756-B934-2CB076F193CD}" type="datetimeFigureOut">
              <a:rPr lang="en-US" smtClean="0"/>
              <a:t>2/26/2016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85F4EA-00FC-450A-A9F4-C1FFE74EA012}" type="slidenum">
              <a:rPr lang="en-US" smtClean="0"/>
              <a:t>‹#›</a:t>
            </a:fld>
            <a:endParaRPr lang="en-US"/>
          </a:p>
        </p:txBody>
      </p:sp>
    </p:spTree>
    <p:extLst>
      <p:ext uri="{BB962C8B-B14F-4D97-AF65-F5344CB8AC3E}">
        <p14:creationId xmlns:p14="http://schemas.microsoft.com/office/powerpoint/2010/main" val="394617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85F4EA-00FC-450A-A9F4-C1FFE74EA012}" type="slidenum">
              <a:rPr lang="en-US" smtClean="0"/>
              <a:t>3</a:t>
            </a:fld>
            <a:endParaRPr lang="en-US"/>
          </a:p>
        </p:txBody>
      </p:sp>
    </p:spTree>
    <p:extLst>
      <p:ext uri="{BB962C8B-B14F-4D97-AF65-F5344CB8AC3E}">
        <p14:creationId xmlns:p14="http://schemas.microsoft.com/office/powerpoint/2010/main" val="3634179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85F4EA-00FC-450A-A9F4-C1FFE74EA012}" type="slidenum">
              <a:rPr lang="en-US" smtClean="0"/>
              <a:t>12</a:t>
            </a:fld>
            <a:endParaRPr lang="en-US"/>
          </a:p>
        </p:txBody>
      </p:sp>
    </p:spTree>
    <p:extLst>
      <p:ext uri="{BB962C8B-B14F-4D97-AF65-F5344CB8AC3E}">
        <p14:creationId xmlns:p14="http://schemas.microsoft.com/office/powerpoint/2010/main" val="45613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2/26/2016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2/26/2016</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2/26/2016</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2/26/2016</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2/26/2016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2/26/2016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A5D70-B523-4D61-9B35-63A4F4770D2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2/26/2016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A5D70-B523-4D61-9B35-63A4F4770D2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PLWG Update to ROS</a:t>
            </a:r>
            <a:endParaRPr lang="en-US" dirty="0"/>
          </a:p>
        </p:txBody>
      </p:sp>
      <p:sp>
        <p:nvSpPr>
          <p:cNvPr id="3" name="Subtitle 2"/>
          <p:cNvSpPr>
            <a:spLocks noGrp="1"/>
          </p:cNvSpPr>
          <p:nvPr>
            <p:ph type="subTitle" idx="1"/>
          </p:nvPr>
        </p:nvSpPr>
        <p:spPr/>
        <p:txBody>
          <a:bodyPr/>
          <a:lstStyle/>
          <a:p>
            <a:r>
              <a:rPr lang="en-US" dirty="0" smtClean="0"/>
              <a:t>March 3, 2016</a:t>
            </a:r>
            <a:endParaRPr lang="en-US" dirty="0"/>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Slide Number Placeholder 4"/>
          <p:cNvSpPr>
            <a:spLocks noGrp="1"/>
          </p:cNvSpPr>
          <p:nvPr>
            <p:ph type="sldNum" sz="quarter" idx="12"/>
          </p:nvPr>
        </p:nvSpPr>
        <p:spPr/>
        <p:txBody>
          <a:bodyPr/>
          <a:lstStyle/>
          <a:p>
            <a:fld id="{C54A5D70-B523-4D61-9B35-63A4F4770D2D}"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Conclusion</a:t>
            </a:r>
            <a:endParaRPr lang="en-US" sz="4000" dirty="0"/>
          </a:p>
        </p:txBody>
      </p:sp>
      <p:sp>
        <p:nvSpPr>
          <p:cNvPr id="3" name="Content Placeholder 2"/>
          <p:cNvSpPr>
            <a:spLocks noGrp="1"/>
          </p:cNvSpPr>
          <p:nvPr>
            <p:ph idx="1"/>
          </p:nvPr>
        </p:nvSpPr>
        <p:spPr>
          <a:xfrm>
            <a:off x="628650" y="1331843"/>
            <a:ext cx="7886700" cy="5009322"/>
          </a:xfrm>
        </p:spPr>
        <p:txBody>
          <a:bodyPr>
            <a:normAutofit fontScale="92500" lnSpcReduction="20000"/>
          </a:bodyPr>
          <a:lstStyle/>
          <a:p>
            <a:r>
              <a:rPr lang="en-US" dirty="0" smtClean="0"/>
              <a:t>A hybrid option could involve a combination of the above options.  As an example, based on severity of the instability, Resource Entities or TSPs could be required to mitigate the instability. ERCOT could manage via a GTC for more widespread issues</a:t>
            </a:r>
          </a:p>
          <a:p>
            <a:r>
              <a:rPr lang="en-US" dirty="0" smtClean="0"/>
              <a:t>PLWG is asking for direction on this issue before being able to address related topics including:</a:t>
            </a:r>
          </a:p>
          <a:p>
            <a:pPr lvl="1"/>
            <a:r>
              <a:rPr lang="en-US" dirty="0" smtClean="0"/>
              <a:t>Confidentiality issues surrounding FIS stability studies</a:t>
            </a:r>
          </a:p>
          <a:p>
            <a:pPr lvl="1"/>
            <a:r>
              <a:rPr lang="en-US" dirty="0" smtClean="0"/>
              <a:t>Timing issues related to the completion of the FIS and commissioning of resources</a:t>
            </a:r>
            <a:endParaRPr lang="en-US" dirty="0"/>
          </a:p>
        </p:txBody>
      </p:sp>
      <p:sp>
        <p:nvSpPr>
          <p:cNvPr id="4" name="Slide Number Placeholder 3"/>
          <p:cNvSpPr>
            <a:spLocks noGrp="1"/>
          </p:cNvSpPr>
          <p:nvPr>
            <p:ph type="sldNum" sz="quarter" idx="12"/>
          </p:nvPr>
        </p:nvSpPr>
        <p:spPr/>
        <p:txBody>
          <a:bodyPr/>
          <a:lstStyle/>
          <a:p>
            <a:fld id="{C54A5D70-B523-4D61-9B35-63A4F4770D2D}" type="slidenum">
              <a:rPr lang="en-US" smtClean="0"/>
              <a:t>10</a:t>
            </a:fld>
            <a:endParaRPr lang="en-US"/>
          </a:p>
        </p:txBody>
      </p:sp>
    </p:spTree>
    <p:extLst>
      <p:ext uri="{BB962C8B-B14F-4D97-AF65-F5344CB8AC3E}">
        <p14:creationId xmlns:p14="http://schemas.microsoft.com/office/powerpoint/2010/main" val="3871783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1" algn="ctr" rtl="0">
              <a:spcBef>
                <a:spcPct val="0"/>
              </a:spcBef>
            </a:pPr>
            <a:r>
              <a:rPr lang="en-US" sz="2800" dirty="0" smtClean="0"/>
              <a:t>Clarification of Planning Guide Section 6.9(a)</a:t>
            </a:r>
            <a:endParaRPr lang="en-US" sz="2800"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Slide Number Placeholder 4"/>
          <p:cNvSpPr>
            <a:spLocks noGrp="1"/>
          </p:cNvSpPr>
          <p:nvPr>
            <p:ph type="sldNum" sz="quarter" idx="12"/>
          </p:nvPr>
        </p:nvSpPr>
        <p:spPr/>
        <p:txBody>
          <a:bodyPr/>
          <a:lstStyle/>
          <a:p>
            <a:fld id="{C54A5D70-B523-4D61-9B35-63A4F4770D2D}"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Clarification of Planning Guide Section 6.9(a)</a:t>
            </a:r>
            <a:endParaRPr lang="en-US" sz="3200" dirty="0"/>
          </a:p>
        </p:txBody>
      </p:sp>
      <p:sp>
        <p:nvSpPr>
          <p:cNvPr id="3" name="Content Placeholder 2"/>
          <p:cNvSpPr>
            <a:spLocks noGrp="1"/>
          </p:cNvSpPr>
          <p:nvPr>
            <p:ph idx="1"/>
          </p:nvPr>
        </p:nvSpPr>
        <p:spPr>
          <a:xfrm>
            <a:off x="457200" y="1219200"/>
            <a:ext cx="8229600" cy="4906963"/>
          </a:xfrm>
        </p:spPr>
        <p:txBody>
          <a:bodyPr>
            <a:noAutofit/>
          </a:bodyPr>
          <a:lstStyle/>
          <a:p>
            <a:r>
              <a:rPr lang="en-US" sz="2400" dirty="0" smtClean="0"/>
              <a:t>CenterPoint reported more than 5 GW(2.8 GW of Capacity at Peak) of generation meeting all requirements of 6.9 except for a completed RARF.</a:t>
            </a:r>
          </a:p>
          <a:p>
            <a:r>
              <a:rPr lang="en-US" sz="2400" dirty="0" smtClean="0"/>
              <a:t>Indications are that ERCOT </a:t>
            </a:r>
            <a:r>
              <a:rPr lang="en-US" sz="2400" b="1" dirty="0" smtClean="0"/>
              <a:t>is</a:t>
            </a:r>
            <a:r>
              <a:rPr lang="en-US" sz="2400" dirty="0" smtClean="0"/>
              <a:t> following the Planning Guide</a:t>
            </a:r>
          </a:p>
          <a:p>
            <a:r>
              <a:rPr lang="en-US" sz="2400" dirty="0" smtClean="0"/>
              <a:t>Planning Guide 6.9 – three sections reference requirement</a:t>
            </a:r>
          </a:p>
          <a:p>
            <a:pPr lvl="1"/>
            <a:r>
              <a:rPr lang="en-US" sz="2000" dirty="0" smtClean="0"/>
              <a:t>(1)(a)- The </a:t>
            </a:r>
            <a:r>
              <a:rPr lang="en-US" sz="2000" dirty="0"/>
              <a:t>Interconnecting Entity (IE) provides all data required in the Resource Registration Glossary; </a:t>
            </a:r>
            <a:endParaRPr lang="en-US" sz="2000" dirty="0" smtClean="0"/>
          </a:p>
          <a:p>
            <a:pPr lvl="1"/>
            <a:r>
              <a:rPr lang="en-US" sz="2000" dirty="0" smtClean="0"/>
              <a:t>(3)The IE shall provide to ERCOT the data necessary to model the Generation Resource in the base cases created and maintained by SSWG, SPWG, and the DWG, as directed by ERCOT.</a:t>
            </a:r>
          </a:p>
          <a:p>
            <a:pPr lvl="1"/>
            <a:r>
              <a:rPr lang="en-US" sz="2000" dirty="0" smtClean="0"/>
              <a:t>(4)Once the IE has met these requirements, ERCOT will notify the SSWG, SPWG, and the DWG, and the proposed Generation Resource will be included in the base cases created and maintained by these working groups.</a:t>
            </a:r>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Slide Number Placeholder 4"/>
          <p:cNvSpPr>
            <a:spLocks noGrp="1"/>
          </p:cNvSpPr>
          <p:nvPr>
            <p:ph type="sldNum" sz="quarter" idx="12"/>
          </p:nvPr>
        </p:nvSpPr>
        <p:spPr/>
        <p:txBody>
          <a:bodyPr/>
          <a:lstStyle/>
          <a:p>
            <a:fld id="{C54A5D70-B523-4D61-9B35-63A4F4770D2D}"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Clarification of Planning Guide Section 6.9(a)</a:t>
            </a:r>
            <a:endParaRPr lang="en-US" sz="3200" dirty="0"/>
          </a:p>
        </p:txBody>
      </p:sp>
      <p:sp>
        <p:nvSpPr>
          <p:cNvPr id="3" name="Content Placeholder 2"/>
          <p:cNvSpPr>
            <a:spLocks noGrp="1"/>
          </p:cNvSpPr>
          <p:nvPr>
            <p:ph idx="1"/>
          </p:nvPr>
        </p:nvSpPr>
        <p:spPr/>
        <p:txBody>
          <a:bodyPr/>
          <a:lstStyle/>
          <a:p>
            <a:r>
              <a:rPr lang="en-US" dirty="0" smtClean="0"/>
              <a:t>Possible solutions include revising Section 6.9 to allow for use of data used in an FIS.</a:t>
            </a:r>
          </a:p>
          <a:p>
            <a:r>
              <a:rPr lang="en-US" dirty="0" smtClean="0"/>
              <a:t>May require coordination with RDWG.</a:t>
            </a:r>
          </a:p>
          <a:p>
            <a:r>
              <a:rPr lang="en-US" dirty="0" smtClean="0"/>
              <a:t>Does ROS want PLWG to review and recommend Planning Guide Changes?</a:t>
            </a:r>
            <a:endParaRPr lang="en-US" dirty="0"/>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Slide Number Placeholder 4"/>
          <p:cNvSpPr>
            <a:spLocks noGrp="1"/>
          </p:cNvSpPr>
          <p:nvPr>
            <p:ph type="sldNum" sz="quarter" idx="12"/>
          </p:nvPr>
        </p:nvSpPr>
        <p:spPr/>
        <p:txBody>
          <a:bodyPr/>
          <a:lstStyle/>
          <a:p>
            <a:fld id="{C54A5D70-B523-4D61-9B35-63A4F4770D2D}" type="slidenum">
              <a:rPr lang="en-US" smtClean="0"/>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PLWG Feb Meeting</a:t>
            </a:r>
            <a:endParaRPr lang="en-US" dirty="0"/>
          </a:p>
        </p:txBody>
      </p:sp>
      <p:sp>
        <p:nvSpPr>
          <p:cNvPr id="3" name="Content Placeholder 2"/>
          <p:cNvSpPr>
            <a:spLocks noGrp="1"/>
          </p:cNvSpPr>
          <p:nvPr>
            <p:ph idx="1"/>
          </p:nvPr>
        </p:nvSpPr>
        <p:spPr/>
        <p:txBody>
          <a:bodyPr/>
          <a:lstStyle/>
          <a:p>
            <a:pPr marL="514350" indent="-514350">
              <a:buFont typeface="+mj-lt"/>
              <a:buAutoNum type="alphaUcPeriod"/>
            </a:pPr>
            <a:r>
              <a:rPr lang="en-US" dirty="0" smtClean="0"/>
              <a:t>Approve revisions to PLWG Whitepaper</a:t>
            </a:r>
          </a:p>
          <a:p>
            <a:pPr marL="971550" lvl="1" indent="-514350"/>
            <a:r>
              <a:rPr lang="en-US" dirty="0" smtClean="0"/>
              <a:t>Corrects error in Table.</a:t>
            </a:r>
          </a:p>
          <a:p>
            <a:pPr marL="971550" lvl="1" indent="-514350"/>
            <a:r>
              <a:rPr lang="en-US" dirty="0" smtClean="0"/>
              <a:t>Revises recommended method for modeling DC-ties</a:t>
            </a:r>
          </a:p>
          <a:p>
            <a:pPr marL="514350" indent="-514350">
              <a:buFont typeface="+mj-lt"/>
              <a:buAutoNum type="alphaUcPeriod"/>
            </a:pPr>
            <a:r>
              <a:rPr lang="en-US" dirty="0" smtClean="0"/>
              <a:t>Request Direction on:</a:t>
            </a:r>
          </a:p>
          <a:p>
            <a:pPr marL="971550" lvl="1" indent="-514350">
              <a:buFont typeface="+mj-lt"/>
              <a:buAutoNum type="arabicPeriod"/>
            </a:pPr>
            <a:r>
              <a:rPr lang="en-US" dirty="0" smtClean="0"/>
              <a:t>Stability Issues Identified During FIS</a:t>
            </a:r>
          </a:p>
          <a:p>
            <a:pPr marL="971550" lvl="1" indent="-514350">
              <a:buFont typeface="+mj-lt"/>
              <a:buAutoNum type="arabicPeriod"/>
            </a:pPr>
            <a:r>
              <a:rPr lang="en-US" dirty="0" smtClean="0"/>
              <a:t>Clarification of Planning Guide Section 6.9(a) </a:t>
            </a:r>
          </a:p>
          <a:p>
            <a:pPr lvl="1"/>
            <a:endParaRPr lang="en-US" dirty="0"/>
          </a:p>
        </p:txBody>
      </p:sp>
      <p:sp>
        <p:nvSpPr>
          <p:cNvPr id="4" name="Date Placeholder 3"/>
          <p:cNvSpPr>
            <a:spLocks noGrp="1"/>
          </p:cNvSpPr>
          <p:nvPr>
            <p:ph type="dt" sz="half" idx="10"/>
          </p:nvPr>
        </p:nvSpPr>
        <p:spPr/>
        <p:txBody>
          <a:bodyPr/>
          <a:lstStyle/>
          <a:p>
            <a:r>
              <a:rPr lang="en-US" smtClean="0"/>
              <a:t>2/26/2016</a:t>
            </a:r>
            <a:endParaRPr lang="en-US"/>
          </a:p>
        </p:txBody>
      </p:sp>
      <p:sp>
        <p:nvSpPr>
          <p:cNvPr id="5" name="Slide Number Placeholder 4"/>
          <p:cNvSpPr>
            <a:spLocks noGrp="1"/>
          </p:cNvSpPr>
          <p:nvPr>
            <p:ph type="sldNum" sz="quarter" idx="12"/>
          </p:nvPr>
        </p:nvSpPr>
        <p:spPr/>
        <p:txBody>
          <a:bodyPr/>
          <a:lstStyle/>
          <a:p>
            <a:fld id="{C54A5D70-B523-4D61-9B35-63A4F4770D2D}"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FIS Stability Study Issue</a:t>
            </a:r>
            <a:endParaRPr lang="en-US" dirty="0"/>
          </a:p>
        </p:txBody>
      </p:sp>
      <p:sp>
        <p:nvSpPr>
          <p:cNvPr id="3" name="Subtitle 2"/>
          <p:cNvSpPr>
            <a:spLocks noGrp="1"/>
          </p:cNvSpPr>
          <p:nvPr>
            <p:ph type="subTitle" idx="1"/>
          </p:nvPr>
        </p:nvSpPr>
        <p:spPr/>
        <p:txBody>
          <a:bodyPr/>
          <a:lstStyle/>
          <a:p>
            <a:endParaRPr lang="en-US" dirty="0" smtClean="0"/>
          </a:p>
          <a:p>
            <a:r>
              <a:rPr lang="en-US" dirty="0" smtClean="0"/>
              <a:t>March 3, 2016</a:t>
            </a:r>
            <a:endParaRPr lang="en-US" dirty="0"/>
          </a:p>
        </p:txBody>
      </p:sp>
      <p:sp>
        <p:nvSpPr>
          <p:cNvPr id="4" name="Slide Number Placeholder 3"/>
          <p:cNvSpPr>
            <a:spLocks noGrp="1"/>
          </p:cNvSpPr>
          <p:nvPr>
            <p:ph type="sldNum" sz="quarter" idx="12"/>
          </p:nvPr>
        </p:nvSpPr>
        <p:spPr/>
        <p:txBody>
          <a:bodyPr/>
          <a:lstStyle/>
          <a:p>
            <a:fld id="{C54A5D70-B523-4D61-9B35-63A4F4770D2D}" type="slidenum">
              <a:rPr lang="en-US" smtClean="0"/>
              <a:t>3</a:t>
            </a:fld>
            <a:endParaRPr lang="en-US"/>
          </a:p>
        </p:txBody>
      </p:sp>
    </p:spTree>
    <p:extLst>
      <p:ext uri="{BB962C8B-B14F-4D97-AF65-F5344CB8AC3E}">
        <p14:creationId xmlns:p14="http://schemas.microsoft.com/office/powerpoint/2010/main" val="2122591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Background</a:t>
            </a:r>
            <a:endParaRPr lang="en-US" sz="4000" dirty="0"/>
          </a:p>
        </p:txBody>
      </p:sp>
      <p:sp>
        <p:nvSpPr>
          <p:cNvPr id="3" name="Content Placeholder 2"/>
          <p:cNvSpPr>
            <a:spLocks noGrp="1"/>
          </p:cNvSpPr>
          <p:nvPr>
            <p:ph idx="1"/>
          </p:nvPr>
        </p:nvSpPr>
        <p:spPr>
          <a:xfrm>
            <a:off x="628650" y="1331843"/>
            <a:ext cx="7886700" cy="5009322"/>
          </a:xfrm>
        </p:spPr>
        <p:txBody>
          <a:bodyPr>
            <a:normAutofit fontScale="85000" lnSpcReduction="20000"/>
          </a:bodyPr>
          <a:lstStyle/>
          <a:p>
            <a:r>
              <a:rPr lang="en-US" dirty="0" smtClean="0"/>
              <a:t>Recently there has been an increase in the number of stability issues identified in generation interconnection full interconnection studies (FIS)</a:t>
            </a:r>
          </a:p>
          <a:p>
            <a:r>
              <a:rPr lang="en-US" dirty="0" smtClean="0"/>
              <a:t>This is likely due to: (1) better study tools and techniques to identify problems; and (2) more inverter based generators connecting to weaker parts of the system</a:t>
            </a:r>
          </a:p>
          <a:p>
            <a:r>
              <a:rPr lang="en-US" dirty="0" smtClean="0"/>
              <a:t>Given the number of solar and wind generators under study this trend is likely to amplify going forward</a:t>
            </a:r>
          </a:p>
          <a:p>
            <a:r>
              <a:rPr lang="en-US" dirty="0" smtClean="0"/>
              <a:t>Currently, the only way for ERCOT Operations to manage these stability constraints is through the use of Generic Transmission Constraints (GTC)</a:t>
            </a:r>
          </a:p>
        </p:txBody>
      </p:sp>
      <p:sp>
        <p:nvSpPr>
          <p:cNvPr id="4" name="Slide Number Placeholder 3"/>
          <p:cNvSpPr>
            <a:spLocks noGrp="1"/>
          </p:cNvSpPr>
          <p:nvPr>
            <p:ph type="sldNum" sz="quarter" idx="12"/>
          </p:nvPr>
        </p:nvSpPr>
        <p:spPr/>
        <p:txBody>
          <a:bodyPr/>
          <a:lstStyle/>
          <a:p>
            <a:fld id="{C54A5D70-B523-4D61-9B35-63A4F4770D2D}" type="slidenum">
              <a:rPr lang="en-US" smtClean="0"/>
              <a:t>4</a:t>
            </a:fld>
            <a:endParaRPr lang="en-US"/>
          </a:p>
        </p:txBody>
      </p:sp>
    </p:spTree>
    <p:extLst>
      <p:ext uri="{BB962C8B-B14F-4D97-AF65-F5344CB8AC3E}">
        <p14:creationId xmlns:p14="http://schemas.microsoft.com/office/powerpoint/2010/main" val="1662721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Problem</a:t>
            </a:r>
            <a:endParaRPr lang="en-US" sz="4000" dirty="0"/>
          </a:p>
        </p:txBody>
      </p:sp>
      <p:sp>
        <p:nvSpPr>
          <p:cNvPr id="3" name="Content Placeholder 2"/>
          <p:cNvSpPr>
            <a:spLocks noGrp="1"/>
          </p:cNvSpPr>
          <p:nvPr>
            <p:ph idx="1"/>
          </p:nvPr>
        </p:nvSpPr>
        <p:spPr>
          <a:xfrm>
            <a:off x="628650" y="1331843"/>
            <a:ext cx="7886700" cy="5009322"/>
          </a:xfrm>
        </p:spPr>
        <p:txBody>
          <a:bodyPr>
            <a:normAutofit fontScale="92500"/>
          </a:bodyPr>
          <a:lstStyle/>
          <a:p>
            <a:r>
              <a:rPr lang="en-US" dirty="0" smtClean="0"/>
              <a:t>The management of GTCs in ERCOT involves a lot of manual effort</a:t>
            </a:r>
          </a:p>
          <a:p>
            <a:r>
              <a:rPr lang="en-US" dirty="0" smtClean="0"/>
              <a:t>The situational awareness tools and GTC processes were set up under the assumption that there would only be a few GTCs on the system</a:t>
            </a:r>
          </a:p>
          <a:p>
            <a:r>
              <a:rPr lang="en-US" dirty="0" smtClean="0"/>
              <a:t>Currently, there are </a:t>
            </a:r>
            <a:r>
              <a:rPr lang="en-US" dirty="0" smtClean="0">
                <a:solidFill>
                  <a:srgbClr val="FF0000"/>
                </a:solidFill>
              </a:rPr>
              <a:t>7</a:t>
            </a:r>
            <a:r>
              <a:rPr lang="en-US" dirty="0" smtClean="0"/>
              <a:t> operational GTCs with at least </a:t>
            </a:r>
            <a:r>
              <a:rPr lang="en-US" dirty="0" smtClean="0">
                <a:solidFill>
                  <a:srgbClr val="FF0000"/>
                </a:solidFill>
              </a:rPr>
              <a:t>5</a:t>
            </a:r>
            <a:r>
              <a:rPr lang="en-US" dirty="0" smtClean="0"/>
              <a:t> additional proposed by the end of 2016</a:t>
            </a:r>
          </a:p>
          <a:p>
            <a:r>
              <a:rPr lang="en-US" dirty="0" smtClean="0"/>
              <a:t>The current tools and processes are not sustainable for more than a handful of GTCs</a:t>
            </a:r>
          </a:p>
        </p:txBody>
      </p:sp>
      <p:sp>
        <p:nvSpPr>
          <p:cNvPr id="4" name="Slide Number Placeholder 3"/>
          <p:cNvSpPr>
            <a:spLocks noGrp="1"/>
          </p:cNvSpPr>
          <p:nvPr>
            <p:ph type="sldNum" sz="quarter" idx="12"/>
          </p:nvPr>
        </p:nvSpPr>
        <p:spPr/>
        <p:txBody>
          <a:bodyPr/>
          <a:lstStyle/>
          <a:p>
            <a:fld id="{C54A5D70-B523-4D61-9B35-63A4F4770D2D}" type="slidenum">
              <a:rPr lang="en-US" smtClean="0"/>
              <a:t>5</a:t>
            </a:fld>
            <a:endParaRPr lang="en-US"/>
          </a:p>
        </p:txBody>
      </p:sp>
    </p:spTree>
    <p:extLst>
      <p:ext uri="{BB962C8B-B14F-4D97-AF65-F5344CB8AC3E}">
        <p14:creationId xmlns:p14="http://schemas.microsoft.com/office/powerpoint/2010/main" val="286057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Solution Option 1</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Change the “grid code” requirements in ERCOT such that generators are required to mitigate any stability issues identified in the FIS prior to energization</a:t>
            </a:r>
          </a:p>
        </p:txBody>
      </p:sp>
      <p:sp>
        <p:nvSpPr>
          <p:cNvPr id="4" name="Slide Number Placeholder 3"/>
          <p:cNvSpPr>
            <a:spLocks noGrp="1"/>
          </p:cNvSpPr>
          <p:nvPr>
            <p:ph type="sldNum" sz="quarter" idx="12"/>
          </p:nvPr>
        </p:nvSpPr>
        <p:spPr/>
        <p:txBody>
          <a:bodyPr/>
          <a:lstStyle/>
          <a:p>
            <a:fld id="{C54A5D70-B523-4D61-9B35-63A4F4770D2D}" type="slidenum">
              <a:rPr lang="en-US" smtClean="0"/>
              <a:t>6</a:t>
            </a:fld>
            <a:endParaRPr lang="en-US"/>
          </a:p>
        </p:txBody>
      </p:sp>
    </p:spTree>
    <p:extLst>
      <p:ext uri="{BB962C8B-B14F-4D97-AF65-F5344CB8AC3E}">
        <p14:creationId xmlns:p14="http://schemas.microsoft.com/office/powerpoint/2010/main" val="3785546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Solution Option 2</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Require TSPs to </a:t>
            </a:r>
            <a:r>
              <a:rPr lang="en-US" dirty="0"/>
              <a:t>mitigate any stability issues identified in the FIS prior to </a:t>
            </a:r>
            <a:r>
              <a:rPr lang="en-US" dirty="0" smtClean="0"/>
              <a:t>resource energization</a:t>
            </a:r>
          </a:p>
        </p:txBody>
      </p:sp>
      <p:sp>
        <p:nvSpPr>
          <p:cNvPr id="4" name="Slide Number Placeholder 3"/>
          <p:cNvSpPr>
            <a:spLocks noGrp="1"/>
          </p:cNvSpPr>
          <p:nvPr>
            <p:ph type="sldNum" sz="quarter" idx="12"/>
          </p:nvPr>
        </p:nvSpPr>
        <p:spPr/>
        <p:txBody>
          <a:bodyPr/>
          <a:lstStyle/>
          <a:p>
            <a:fld id="{C54A5D70-B523-4D61-9B35-63A4F4770D2D}" type="slidenum">
              <a:rPr lang="en-US" smtClean="0"/>
              <a:t>7</a:t>
            </a:fld>
            <a:endParaRPr lang="en-US"/>
          </a:p>
        </p:txBody>
      </p:sp>
    </p:spTree>
    <p:extLst>
      <p:ext uri="{BB962C8B-B14F-4D97-AF65-F5344CB8AC3E}">
        <p14:creationId xmlns:p14="http://schemas.microsoft.com/office/powerpoint/2010/main" val="2598191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Solution Option 3</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ERCOT takes a more conservative approach to managing GTCs</a:t>
            </a:r>
          </a:p>
          <a:p>
            <a:pPr marL="969963" indent="-969963">
              <a:buNone/>
            </a:pPr>
            <a:r>
              <a:rPr lang="en-US" dirty="0" smtClean="0"/>
              <a:t>	(This is likely the short term solution until a long-term option is implemented)</a:t>
            </a:r>
          </a:p>
        </p:txBody>
      </p:sp>
      <p:sp>
        <p:nvSpPr>
          <p:cNvPr id="4" name="Slide Number Placeholder 3"/>
          <p:cNvSpPr>
            <a:spLocks noGrp="1"/>
          </p:cNvSpPr>
          <p:nvPr>
            <p:ph type="sldNum" sz="quarter" idx="12"/>
          </p:nvPr>
        </p:nvSpPr>
        <p:spPr/>
        <p:txBody>
          <a:bodyPr/>
          <a:lstStyle/>
          <a:p>
            <a:fld id="{C54A5D70-B523-4D61-9B35-63A4F4770D2D}" type="slidenum">
              <a:rPr lang="en-US" smtClean="0"/>
              <a:t>8</a:t>
            </a:fld>
            <a:endParaRPr lang="en-US"/>
          </a:p>
        </p:txBody>
      </p:sp>
    </p:spTree>
    <p:extLst>
      <p:ext uri="{BB962C8B-B14F-4D97-AF65-F5344CB8AC3E}">
        <p14:creationId xmlns:p14="http://schemas.microsoft.com/office/powerpoint/2010/main" val="752588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Solution Option 4</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ERCOT procures tools and/or hires additional resources to reliably manage a large number of GTCs</a:t>
            </a:r>
          </a:p>
          <a:p>
            <a:r>
              <a:rPr lang="en-US" dirty="0" smtClean="0"/>
              <a:t>This is likely to have a significant budget impact on ERCOT and probably wouldn’t happen until the 2018 budget cycle at the earliest</a:t>
            </a:r>
          </a:p>
        </p:txBody>
      </p:sp>
      <p:sp>
        <p:nvSpPr>
          <p:cNvPr id="4" name="Slide Number Placeholder 3"/>
          <p:cNvSpPr>
            <a:spLocks noGrp="1"/>
          </p:cNvSpPr>
          <p:nvPr>
            <p:ph type="sldNum" sz="quarter" idx="12"/>
          </p:nvPr>
        </p:nvSpPr>
        <p:spPr/>
        <p:txBody>
          <a:bodyPr/>
          <a:lstStyle/>
          <a:p>
            <a:fld id="{C54A5D70-B523-4D61-9B35-63A4F4770D2D}" type="slidenum">
              <a:rPr lang="en-US" smtClean="0"/>
              <a:t>9</a:t>
            </a:fld>
            <a:endParaRPr lang="en-US"/>
          </a:p>
        </p:txBody>
      </p:sp>
    </p:spTree>
    <p:extLst>
      <p:ext uri="{BB962C8B-B14F-4D97-AF65-F5344CB8AC3E}">
        <p14:creationId xmlns:p14="http://schemas.microsoft.com/office/powerpoint/2010/main" val="1917652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617</Words>
  <Application>Microsoft Office PowerPoint</Application>
  <PresentationFormat>On-screen Show (4:3)</PresentationFormat>
  <Paragraphs>69</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PLWG Update to ROS</vt:lpstr>
      <vt:lpstr>PLWG Feb Meeting</vt:lpstr>
      <vt:lpstr>FIS Stability Study Issue</vt:lpstr>
      <vt:lpstr>Background</vt:lpstr>
      <vt:lpstr>Problem</vt:lpstr>
      <vt:lpstr>Solution Option 1</vt:lpstr>
      <vt:lpstr>Solution Option 2</vt:lpstr>
      <vt:lpstr>Solution Option 3</vt:lpstr>
      <vt:lpstr>Solution Option 4</vt:lpstr>
      <vt:lpstr>Conclusion</vt:lpstr>
      <vt:lpstr>Clarification of Planning Guide Section 6.9(a)</vt:lpstr>
      <vt:lpstr>Clarification of Planning Guide Section 6.9(a)</vt:lpstr>
      <vt:lpstr>Clarification of Planning Guide Section 6.9(a)</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Update to ROS</dc:title>
  <dc:creator>Charles DeWitt</dc:creator>
  <cp:lastModifiedBy>Charles DeWitt</cp:lastModifiedBy>
  <cp:revision>11</cp:revision>
  <dcterms:created xsi:type="dcterms:W3CDTF">2016-02-25T15:55:28Z</dcterms:created>
  <dcterms:modified xsi:type="dcterms:W3CDTF">2016-02-26T17:27:42Z</dcterms:modified>
</cp:coreProperties>
</file>