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4" r:id="rId4"/>
    <p:sldId id="279" r:id="rId5"/>
    <p:sldId id="280" r:id="rId6"/>
    <p:sldId id="278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/02/2016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February 17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NPRRs had no credit </a:t>
            </a:r>
            <a:r>
              <a:rPr lang="en-US" dirty="0" smtClean="0"/>
              <a:t>impact</a:t>
            </a:r>
          </a:p>
          <a:p>
            <a:r>
              <a:rPr lang="en-US" dirty="0" smtClean="0"/>
              <a:t>Discussion of CRR credit lock overlap</a:t>
            </a:r>
          </a:p>
          <a:p>
            <a:pPr lvl="1"/>
            <a:r>
              <a:rPr lang="en-US" dirty="0" smtClean="0"/>
              <a:t>No recommendations to change</a:t>
            </a:r>
          </a:p>
          <a:p>
            <a:r>
              <a:rPr lang="en-US" dirty="0" smtClean="0"/>
              <a:t>Seasonal Adjustment Factor – Option 1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181600"/>
            <a:ext cx="6781800" cy="161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ERCOT Forward Curve Evaluation</a:t>
            </a:r>
            <a:endParaRPr lang="en-US" dirty="0"/>
          </a:p>
          <a:p>
            <a:pPr lvl="1"/>
            <a:r>
              <a:rPr lang="en-US" dirty="0" smtClean="0"/>
              <a:t>MCWG review of historical ICE data</a:t>
            </a:r>
          </a:p>
          <a:p>
            <a:pPr lvl="1"/>
            <a:r>
              <a:rPr lang="en-US" dirty="0" smtClean="0"/>
              <a:t>Examine behavior of ICE ERCOT futures during pricing events and seasonal</a:t>
            </a:r>
          </a:p>
          <a:p>
            <a:pPr lvl="1"/>
            <a:r>
              <a:rPr lang="en-US" dirty="0" smtClean="0"/>
              <a:t>See Appendix</a:t>
            </a:r>
          </a:p>
          <a:p>
            <a:r>
              <a:rPr lang="en-US" dirty="0" smtClean="0"/>
              <a:t>Discuss how we can use this data in Forward Credit Exposure calculations</a:t>
            </a:r>
          </a:p>
          <a:p>
            <a:pPr lvl="1"/>
            <a:r>
              <a:rPr lang="en-US" dirty="0" smtClean="0"/>
              <a:t>Proposal to utilize forward curve data to calculate a factor to adjust calculated exposures</a:t>
            </a:r>
          </a:p>
          <a:p>
            <a:pPr lvl="1"/>
            <a:r>
              <a:rPr lang="en-US" dirty="0" smtClean="0"/>
              <a:t>Stakeholder review ongoing and feedback </a:t>
            </a:r>
            <a:r>
              <a:rPr lang="en-US" dirty="0" smtClean="0"/>
              <a:t>requested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CRIM meeting after WMS dedicated to this discussion</a:t>
            </a:r>
            <a:endParaRPr 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Review of Audited Financial Statement requirement </a:t>
            </a:r>
            <a:r>
              <a:rPr lang="en-US" dirty="0" smtClean="0"/>
              <a:t>for Counter-Parties with secured credit</a:t>
            </a:r>
          </a:p>
          <a:p>
            <a:pPr lvl="1"/>
            <a:r>
              <a:rPr lang="en-US" dirty="0"/>
              <a:t>Currently, all Counter-Parties or its guarantors </a:t>
            </a:r>
            <a:r>
              <a:rPr lang="en-US" dirty="0" smtClean="0"/>
              <a:t>must </a:t>
            </a:r>
            <a:r>
              <a:rPr lang="en-US" dirty="0"/>
              <a:t>provide annual audited financial statements regardless of their </a:t>
            </a:r>
            <a:r>
              <a:rPr lang="en-US" dirty="0" smtClean="0"/>
              <a:t>use of </a:t>
            </a:r>
            <a:r>
              <a:rPr lang="en-US" dirty="0"/>
              <a:t>unsecured credit.</a:t>
            </a:r>
          </a:p>
          <a:p>
            <a:pPr lvl="1"/>
            <a:r>
              <a:rPr lang="en-US" dirty="0" smtClean="0"/>
              <a:t>Should a Counter-Party </a:t>
            </a:r>
            <a:r>
              <a:rPr lang="en-US" dirty="0"/>
              <a:t>which doesn’t seek any unsecured </a:t>
            </a:r>
            <a:r>
              <a:rPr lang="en-US" dirty="0" smtClean="0"/>
              <a:t>credit </a:t>
            </a:r>
            <a:r>
              <a:rPr lang="en-US" dirty="0"/>
              <a:t>be </a:t>
            </a:r>
            <a:r>
              <a:rPr lang="en-US" dirty="0" smtClean="0"/>
              <a:t>excused from providing annual </a:t>
            </a:r>
            <a:r>
              <a:rPr lang="en-US" dirty="0"/>
              <a:t>audited financial </a:t>
            </a:r>
            <a:r>
              <a:rPr lang="en-US" dirty="0" smtClean="0"/>
              <a:t>statement?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Review of the default process related to </a:t>
            </a:r>
            <a:r>
              <a:rPr lang="en-US" dirty="0" smtClean="0"/>
              <a:t>collateral calls</a:t>
            </a:r>
          </a:p>
          <a:p>
            <a:pPr lvl="1"/>
            <a:r>
              <a:rPr lang="en-US" dirty="0" smtClean="0"/>
              <a:t>Failure to satisfy a </a:t>
            </a:r>
            <a:r>
              <a:rPr lang="en-US" dirty="0"/>
              <a:t>collateral call constitutes a material breach </a:t>
            </a:r>
            <a:r>
              <a:rPr lang="en-US" dirty="0" smtClean="0"/>
              <a:t>of the </a:t>
            </a:r>
            <a:r>
              <a:rPr lang="en-US" dirty="0"/>
              <a:t>SFA and </a:t>
            </a:r>
            <a:r>
              <a:rPr lang="en-US" dirty="0" smtClean="0"/>
              <a:t>results in an event </a:t>
            </a:r>
            <a:r>
              <a:rPr lang="en-US" dirty="0"/>
              <a:t>of default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Forced exit from the market</a:t>
            </a:r>
          </a:p>
          <a:p>
            <a:pPr lvl="1"/>
            <a:r>
              <a:rPr lang="en-US" dirty="0" smtClean="0"/>
              <a:t>Instead of a “hard default”, should ERCOT suspend QSE </a:t>
            </a:r>
            <a:r>
              <a:rPr lang="en-US" dirty="0"/>
              <a:t>operation and </a:t>
            </a:r>
            <a:r>
              <a:rPr lang="en-US" dirty="0" smtClean="0"/>
              <a:t>prohibit </a:t>
            </a:r>
            <a:r>
              <a:rPr lang="en-US" dirty="0"/>
              <a:t>from participation in any bidding </a:t>
            </a:r>
            <a:r>
              <a:rPr lang="en-US" dirty="0" smtClean="0"/>
              <a:t>activity for a period of time?</a:t>
            </a:r>
          </a:p>
          <a:p>
            <a:pPr lvl="2"/>
            <a:r>
              <a:rPr lang="en-US" dirty="0" smtClean="0"/>
              <a:t>Take a time out and find funds (extended cure period?)</a:t>
            </a:r>
          </a:p>
          <a:p>
            <a:pPr lvl="2"/>
            <a:r>
              <a:rPr lang="en-US" dirty="0" smtClean="0"/>
              <a:t>Doesn’t work for REPs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Treatment of Days With No Activity in EAL</a:t>
            </a:r>
          </a:p>
          <a:p>
            <a:pPr lvl="1"/>
            <a:r>
              <a:rPr lang="en-US" dirty="0" smtClean="0"/>
              <a:t>Today</a:t>
            </a:r>
            <a:r>
              <a:rPr lang="en-US" dirty="0"/>
              <a:t>, the Real-Time Liability Extrapolated (RTLE), the Unbilled Real-Time Amount (URTA), and Day-Ahead Liability Extrapolated (DALE) variables are based on the 14 (RTLE and URTA) or 7 (DALE) most recent calendar days divided by the number of Real-Time Initial Settlement Statements generated for the Counter-Party in the same period. </a:t>
            </a:r>
            <a:endParaRPr lang="en-US" dirty="0" smtClean="0"/>
          </a:p>
          <a:p>
            <a:pPr lvl="1"/>
            <a:r>
              <a:rPr lang="en-US" dirty="0" smtClean="0"/>
              <a:t>Operating </a:t>
            </a:r>
            <a:r>
              <a:rPr lang="en-US" dirty="0"/>
              <a:t>Days with zero activity are not captured in the above calculations since Real-Time Settlement Statements are not generated for those Operating Days.  </a:t>
            </a:r>
            <a:endParaRPr lang="en-US" dirty="0" smtClean="0"/>
          </a:p>
          <a:p>
            <a:pPr lvl="1"/>
            <a:r>
              <a:rPr lang="en-US" dirty="0" smtClean="0"/>
              <a:t>Draft NPRR requests to </a:t>
            </a:r>
            <a:r>
              <a:rPr lang="en-US" dirty="0"/>
              <a:t>correct this by capturing the Operating Days with zero activity in the denominator of the RTLE, URTA, and DALE calculations.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0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924800" cy="475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6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87336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391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Appendix</vt:lpstr>
      <vt:lpstr>ICE Price Analysis</vt:lpstr>
      <vt:lpstr>ICE Price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93</cp:revision>
  <dcterms:created xsi:type="dcterms:W3CDTF">2006-08-16T00:00:00Z</dcterms:created>
  <dcterms:modified xsi:type="dcterms:W3CDTF">2016-02-29T19:56:19Z</dcterms:modified>
</cp:coreProperties>
</file>