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74" r:id="rId4"/>
    <p:sldId id="279" r:id="rId5"/>
    <p:sldId id="280" r:id="rId6"/>
    <p:sldId id="278" r:id="rId7"/>
    <p:sldId id="275" r:id="rId8"/>
    <p:sldId id="27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1734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551AF-8CD8-497C-8229-57D58853C0B0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923BE-09A6-4E62-B431-38AFC7D8D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468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962B-8953-476D-9E2A-850698B2E256}" type="datetime1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266F-74CA-4AE2-8527-C8E6ACD37FD0}" type="datetime1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E059-F9D8-49BF-895D-2A6AAB33C8C2}" type="datetime1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4D6B8-0739-41D1-8BCF-1D86B5945B7B}" type="datetime1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FB8D-3742-491E-87CE-54E1DB8CE097}" type="datetime1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475F-F24F-4404-A159-B2E0868CB43E}" type="datetime1">
              <a:rPr lang="en-US" smtClean="0"/>
              <a:t>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B5F40-1724-45AC-9E8F-3995753F3C41}" type="datetime1">
              <a:rPr lang="en-US" smtClean="0"/>
              <a:t>2/29/2016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2F0C-1B97-4759-8D52-88ECF6F80EA6}" type="datetime1">
              <a:rPr lang="en-US" smtClean="0"/>
              <a:t>2/29/2016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31ED-07C5-4639-9994-6E2680624364}" type="datetime1">
              <a:rPr lang="en-US" smtClean="0"/>
              <a:t>2/29/2016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82AF-1224-4BBE-8389-7110B741EE02}" type="datetime1">
              <a:rPr lang="en-US" smtClean="0"/>
              <a:t>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63AAD-494F-4935-9B32-6C017EC59661}" type="datetime1">
              <a:rPr lang="en-US" smtClean="0"/>
              <a:t>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6EC76-C7BB-4B64-AB2C-4CA666B08B18}" type="datetime1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Market Credit Working Group update to the Wholesale Market Subcommittee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r>
              <a:rPr lang="en-US" dirty="0" smtClean="0"/>
              <a:t>/02/2016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42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Joint meeting of MCWG and CWG on Wednesday, </a:t>
            </a:r>
            <a:r>
              <a:rPr lang="en-US" dirty="0" smtClean="0"/>
              <a:t>February 17</a:t>
            </a:r>
            <a:endParaRPr lang="en-US" dirty="0" smtClean="0"/>
          </a:p>
          <a:p>
            <a:r>
              <a:rPr lang="en-US" dirty="0"/>
              <a:t>4</a:t>
            </a:r>
            <a:r>
              <a:rPr lang="en-US" dirty="0" smtClean="0"/>
              <a:t> </a:t>
            </a:r>
            <a:r>
              <a:rPr lang="en-US" dirty="0" smtClean="0"/>
              <a:t>NPRRs reviewed for credit impacts</a:t>
            </a:r>
          </a:p>
          <a:p>
            <a:pPr lvl="1"/>
            <a:r>
              <a:rPr lang="en-US" dirty="0"/>
              <a:t>4</a:t>
            </a:r>
            <a:r>
              <a:rPr lang="en-US" dirty="0" smtClean="0"/>
              <a:t> </a:t>
            </a:r>
            <a:r>
              <a:rPr lang="en-US" dirty="0" smtClean="0"/>
              <a:t>NPRRs had no credit </a:t>
            </a:r>
            <a:r>
              <a:rPr lang="en-US" dirty="0" smtClean="0"/>
              <a:t>impact</a:t>
            </a:r>
          </a:p>
          <a:p>
            <a:r>
              <a:rPr lang="en-US" dirty="0" smtClean="0"/>
              <a:t>Discussion of CRR credit lock overlap</a:t>
            </a:r>
          </a:p>
          <a:p>
            <a:pPr lvl="1"/>
            <a:r>
              <a:rPr lang="en-US" dirty="0" smtClean="0"/>
              <a:t>No recommendations to change</a:t>
            </a:r>
          </a:p>
          <a:p>
            <a:r>
              <a:rPr lang="en-US" dirty="0" smtClean="0"/>
              <a:t>Seasonal Adjustment Factor – Option 1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5181600"/>
            <a:ext cx="6781800" cy="1615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08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ERCOT Forward Curve Evaluation</a:t>
            </a:r>
            <a:endParaRPr lang="en-US" dirty="0"/>
          </a:p>
          <a:p>
            <a:pPr lvl="1"/>
            <a:r>
              <a:rPr lang="en-US" dirty="0" smtClean="0"/>
              <a:t>MCWG review of historical ICE data</a:t>
            </a:r>
          </a:p>
          <a:p>
            <a:pPr lvl="1"/>
            <a:r>
              <a:rPr lang="en-US" dirty="0" smtClean="0"/>
              <a:t>Examine behavior of ICE ERCOT futures during pricing events and seasonal</a:t>
            </a:r>
          </a:p>
          <a:p>
            <a:pPr lvl="1"/>
            <a:r>
              <a:rPr lang="en-US" dirty="0" smtClean="0"/>
              <a:t>See Appendix</a:t>
            </a:r>
          </a:p>
          <a:p>
            <a:r>
              <a:rPr lang="en-US" dirty="0" smtClean="0"/>
              <a:t>Discuss how we can use this data in Forward Credit Exposure calculations</a:t>
            </a:r>
          </a:p>
          <a:p>
            <a:pPr lvl="1"/>
            <a:r>
              <a:rPr lang="en-US" dirty="0" smtClean="0"/>
              <a:t>Proposal to utilize forward curve data to calculate a factor to adjust calculated exposures</a:t>
            </a:r>
          </a:p>
          <a:p>
            <a:pPr lvl="1"/>
            <a:r>
              <a:rPr lang="en-US" dirty="0" smtClean="0"/>
              <a:t>Stakeholder review ongoing and feedback </a:t>
            </a:r>
            <a:r>
              <a:rPr lang="en-US" dirty="0" smtClean="0"/>
              <a:t>requested</a:t>
            </a:r>
          </a:p>
          <a:p>
            <a:pPr lvl="1"/>
            <a:r>
              <a:rPr lang="en-US" u="sng" dirty="0" smtClean="0">
                <a:solidFill>
                  <a:srgbClr val="FF0000"/>
                </a:solidFill>
              </a:rPr>
              <a:t>CRIM meeting after WMS dedicated to this discussion</a:t>
            </a:r>
            <a:endParaRPr lang="en-US" u="sng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27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40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Review of Audited Financial Statement requirement </a:t>
            </a:r>
            <a:r>
              <a:rPr lang="en-US" dirty="0" smtClean="0"/>
              <a:t>for Counter-Parties with secured credit</a:t>
            </a:r>
          </a:p>
          <a:p>
            <a:pPr lvl="1"/>
            <a:r>
              <a:rPr lang="en-US" dirty="0"/>
              <a:t>Currently, all Counter-Parties or its guarantors </a:t>
            </a:r>
            <a:r>
              <a:rPr lang="en-US" dirty="0" smtClean="0"/>
              <a:t>must </a:t>
            </a:r>
            <a:r>
              <a:rPr lang="en-US" dirty="0"/>
              <a:t>provide annual audited financial statements regardless of their </a:t>
            </a:r>
            <a:r>
              <a:rPr lang="en-US" dirty="0" smtClean="0"/>
              <a:t>use of </a:t>
            </a:r>
            <a:r>
              <a:rPr lang="en-US" dirty="0"/>
              <a:t>unsecured credit.</a:t>
            </a:r>
          </a:p>
          <a:p>
            <a:pPr lvl="1"/>
            <a:r>
              <a:rPr lang="en-US" dirty="0" smtClean="0"/>
              <a:t>Should a Counter-Party </a:t>
            </a:r>
            <a:r>
              <a:rPr lang="en-US" dirty="0"/>
              <a:t>which doesn’t seek any unsecured </a:t>
            </a:r>
            <a:r>
              <a:rPr lang="en-US" dirty="0" smtClean="0"/>
              <a:t>credit </a:t>
            </a:r>
            <a:r>
              <a:rPr lang="en-US" dirty="0"/>
              <a:t>be </a:t>
            </a:r>
            <a:r>
              <a:rPr lang="en-US" dirty="0" smtClean="0"/>
              <a:t>excused from providing annual </a:t>
            </a:r>
            <a:r>
              <a:rPr lang="en-US" dirty="0"/>
              <a:t>audited financial </a:t>
            </a:r>
            <a:r>
              <a:rPr lang="en-US" dirty="0" smtClean="0"/>
              <a:t>statement?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/>
              <a:t>Review of the default process related to </a:t>
            </a:r>
            <a:r>
              <a:rPr lang="en-US" dirty="0" smtClean="0"/>
              <a:t>collateral calls</a:t>
            </a:r>
          </a:p>
          <a:p>
            <a:pPr lvl="1"/>
            <a:r>
              <a:rPr lang="en-US" dirty="0" smtClean="0"/>
              <a:t>Failure to satisfy a </a:t>
            </a:r>
            <a:r>
              <a:rPr lang="en-US" dirty="0"/>
              <a:t>collateral call constitutes a material breach </a:t>
            </a:r>
            <a:r>
              <a:rPr lang="en-US" dirty="0" smtClean="0"/>
              <a:t>of the </a:t>
            </a:r>
            <a:r>
              <a:rPr lang="en-US" dirty="0"/>
              <a:t>SFA and </a:t>
            </a:r>
            <a:r>
              <a:rPr lang="en-US" dirty="0" smtClean="0"/>
              <a:t>results in an event </a:t>
            </a:r>
            <a:r>
              <a:rPr lang="en-US" dirty="0"/>
              <a:t>of default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Forced exit from the market</a:t>
            </a:r>
          </a:p>
          <a:p>
            <a:pPr lvl="1"/>
            <a:r>
              <a:rPr lang="en-US" dirty="0" smtClean="0"/>
              <a:t>Instead of a “hard default”, should ERCOT suspend QSE </a:t>
            </a:r>
            <a:r>
              <a:rPr lang="en-US" dirty="0"/>
              <a:t>operation and </a:t>
            </a:r>
            <a:r>
              <a:rPr lang="en-US" dirty="0" smtClean="0"/>
              <a:t>prohibit </a:t>
            </a:r>
            <a:r>
              <a:rPr lang="en-US" dirty="0"/>
              <a:t>from participation in any bidding </a:t>
            </a:r>
            <a:r>
              <a:rPr lang="en-US" dirty="0" smtClean="0"/>
              <a:t>activity for a period of time?</a:t>
            </a:r>
          </a:p>
          <a:p>
            <a:pPr lvl="2"/>
            <a:r>
              <a:rPr lang="en-US" dirty="0" smtClean="0"/>
              <a:t>Take a time out and find funds (extended cure period?)</a:t>
            </a:r>
          </a:p>
          <a:p>
            <a:pPr lvl="2"/>
            <a:r>
              <a:rPr lang="en-US" dirty="0" smtClean="0"/>
              <a:t>Doesn’t work for REPs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91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40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Treatment of Days With No Activity in EAL</a:t>
            </a:r>
          </a:p>
          <a:p>
            <a:pPr lvl="1"/>
            <a:r>
              <a:rPr lang="en-US" dirty="0" smtClean="0"/>
              <a:t>Today</a:t>
            </a:r>
            <a:r>
              <a:rPr lang="en-US" dirty="0"/>
              <a:t>, the Real-Time Liability Extrapolated (RTLE), the Unbilled Real-Time Amount (URTA), and Day-Ahead Liability Extrapolated (DALE) variables are based on the 14 (RTLE and URTA) or 7 (DALE) most recent calendar days divided by the number of Real-Time Initial Settlement Statements generated for the Counter-Party in the same period. </a:t>
            </a:r>
            <a:endParaRPr lang="en-US" dirty="0" smtClean="0"/>
          </a:p>
          <a:p>
            <a:pPr lvl="1"/>
            <a:r>
              <a:rPr lang="en-US" dirty="0" smtClean="0"/>
              <a:t>Operating </a:t>
            </a:r>
            <a:r>
              <a:rPr lang="en-US" dirty="0"/>
              <a:t>Days with zero activity are not captured in the above calculations since Real-Time Settlement Statements are not generated for those Operating Days.  </a:t>
            </a:r>
            <a:endParaRPr lang="en-US" dirty="0" smtClean="0"/>
          </a:p>
          <a:p>
            <a:pPr lvl="1"/>
            <a:r>
              <a:rPr lang="en-US" dirty="0" smtClean="0"/>
              <a:t>Draft NPRR requests to </a:t>
            </a:r>
            <a:r>
              <a:rPr lang="en-US" dirty="0"/>
              <a:t>correct this by capturing the Operating Days with zero activity in the denominator of the RTLE, URTA, and DALE calculations.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4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300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ICE Price Analysis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447800"/>
            <a:ext cx="7924800" cy="475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965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ICE Price Analysis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371600"/>
            <a:ext cx="7873368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2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1124</TotalTime>
  <Words>391</Words>
  <Application>Microsoft Office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Market Credit Working Group update to the Wholesale Market Subcommittee</vt:lpstr>
      <vt:lpstr>MCWG update to WMS</vt:lpstr>
      <vt:lpstr>MCWG update to WMS</vt:lpstr>
      <vt:lpstr>MCWG update to WMS</vt:lpstr>
      <vt:lpstr>MCWG update to WMS</vt:lpstr>
      <vt:lpstr>Appendix</vt:lpstr>
      <vt:lpstr>ICE Price Analysis</vt:lpstr>
      <vt:lpstr>ICE Price Analysis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Credit Working Group update to the Wholesale Market Subcommittee</dc:title>
  <dc:creator>Barnes, Bill</dc:creator>
  <cp:lastModifiedBy>Bill Barnes (NRG)</cp:lastModifiedBy>
  <cp:revision>93</cp:revision>
  <dcterms:created xsi:type="dcterms:W3CDTF">2006-08-16T00:00:00Z</dcterms:created>
  <dcterms:modified xsi:type="dcterms:W3CDTF">2016-02-29T19:56:19Z</dcterms:modified>
</cp:coreProperties>
</file>