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76" r:id="rId8"/>
    <p:sldId id="263" r:id="rId9"/>
    <p:sldId id="278" r:id="rId10"/>
    <p:sldId id="27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Solar_RFP\Post%20Changes%20Analysis\022416%20Solar%20STPPW%20vs%20COP%20HSL___LO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February 24</a:t>
            </a:r>
            <a:r>
              <a:rPr lang="en-US" baseline="30000" dirty="0" smtClean="0"/>
              <a:t>th</a:t>
            </a:r>
            <a:r>
              <a:rPr lang="en-US" dirty="0" smtClean="0"/>
              <a:t> Aggregate Hour Ahead</a:t>
            </a:r>
            <a:r>
              <a:rPr lang="en-US" baseline="0" dirty="0" smtClean="0"/>
              <a:t> </a:t>
            </a:r>
            <a:r>
              <a:rPr lang="en-US" dirty="0" smtClean="0"/>
              <a:t>COP performance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'Negative Deviations_1'!$P$6</c:f>
              <c:strCache>
                <c:ptCount val="1"/>
                <c:pt idx="0">
                  <c:v>Forecast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'Negative Deviations_1'!$O$7:$O$30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'Negative Deviations_1'!$P$7:$P$30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13.099999999999998</c:v>
                </c:pt>
                <c:pt idx="8">
                  <c:v>106.7</c:v>
                </c:pt>
                <c:pt idx="9">
                  <c:v>173.09999999999997</c:v>
                </c:pt>
                <c:pt idx="10">
                  <c:v>179.7</c:v>
                </c:pt>
                <c:pt idx="11">
                  <c:v>174.3</c:v>
                </c:pt>
                <c:pt idx="12">
                  <c:v>172.79999999999998</c:v>
                </c:pt>
                <c:pt idx="13">
                  <c:v>173.89999999999998</c:v>
                </c:pt>
                <c:pt idx="14">
                  <c:v>175.79999999999998</c:v>
                </c:pt>
                <c:pt idx="15">
                  <c:v>174.29999999999998</c:v>
                </c:pt>
                <c:pt idx="16">
                  <c:v>156</c:v>
                </c:pt>
                <c:pt idx="17">
                  <c:v>66.3</c:v>
                </c:pt>
                <c:pt idx="18">
                  <c:v>1.9000000000000004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'Negative Deviations_1'!$Q$6</c:f>
              <c:strCache>
                <c:ptCount val="1"/>
                <c:pt idx="0">
                  <c:v>COP_hour Ahead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dashDot"/>
              <a:round/>
            </a:ln>
            <a:effectLst/>
          </c:spPr>
          <c:marker>
            <c:symbol val="none"/>
          </c:marker>
          <c:cat>
            <c:numRef>
              <c:f>'Negative Deviations_1'!$O$7:$O$30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'Negative Deviations_1'!$Q$7:$Q$30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13.099999999999998</c:v>
                </c:pt>
                <c:pt idx="8">
                  <c:v>106.7</c:v>
                </c:pt>
                <c:pt idx="9">
                  <c:v>173.09999999999997</c:v>
                </c:pt>
                <c:pt idx="10">
                  <c:v>179.7</c:v>
                </c:pt>
                <c:pt idx="11">
                  <c:v>174.3</c:v>
                </c:pt>
                <c:pt idx="12">
                  <c:v>172.79999999999998</c:v>
                </c:pt>
                <c:pt idx="13">
                  <c:v>173.89999999999998</c:v>
                </c:pt>
                <c:pt idx="14">
                  <c:v>175.79999999999998</c:v>
                </c:pt>
                <c:pt idx="15">
                  <c:v>174.29999999999998</c:v>
                </c:pt>
                <c:pt idx="16">
                  <c:v>156</c:v>
                </c:pt>
                <c:pt idx="17">
                  <c:v>67.400000000000006</c:v>
                </c:pt>
                <c:pt idx="18">
                  <c:v>1.9000000000000004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0605552"/>
        <c:axId val="280603592"/>
      </c:lineChart>
      <c:catAx>
        <c:axId val="28060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603592"/>
        <c:crosses val="autoZero"/>
        <c:auto val="1"/>
        <c:lblAlgn val="ctr"/>
        <c:lblOffset val="100"/>
        <c:noMultiLvlLbl val="0"/>
      </c:catAx>
      <c:valAx>
        <c:axId val="280603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60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Update on NPRR615 </a:t>
            </a:r>
            <a:r>
              <a:rPr lang="en-US" b="1" dirty="0"/>
              <a:t>PVGR </a:t>
            </a:r>
            <a:r>
              <a:rPr lang="en-US" b="1" dirty="0" smtClean="0"/>
              <a:t>Forecasting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ERCOT Staff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March 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Solar Installations by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51"/>
          <a:stretch/>
        </p:blipFill>
        <p:spPr bwMode="auto">
          <a:xfrm>
            <a:off x="990600" y="1066800"/>
            <a:ext cx="6553200" cy="464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77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Solar Forecast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2209800"/>
          </a:xfrm>
        </p:spPr>
        <p:txBody>
          <a:bodyPr/>
          <a:lstStyle/>
          <a:p>
            <a:pPr lvl="0"/>
            <a:r>
              <a:rPr lang="en-US" sz="2000" dirty="0" smtClean="0"/>
              <a:t>Conducted </a:t>
            </a:r>
            <a:r>
              <a:rPr lang="en-US" sz="2000" dirty="0"/>
              <a:t>RFP selecting MDA as our Solar Forecast </a:t>
            </a:r>
            <a:r>
              <a:rPr lang="en-US" sz="2000" dirty="0" smtClean="0"/>
              <a:t>vendor</a:t>
            </a:r>
          </a:p>
          <a:p>
            <a:pPr lvl="0"/>
            <a:endParaRPr lang="en-US" sz="700" dirty="0"/>
          </a:p>
          <a:p>
            <a:pPr lvl="0"/>
            <a:r>
              <a:rPr lang="en-US" sz="2000" dirty="0"/>
              <a:t>Pass </a:t>
            </a:r>
            <a:r>
              <a:rPr lang="en-US" sz="2000" dirty="0" smtClean="0"/>
              <a:t>solar </a:t>
            </a:r>
            <a:r>
              <a:rPr lang="en-US" sz="2000" dirty="0"/>
              <a:t>observation data to MDA every 5 minutes</a:t>
            </a:r>
          </a:p>
          <a:p>
            <a:pPr lvl="0"/>
            <a:endParaRPr lang="en-US" sz="700" dirty="0" smtClean="0"/>
          </a:p>
          <a:p>
            <a:pPr lvl="0"/>
            <a:r>
              <a:rPr lang="en-US" sz="2000" dirty="0" smtClean="0"/>
              <a:t>Receive </a:t>
            </a:r>
            <a:r>
              <a:rPr lang="en-US" sz="2000" dirty="0"/>
              <a:t>solar forecast from MDA hourly </a:t>
            </a:r>
            <a:r>
              <a:rPr lang="en-US" sz="2000" dirty="0" smtClean="0"/>
              <a:t>for the next 168-hour and distribute that </a:t>
            </a:r>
            <a:r>
              <a:rPr lang="en-US" sz="2000" dirty="0"/>
              <a:t>to the Solar QSEs</a:t>
            </a:r>
          </a:p>
          <a:p>
            <a:pPr lvl="0"/>
            <a:endParaRPr lang="en-US" sz="700" dirty="0" smtClean="0"/>
          </a:p>
          <a:p>
            <a:pPr lvl="0"/>
            <a:r>
              <a:rPr lang="en-US" sz="2000" dirty="0" smtClean="0"/>
              <a:t>The </a:t>
            </a:r>
            <a:r>
              <a:rPr lang="en-US" sz="2000" dirty="0"/>
              <a:t>Solar QSEs use that forecast to update their COP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519317"/>
              </p:ext>
            </p:extLst>
          </p:nvPr>
        </p:nvGraphicFramePr>
        <p:xfrm>
          <a:off x="2209800" y="3429000"/>
          <a:ext cx="38481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Visio" r:id="rId4" imgW="3849665" imgH="2858851" progId="Visio.Drawing.11">
                  <p:embed/>
                </p:oleObj>
              </mc:Choice>
              <mc:Fallback>
                <p:oleObj name="Visio" r:id="rId4" imgW="3849665" imgH="2858851" progId="Visio.Drawing.11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429000"/>
                        <a:ext cx="3848100" cy="285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Current Operating Plan (COP) </a:t>
            </a:r>
            <a:r>
              <a:rPr lang="en-US" i="1" dirty="0" smtClean="0"/>
              <a:t>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i="1" dirty="0"/>
              <a:t>3.9.1	Current Operating Plan (COP) Criteria</a:t>
            </a:r>
          </a:p>
          <a:p>
            <a:pPr marL="0" indent="0">
              <a:buNone/>
            </a:pPr>
            <a:r>
              <a:rPr lang="en-US" sz="2000" dirty="0" smtClean="0"/>
              <a:t>(8) For </a:t>
            </a:r>
            <a:r>
              <a:rPr lang="en-US" sz="2000" dirty="0"/>
              <a:t>the first 168 hours of the COP, a QSE representing a Wind-powered Generation Resource (WGR) must enter an HSL value that is less than or equal to the amount for that Resource from the most recent Short-Term Wind Power Forecast (STWPF) provided by ERCOT, and a QSE representing a </a:t>
            </a:r>
            <a:r>
              <a:rPr lang="en-US" sz="2000" b="1" dirty="0" err="1"/>
              <a:t>PhotoVoltaic</a:t>
            </a:r>
            <a:r>
              <a:rPr lang="en-US" sz="2000" b="1" dirty="0"/>
              <a:t> Generation Resource </a:t>
            </a:r>
            <a:r>
              <a:rPr lang="en-US" sz="2000" dirty="0"/>
              <a:t>(PVGR) must enter an HSL value that is less than or equal to the amount for that Resource from the most recent </a:t>
            </a:r>
            <a:r>
              <a:rPr lang="en-US" sz="2000" b="1" dirty="0"/>
              <a:t>Short-Term </a:t>
            </a:r>
            <a:r>
              <a:rPr lang="en-US" sz="2000" b="1" dirty="0" err="1"/>
              <a:t>PhotoVoltaic</a:t>
            </a:r>
            <a:r>
              <a:rPr lang="en-US" sz="2000" b="1" dirty="0"/>
              <a:t> Power Forecast </a:t>
            </a:r>
            <a:r>
              <a:rPr lang="en-US" sz="2000" dirty="0"/>
              <a:t>(STPPF) provided by ERCOT.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Submission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2578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photovoltaic solar units are updating their COP on an hourly basis. 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031198"/>
              </p:ext>
            </p:extLst>
          </p:nvPr>
        </p:nvGraphicFramePr>
        <p:xfrm>
          <a:off x="914400" y="990600"/>
          <a:ext cx="7315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184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dcmitype/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100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Visio</vt:lpstr>
      <vt:lpstr>PowerPoint Presentation</vt:lpstr>
      <vt:lpstr>ERCOT Solar Installations by Year</vt:lpstr>
      <vt:lpstr>Solar Forecast Implementation</vt:lpstr>
      <vt:lpstr>Current Operating Plan (COP) Submission</vt:lpstr>
      <vt:lpstr>COP Submission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Sharma, Sandip</cp:lastModifiedBy>
  <cp:revision>49</cp:revision>
  <cp:lastPrinted>2016-02-12T20:51:30Z</cp:lastPrinted>
  <dcterms:created xsi:type="dcterms:W3CDTF">2016-01-21T15:20:31Z</dcterms:created>
  <dcterms:modified xsi:type="dcterms:W3CDTF">2016-02-26T21:43:45Z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