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emf" ContentType="image/x-em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firstSlideNum="2" showSpecialPlsOnTitleSld="0" saveSubsetFonts="1">
  <p:sldMasterIdLst>
    <p:sldMasterId id="2147483660" r:id="rId1"/>
  </p:sldMasterIdLst>
  <p:notesMasterIdLst>
    <p:notesMasterId r:id="rId27"/>
  </p:notesMasterIdLst>
  <p:handoutMasterIdLst>
    <p:handoutMasterId r:id="rId28"/>
  </p:handoutMasterIdLst>
  <p:sldIdLst>
    <p:sldId id="256" r:id="rId2"/>
    <p:sldId id="271" r:id="rId3"/>
    <p:sldId id="281" r:id="rId4"/>
    <p:sldId id="261" r:id="rId5"/>
    <p:sldId id="262" r:id="rId6"/>
    <p:sldId id="272" r:id="rId7"/>
    <p:sldId id="274" r:id="rId8"/>
    <p:sldId id="288" r:id="rId9"/>
    <p:sldId id="282" r:id="rId10"/>
    <p:sldId id="273" r:id="rId11"/>
    <p:sldId id="280" r:id="rId12"/>
    <p:sldId id="279" r:id="rId13"/>
    <p:sldId id="258" r:id="rId14"/>
    <p:sldId id="259" r:id="rId15"/>
    <p:sldId id="260" r:id="rId16"/>
    <p:sldId id="278" r:id="rId17"/>
    <p:sldId id="263" r:id="rId18"/>
    <p:sldId id="264" r:id="rId19"/>
    <p:sldId id="265" r:id="rId20"/>
    <p:sldId id="283" r:id="rId21"/>
    <p:sldId id="284" r:id="rId22"/>
    <p:sldId id="285" r:id="rId23"/>
    <p:sldId id="267" r:id="rId24"/>
    <p:sldId id="286" r:id="rId25"/>
    <p:sldId id="287"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271" autoAdjust="0"/>
  </p:normalViewPr>
  <p:slideViewPr>
    <p:cSldViewPr snapToGrid="0" snapToObjects="1">
      <p:cViewPr>
        <p:scale>
          <a:sx n="112" d="100"/>
          <a:sy n="112" d="100"/>
        </p:scale>
        <p:origin x="-120" y="12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notesMaster" Target="notesMasters/notesMaster1.xml"/><Relationship Id="rId28" Type="http://schemas.openxmlformats.org/officeDocument/2006/relationships/handoutMaster" Target="handoutMasters/handoutMaster1.xml"/><Relationship Id="rId2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presProps" Target="presProps.xml"/><Relationship Id="rId31" Type="http://schemas.openxmlformats.org/officeDocument/2006/relationships/viewProps" Target="viewProps.xml"/><Relationship Id="rId32" Type="http://schemas.openxmlformats.org/officeDocument/2006/relationships/theme" Target="theme/theme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2E7AFF8-D7BF-C54D-9EBD-8A5A7371B305}" type="datetimeFigureOut">
              <a:rPr lang="en-US" smtClean="0"/>
              <a:t>2/29/16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969516C-A460-CE45-A511-0F51F21CABC0}" type="slidenum">
              <a:rPr lang="en-US" smtClean="0"/>
              <a:t>‹#›</a:t>
            </a:fld>
            <a:endParaRPr lang="en-US"/>
          </a:p>
        </p:txBody>
      </p:sp>
    </p:spTree>
    <p:extLst>
      <p:ext uri="{BB962C8B-B14F-4D97-AF65-F5344CB8AC3E}">
        <p14:creationId xmlns:p14="http://schemas.microsoft.com/office/powerpoint/2010/main" val="292127818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DFA5F50-BE8E-3A4B-AFE9-4A9C1A656107}" type="datetimeFigureOut">
              <a:rPr lang="en-US" smtClean="0"/>
              <a:t>2/29/16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CCC5B5C-3AAE-394E-A51C-99B2DB40CEC9}" type="slidenum">
              <a:rPr lang="en-US" smtClean="0"/>
              <a:t>‹#›</a:t>
            </a:fld>
            <a:endParaRPr lang="en-US"/>
          </a:p>
        </p:txBody>
      </p:sp>
    </p:spTree>
    <p:extLst>
      <p:ext uri="{BB962C8B-B14F-4D97-AF65-F5344CB8AC3E}">
        <p14:creationId xmlns:p14="http://schemas.microsoft.com/office/powerpoint/2010/main" val="2469127471"/>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p:sp>
      <p:sp>
        <p:nvSpPr>
          <p:cNvPr id="163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Times New Roman" panose="02020603050405020304" pitchFamily="18" charset="0"/>
              </a:rPr>
              <a:t>Energy storage projects now operate across the country, and many large projects now have operational track records going back more than 5 years.</a:t>
            </a:r>
          </a:p>
        </p:txBody>
      </p:sp>
      <p:sp>
        <p:nvSpPr>
          <p:cNvPr id="16388" name="Slide Number Placeholder 3"/>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723900" algn="l"/>
                <a:tab pos="1447800" algn="l"/>
                <a:tab pos="2171700" algn="l"/>
                <a:tab pos="2895600" algn="l"/>
              </a:tabLst>
              <a:defRPr sz="2400" baseline="-25000">
                <a:solidFill>
                  <a:schemeClr val="bg1"/>
                </a:solidFill>
                <a:latin typeface="Times New Roman" panose="02020603050405020304" pitchFamily="18" charset="0"/>
                <a:ea typeface="MS PGothic" panose="020B0600070205080204" pitchFamily="34" charset="-128"/>
              </a:defRPr>
            </a:lvl1pPr>
            <a:lvl2pPr>
              <a:tabLst>
                <a:tab pos="723900" algn="l"/>
                <a:tab pos="1447800" algn="l"/>
                <a:tab pos="2171700" algn="l"/>
                <a:tab pos="2895600" algn="l"/>
              </a:tabLst>
              <a:defRPr sz="2400" baseline="-25000">
                <a:solidFill>
                  <a:schemeClr val="bg1"/>
                </a:solidFill>
                <a:latin typeface="Times New Roman" panose="02020603050405020304" pitchFamily="18" charset="0"/>
                <a:ea typeface="MS PGothic" panose="020B0600070205080204" pitchFamily="34" charset="-128"/>
              </a:defRPr>
            </a:lvl2pPr>
            <a:lvl3pPr>
              <a:tabLst>
                <a:tab pos="723900" algn="l"/>
                <a:tab pos="1447800" algn="l"/>
                <a:tab pos="2171700" algn="l"/>
                <a:tab pos="2895600" algn="l"/>
              </a:tabLst>
              <a:defRPr sz="2400" baseline="-25000">
                <a:solidFill>
                  <a:schemeClr val="bg1"/>
                </a:solidFill>
                <a:latin typeface="Times New Roman" panose="02020603050405020304" pitchFamily="18" charset="0"/>
                <a:ea typeface="MS PGothic" panose="020B0600070205080204" pitchFamily="34" charset="-128"/>
              </a:defRPr>
            </a:lvl3pPr>
            <a:lvl4pPr>
              <a:tabLst>
                <a:tab pos="723900" algn="l"/>
                <a:tab pos="1447800" algn="l"/>
                <a:tab pos="2171700" algn="l"/>
                <a:tab pos="2895600" algn="l"/>
              </a:tabLst>
              <a:defRPr sz="2400" baseline="-25000">
                <a:solidFill>
                  <a:schemeClr val="bg1"/>
                </a:solidFill>
                <a:latin typeface="Times New Roman" panose="02020603050405020304" pitchFamily="18" charset="0"/>
                <a:ea typeface="MS PGothic" panose="020B0600070205080204" pitchFamily="34" charset="-128"/>
              </a:defRPr>
            </a:lvl4pPr>
            <a:lvl5pPr>
              <a:tabLst>
                <a:tab pos="723900" algn="l"/>
                <a:tab pos="1447800" algn="l"/>
                <a:tab pos="2171700" algn="l"/>
                <a:tab pos="2895600" algn="l"/>
              </a:tabLst>
              <a:defRPr sz="2400" baseline="-25000">
                <a:solidFill>
                  <a:schemeClr val="bg1"/>
                </a:solidFill>
                <a:latin typeface="Times New Roman" panose="02020603050405020304" pitchFamily="18" charset="0"/>
                <a:ea typeface="MS PGothic" panose="020B0600070205080204" pitchFamily="34" charset="-128"/>
              </a:defRPr>
            </a:lvl5pPr>
            <a:lvl6pPr marL="2514600" indent="-228600" defTabSz="457200" eaLnBrk="0" fontAlgn="base" hangingPunct="0">
              <a:spcBef>
                <a:spcPct val="0"/>
              </a:spcBef>
              <a:spcAft>
                <a:spcPct val="0"/>
              </a:spcAft>
              <a:tabLst>
                <a:tab pos="723900" algn="l"/>
                <a:tab pos="1447800" algn="l"/>
                <a:tab pos="2171700" algn="l"/>
                <a:tab pos="2895600" algn="l"/>
              </a:tabLst>
              <a:defRPr sz="2400" baseline="-25000">
                <a:solidFill>
                  <a:schemeClr val="bg1"/>
                </a:solidFill>
                <a:latin typeface="Times New Roman" panose="02020603050405020304" pitchFamily="18" charset="0"/>
                <a:ea typeface="MS PGothic" panose="020B0600070205080204" pitchFamily="34" charset="-128"/>
              </a:defRPr>
            </a:lvl6pPr>
            <a:lvl7pPr marL="2971800" indent="-228600" defTabSz="457200" eaLnBrk="0" fontAlgn="base" hangingPunct="0">
              <a:spcBef>
                <a:spcPct val="0"/>
              </a:spcBef>
              <a:spcAft>
                <a:spcPct val="0"/>
              </a:spcAft>
              <a:tabLst>
                <a:tab pos="723900" algn="l"/>
                <a:tab pos="1447800" algn="l"/>
                <a:tab pos="2171700" algn="l"/>
                <a:tab pos="2895600" algn="l"/>
              </a:tabLst>
              <a:defRPr sz="2400" baseline="-25000">
                <a:solidFill>
                  <a:schemeClr val="bg1"/>
                </a:solidFill>
                <a:latin typeface="Times New Roman" panose="02020603050405020304" pitchFamily="18" charset="0"/>
                <a:ea typeface="MS PGothic" panose="020B0600070205080204" pitchFamily="34" charset="-128"/>
              </a:defRPr>
            </a:lvl7pPr>
            <a:lvl8pPr marL="3429000" indent="-228600" defTabSz="457200" eaLnBrk="0" fontAlgn="base" hangingPunct="0">
              <a:spcBef>
                <a:spcPct val="0"/>
              </a:spcBef>
              <a:spcAft>
                <a:spcPct val="0"/>
              </a:spcAft>
              <a:tabLst>
                <a:tab pos="723900" algn="l"/>
                <a:tab pos="1447800" algn="l"/>
                <a:tab pos="2171700" algn="l"/>
                <a:tab pos="2895600" algn="l"/>
              </a:tabLst>
              <a:defRPr sz="2400" baseline="-25000">
                <a:solidFill>
                  <a:schemeClr val="bg1"/>
                </a:solidFill>
                <a:latin typeface="Times New Roman" panose="02020603050405020304" pitchFamily="18" charset="0"/>
                <a:ea typeface="MS PGothic" panose="020B0600070205080204" pitchFamily="34" charset="-128"/>
              </a:defRPr>
            </a:lvl8pPr>
            <a:lvl9pPr marL="3886200" indent="-228600" defTabSz="457200" eaLnBrk="0" fontAlgn="base" hangingPunct="0">
              <a:spcBef>
                <a:spcPct val="0"/>
              </a:spcBef>
              <a:spcAft>
                <a:spcPct val="0"/>
              </a:spcAft>
              <a:tabLst>
                <a:tab pos="723900" algn="l"/>
                <a:tab pos="1447800" algn="l"/>
                <a:tab pos="2171700" algn="l"/>
                <a:tab pos="2895600" algn="l"/>
              </a:tabLst>
              <a:defRPr sz="2400" baseline="-25000">
                <a:solidFill>
                  <a:schemeClr val="bg1"/>
                </a:solidFill>
                <a:latin typeface="Times New Roman" panose="02020603050405020304" pitchFamily="18" charset="0"/>
                <a:ea typeface="MS PGothic" panose="020B0600070205080204" pitchFamily="34" charset="-128"/>
              </a:defRPr>
            </a:lvl9pPr>
          </a:lstStyle>
          <a:p>
            <a:fld id="{2EA83E4C-DBD7-412D-BADF-70F68B81A7DE}" type="slidenum">
              <a:rPr lang="en-US" altLang="en-US" sz="1400" baseline="0" smtClean="0">
                <a:solidFill>
                  <a:srgbClr val="000000"/>
                </a:solidFill>
                <a:latin typeface="Tinos" charset="0"/>
                <a:ea typeface="Arial Unicode MS" panose="020B0604020202020204" pitchFamily="34" charset="-128"/>
              </a:rPr>
              <a:pPr/>
              <a:t>4</a:t>
            </a:fld>
            <a:endParaRPr lang="en-US" altLang="en-US" sz="1400" baseline="0" smtClean="0">
              <a:solidFill>
                <a:srgbClr val="000000"/>
              </a:solidFill>
              <a:latin typeface="Tinos" charset="0"/>
              <a:ea typeface="Arial Unicode MS" panose="020B0604020202020204" pitchFamily="34" charset="-128"/>
            </a:endParaRPr>
          </a:p>
        </p:txBody>
      </p:sp>
    </p:spTree>
    <p:extLst>
      <p:ext uri="{BB962C8B-B14F-4D97-AF65-F5344CB8AC3E}">
        <p14:creationId xmlns:p14="http://schemas.microsoft.com/office/powerpoint/2010/main" val="26931612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p:sp>
      <p:sp>
        <p:nvSpPr>
          <p:cNvPr id="204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Times New Roman" panose="02020603050405020304" pitchFamily="18" charset="0"/>
              </a:rPr>
              <a:t>And as installations continue and technologies mature, costs will continue to decline. A recent article in the journal Nature found that energy storage costs declined faster 2007-2014 than expert projections.</a:t>
            </a:r>
          </a:p>
          <a:p>
            <a:endParaRPr lang="en-US" altLang="en-US" smtClean="0">
              <a:latin typeface="Times New Roman" panose="02020603050405020304" pitchFamily="18" charset="0"/>
            </a:endParaRPr>
          </a:p>
          <a:p>
            <a:r>
              <a:rPr lang="en-US" altLang="en-US" smtClean="0">
                <a:latin typeface="Times New Roman" panose="02020603050405020304" pitchFamily="18" charset="0"/>
              </a:rPr>
              <a:t>With installs increasing and costs declining, how will your state deal with energy storage?</a:t>
            </a:r>
          </a:p>
        </p:txBody>
      </p:sp>
      <p:sp>
        <p:nvSpPr>
          <p:cNvPr id="20484" name="Slide Number Placeholder 3"/>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723900" algn="l"/>
                <a:tab pos="1447800" algn="l"/>
                <a:tab pos="2171700" algn="l"/>
                <a:tab pos="2895600" algn="l"/>
              </a:tabLst>
              <a:defRPr sz="2400" baseline="-25000">
                <a:solidFill>
                  <a:schemeClr val="bg1"/>
                </a:solidFill>
                <a:latin typeface="Times New Roman" panose="02020603050405020304" pitchFamily="18" charset="0"/>
                <a:ea typeface="MS PGothic" panose="020B0600070205080204" pitchFamily="34" charset="-128"/>
              </a:defRPr>
            </a:lvl1pPr>
            <a:lvl2pPr>
              <a:tabLst>
                <a:tab pos="723900" algn="l"/>
                <a:tab pos="1447800" algn="l"/>
                <a:tab pos="2171700" algn="l"/>
                <a:tab pos="2895600" algn="l"/>
              </a:tabLst>
              <a:defRPr sz="2400" baseline="-25000">
                <a:solidFill>
                  <a:schemeClr val="bg1"/>
                </a:solidFill>
                <a:latin typeface="Times New Roman" panose="02020603050405020304" pitchFamily="18" charset="0"/>
                <a:ea typeface="MS PGothic" panose="020B0600070205080204" pitchFamily="34" charset="-128"/>
              </a:defRPr>
            </a:lvl2pPr>
            <a:lvl3pPr>
              <a:tabLst>
                <a:tab pos="723900" algn="l"/>
                <a:tab pos="1447800" algn="l"/>
                <a:tab pos="2171700" algn="l"/>
                <a:tab pos="2895600" algn="l"/>
              </a:tabLst>
              <a:defRPr sz="2400" baseline="-25000">
                <a:solidFill>
                  <a:schemeClr val="bg1"/>
                </a:solidFill>
                <a:latin typeface="Times New Roman" panose="02020603050405020304" pitchFamily="18" charset="0"/>
                <a:ea typeface="MS PGothic" panose="020B0600070205080204" pitchFamily="34" charset="-128"/>
              </a:defRPr>
            </a:lvl3pPr>
            <a:lvl4pPr>
              <a:tabLst>
                <a:tab pos="723900" algn="l"/>
                <a:tab pos="1447800" algn="l"/>
                <a:tab pos="2171700" algn="l"/>
                <a:tab pos="2895600" algn="l"/>
              </a:tabLst>
              <a:defRPr sz="2400" baseline="-25000">
                <a:solidFill>
                  <a:schemeClr val="bg1"/>
                </a:solidFill>
                <a:latin typeface="Times New Roman" panose="02020603050405020304" pitchFamily="18" charset="0"/>
                <a:ea typeface="MS PGothic" panose="020B0600070205080204" pitchFamily="34" charset="-128"/>
              </a:defRPr>
            </a:lvl4pPr>
            <a:lvl5pPr>
              <a:tabLst>
                <a:tab pos="723900" algn="l"/>
                <a:tab pos="1447800" algn="l"/>
                <a:tab pos="2171700" algn="l"/>
                <a:tab pos="2895600" algn="l"/>
              </a:tabLst>
              <a:defRPr sz="2400" baseline="-25000">
                <a:solidFill>
                  <a:schemeClr val="bg1"/>
                </a:solidFill>
                <a:latin typeface="Times New Roman" panose="02020603050405020304" pitchFamily="18" charset="0"/>
                <a:ea typeface="MS PGothic" panose="020B0600070205080204" pitchFamily="34" charset="-128"/>
              </a:defRPr>
            </a:lvl5pPr>
            <a:lvl6pPr marL="2514600" indent="-228600" defTabSz="457200" eaLnBrk="0" fontAlgn="base" hangingPunct="0">
              <a:spcBef>
                <a:spcPct val="0"/>
              </a:spcBef>
              <a:spcAft>
                <a:spcPct val="0"/>
              </a:spcAft>
              <a:tabLst>
                <a:tab pos="723900" algn="l"/>
                <a:tab pos="1447800" algn="l"/>
                <a:tab pos="2171700" algn="l"/>
                <a:tab pos="2895600" algn="l"/>
              </a:tabLst>
              <a:defRPr sz="2400" baseline="-25000">
                <a:solidFill>
                  <a:schemeClr val="bg1"/>
                </a:solidFill>
                <a:latin typeface="Times New Roman" panose="02020603050405020304" pitchFamily="18" charset="0"/>
                <a:ea typeface="MS PGothic" panose="020B0600070205080204" pitchFamily="34" charset="-128"/>
              </a:defRPr>
            </a:lvl6pPr>
            <a:lvl7pPr marL="2971800" indent="-228600" defTabSz="457200" eaLnBrk="0" fontAlgn="base" hangingPunct="0">
              <a:spcBef>
                <a:spcPct val="0"/>
              </a:spcBef>
              <a:spcAft>
                <a:spcPct val="0"/>
              </a:spcAft>
              <a:tabLst>
                <a:tab pos="723900" algn="l"/>
                <a:tab pos="1447800" algn="l"/>
                <a:tab pos="2171700" algn="l"/>
                <a:tab pos="2895600" algn="l"/>
              </a:tabLst>
              <a:defRPr sz="2400" baseline="-25000">
                <a:solidFill>
                  <a:schemeClr val="bg1"/>
                </a:solidFill>
                <a:latin typeface="Times New Roman" panose="02020603050405020304" pitchFamily="18" charset="0"/>
                <a:ea typeface="MS PGothic" panose="020B0600070205080204" pitchFamily="34" charset="-128"/>
              </a:defRPr>
            </a:lvl7pPr>
            <a:lvl8pPr marL="3429000" indent="-228600" defTabSz="457200" eaLnBrk="0" fontAlgn="base" hangingPunct="0">
              <a:spcBef>
                <a:spcPct val="0"/>
              </a:spcBef>
              <a:spcAft>
                <a:spcPct val="0"/>
              </a:spcAft>
              <a:tabLst>
                <a:tab pos="723900" algn="l"/>
                <a:tab pos="1447800" algn="l"/>
                <a:tab pos="2171700" algn="l"/>
                <a:tab pos="2895600" algn="l"/>
              </a:tabLst>
              <a:defRPr sz="2400" baseline="-25000">
                <a:solidFill>
                  <a:schemeClr val="bg1"/>
                </a:solidFill>
                <a:latin typeface="Times New Roman" panose="02020603050405020304" pitchFamily="18" charset="0"/>
                <a:ea typeface="MS PGothic" panose="020B0600070205080204" pitchFamily="34" charset="-128"/>
              </a:defRPr>
            </a:lvl8pPr>
            <a:lvl9pPr marL="3886200" indent="-228600" defTabSz="457200" eaLnBrk="0" fontAlgn="base" hangingPunct="0">
              <a:spcBef>
                <a:spcPct val="0"/>
              </a:spcBef>
              <a:spcAft>
                <a:spcPct val="0"/>
              </a:spcAft>
              <a:tabLst>
                <a:tab pos="723900" algn="l"/>
                <a:tab pos="1447800" algn="l"/>
                <a:tab pos="2171700" algn="l"/>
                <a:tab pos="2895600" algn="l"/>
              </a:tabLst>
              <a:defRPr sz="2400" baseline="-25000">
                <a:solidFill>
                  <a:schemeClr val="bg1"/>
                </a:solidFill>
                <a:latin typeface="Times New Roman" panose="02020603050405020304" pitchFamily="18" charset="0"/>
                <a:ea typeface="MS PGothic" panose="020B0600070205080204" pitchFamily="34" charset="-128"/>
              </a:defRPr>
            </a:lvl9pPr>
          </a:lstStyle>
          <a:p>
            <a:fld id="{262FDDD0-41C9-4985-B12F-FCCC44A2EBCD}" type="slidenum">
              <a:rPr lang="en-US" altLang="en-US" sz="1400" baseline="0" smtClean="0">
                <a:solidFill>
                  <a:srgbClr val="000000"/>
                </a:solidFill>
                <a:latin typeface="Tinos" charset="0"/>
                <a:ea typeface="Arial Unicode MS" panose="020B0604020202020204" pitchFamily="34" charset="-128"/>
              </a:rPr>
              <a:pPr/>
              <a:t>6</a:t>
            </a:fld>
            <a:endParaRPr lang="en-US" altLang="en-US" sz="1400" baseline="0" smtClean="0">
              <a:solidFill>
                <a:srgbClr val="000000"/>
              </a:solidFill>
              <a:latin typeface="Tinos" charset="0"/>
              <a:ea typeface="Arial Unicode MS" panose="020B0604020202020204" pitchFamily="34" charset="-128"/>
            </a:endParaRPr>
          </a:p>
        </p:txBody>
      </p:sp>
    </p:spTree>
    <p:extLst>
      <p:ext uri="{BB962C8B-B14F-4D97-AF65-F5344CB8AC3E}">
        <p14:creationId xmlns:p14="http://schemas.microsoft.com/office/powerpoint/2010/main" val="5299408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p:sp>
      <p:sp>
        <p:nvSpPr>
          <p:cNvPr id="368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Times New Roman" panose="02020603050405020304" pitchFamily="18" charset="0"/>
              </a:rPr>
              <a:t>That’s why the Brattle Group’s report to Oncor in TX emphasizes that the regulatory framework must capture not just energy storage’s wholesale market values, but also T&amp;D system values of energy storage.</a:t>
            </a:r>
          </a:p>
        </p:txBody>
      </p:sp>
      <p:sp>
        <p:nvSpPr>
          <p:cNvPr id="36868" name="Slide Number Placeholder 3"/>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723900" algn="l"/>
                <a:tab pos="1447800" algn="l"/>
                <a:tab pos="2171700" algn="l"/>
                <a:tab pos="2895600" algn="l"/>
              </a:tabLst>
              <a:defRPr sz="2400" baseline="-25000">
                <a:solidFill>
                  <a:schemeClr val="bg1"/>
                </a:solidFill>
                <a:latin typeface="Times New Roman" panose="02020603050405020304" pitchFamily="18" charset="0"/>
                <a:ea typeface="MS PGothic" panose="020B0600070205080204" pitchFamily="34" charset="-128"/>
              </a:defRPr>
            </a:lvl1pPr>
            <a:lvl2pPr>
              <a:tabLst>
                <a:tab pos="723900" algn="l"/>
                <a:tab pos="1447800" algn="l"/>
                <a:tab pos="2171700" algn="l"/>
                <a:tab pos="2895600" algn="l"/>
              </a:tabLst>
              <a:defRPr sz="2400" baseline="-25000">
                <a:solidFill>
                  <a:schemeClr val="bg1"/>
                </a:solidFill>
                <a:latin typeface="Times New Roman" panose="02020603050405020304" pitchFamily="18" charset="0"/>
                <a:ea typeface="MS PGothic" panose="020B0600070205080204" pitchFamily="34" charset="-128"/>
              </a:defRPr>
            </a:lvl2pPr>
            <a:lvl3pPr>
              <a:tabLst>
                <a:tab pos="723900" algn="l"/>
                <a:tab pos="1447800" algn="l"/>
                <a:tab pos="2171700" algn="l"/>
                <a:tab pos="2895600" algn="l"/>
              </a:tabLst>
              <a:defRPr sz="2400" baseline="-25000">
                <a:solidFill>
                  <a:schemeClr val="bg1"/>
                </a:solidFill>
                <a:latin typeface="Times New Roman" panose="02020603050405020304" pitchFamily="18" charset="0"/>
                <a:ea typeface="MS PGothic" panose="020B0600070205080204" pitchFamily="34" charset="-128"/>
              </a:defRPr>
            </a:lvl3pPr>
            <a:lvl4pPr>
              <a:tabLst>
                <a:tab pos="723900" algn="l"/>
                <a:tab pos="1447800" algn="l"/>
                <a:tab pos="2171700" algn="l"/>
                <a:tab pos="2895600" algn="l"/>
              </a:tabLst>
              <a:defRPr sz="2400" baseline="-25000">
                <a:solidFill>
                  <a:schemeClr val="bg1"/>
                </a:solidFill>
                <a:latin typeface="Times New Roman" panose="02020603050405020304" pitchFamily="18" charset="0"/>
                <a:ea typeface="MS PGothic" panose="020B0600070205080204" pitchFamily="34" charset="-128"/>
              </a:defRPr>
            </a:lvl4pPr>
            <a:lvl5pPr>
              <a:tabLst>
                <a:tab pos="723900" algn="l"/>
                <a:tab pos="1447800" algn="l"/>
                <a:tab pos="2171700" algn="l"/>
                <a:tab pos="2895600" algn="l"/>
              </a:tabLst>
              <a:defRPr sz="2400" baseline="-25000">
                <a:solidFill>
                  <a:schemeClr val="bg1"/>
                </a:solidFill>
                <a:latin typeface="Times New Roman" panose="02020603050405020304" pitchFamily="18" charset="0"/>
                <a:ea typeface="MS PGothic" panose="020B0600070205080204" pitchFamily="34" charset="-128"/>
              </a:defRPr>
            </a:lvl5pPr>
            <a:lvl6pPr marL="2514600" indent="-228600" defTabSz="457200" eaLnBrk="0" fontAlgn="base" hangingPunct="0">
              <a:spcBef>
                <a:spcPct val="0"/>
              </a:spcBef>
              <a:spcAft>
                <a:spcPct val="0"/>
              </a:spcAft>
              <a:tabLst>
                <a:tab pos="723900" algn="l"/>
                <a:tab pos="1447800" algn="l"/>
                <a:tab pos="2171700" algn="l"/>
                <a:tab pos="2895600" algn="l"/>
              </a:tabLst>
              <a:defRPr sz="2400" baseline="-25000">
                <a:solidFill>
                  <a:schemeClr val="bg1"/>
                </a:solidFill>
                <a:latin typeface="Times New Roman" panose="02020603050405020304" pitchFamily="18" charset="0"/>
                <a:ea typeface="MS PGothic" panose="020B0600070205080204" pitchFamily="34" charset="-128"/>
              </a:defRPr>
            </a:lvl6pPr>
            <a:lvl7pPr marL="2971800" indent="-228600" defTabSz="457200" eaLnBrk="0" fontAlgn="base" hangingPunct="0">
              <a:spcBef>
                <a:spcPct val="0"/>
              </a:spcBef>
              <a:spcAft>
                <a:spcPct val="0"/>
              </a:spcAft>
              <a:tabLst>
                <a:tab pos="723900" algn="l"/>
                <a:tab pos="1447800" algn="l"/>
                <a:tab pos="2171700" algn="l"/>
                <a:tab pos="2895600" algn="l"/>
              </a:tabLst>
              <a:defRPr sz="2400" baseline="-25000">
                <a:solidFill>
                  <a:schemeClr val="bg1"/>
                </a:solidFill>
                <a:latin typeface="Times New Roman" panose="02020603050405020304" pitchFamily="18" charset="0"/>
                <a:ea typeface="MS PGothic" panose="020B0600070205080204" pitchFamily="34" charset="-128"/>
              </a:defRPr>
            </a:lvl7pPr>
            <a:lvl8pPr marL="3429000" indent="-228600" defTabSz="457200" eaLnBrk="0" fontAlgn="base" hangingPunct="0">
              <a:spcBef>
                <a:spcPct val="0"/>
              </a:spcBef>
              <a:spcAft>
                <a:spcPct val="0"/>
              </a:spcAft>
              <a:tabLst>
                <a:tab pos="723900" algn="l"/>
                <a:tab pos="1447800" algn="l"/>
                <a:tab pos="2171700" algn="l"/>
                <a:tab pos="2895600" algn="l"/>
              </a:tabLst>
              <a:defRPr sz="2400" baseline="-25000">
                <a:solidFill>
                  <a:schemeClr val="bg1"/>
                </a:solidFill>
                <a:latin typeface="Times New Roman" panose="02020603050405020304" pitchFamily="18" charset="0"/>
                <a:ea typeface="MS PGothic" panose="020B0600070205080204" pitchFamily="34" charset="-128"/>
              </a:defRPr>
            </a:lvl8pPr>
            <a:lvl9pPr marL="3886200" indent="-228600" defTabSz="457200" eaLnBrk="0" fontAlgn="base" hangingPunct="0">
              <a:spcBef>
                <a:spcPct val="0"/>
              </a:spcBef>
              <a:spcAft>
                <a:spcPct val="0"/>
              </a:spcAft>
              <a:tabLst>
                <a:tab pos="723900" algn="l"/>
                <a:tab pos="1447800" algn="l"/>
                <a:tab pos="2171700" algn="l"/>
                <a:tab pos="2895600" algn="l"/>
              </a:tabLst>
              <a:defRPr sz="2400" baseline="-25000">
                <a:solidFill>
                  <a:schemeClr val="bg1"/>
                </a:solidFill>
                <a:latin typeface="Times New Roman" panose="02020603050405020304" pitchFamily="18" charset="0"/>
                <a:ea typeface="MS PGothic" panose="020B0600070205080204" pitchFamily="34" charset="-128"/>
              </a:defRPr>
            </a:lvl9pPr>
          </a:lstStyle>
          <a:p>
            <a:fld id="{4856F207-3C8E-44B2-9740-301A41B4097A}" type="slidenum">
              <a:rPr lang="en-US" altLang="en-US" sz="1400" baseline="0" smtClean="0">
                <a:solidFill>
                  <a:srgbClr val="000000"/>
                </a:solidFill>
                <a:latin typeface="Tinos" charset="0"/>
                <a:ea typeface="Arial Unicode MS" panose="020B0604020202020204" pitchFamily="34" charset="-128"/>
              </a:rPr>
              <a:pPr/>
              <a:t>10</a:t>
            </a:fld>
            <a:endParaRPr lang="en-US" altLang="en-US" sz="1400" baseline="0" smtClean="0">
              <a:solidFill>
                <a:srgbClr val="000000"/>
              </a:solidFill>
              <a:latin typeface="Tinos" charset="0"/>
              <a:ea typeface="Arial Unicode MS" panose="020B0604020202020204" pitchFamily="34" charset="-128"/>
            </a:endParaRPr>
          </a:p>
        </p:txBody>
      </p:sp>
    </p:spTree>
    <p:extLst>
      <p:ext uri="{BB962C8B-B14F-4D97-AF65-F5344CB8AC3E}">
        <p14:creationId xmlns:p14="http://schemas.microsoft.com/office/powerpoint/2010/main" val="7795848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p:sp>
      <p:sp>
        <p:nvSpPr>
          <p:cNvPr id="245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Times New Roman" panose="02020603050405020304" pitchFamily="18" charset="0"/>
              </a:rPr>
              <a:t>Energy storage is not one thing, just like “generation” is not one thing. Different technologies have different characteristics and fit different applications.</a:t>
            </a:r>
          </a:p>
        </p:txBody>
      </p:sp>
      <p:sp>
        <p:nvSpPr>
          <p:cNvPr id="24580" name="Slide Number Placeholder 3"/>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723900" algn="l"/>
                <a:tab pos="1447800" algn="l"/>
                <a:tab pos="2171700" algn="l"/>
                <a:tab pos="2895600" algn="l"/>
              </a:tabLst>
              <a:defRPr sz="2400" baseline="-25000">
                <a:solidFill>
                  <a:schemeClr val="bg1"/>
                </a:solidFill>
                <a:latin typeface="Times New Roman" panose="02020603050405020304" pitchFamily="18" charset="0"/>
                <a:ea typeface="MS PGothic" panose="020B0600070205080204" pitchFamily="34" charset="-128"/>
              </a:defRPr>
            </a:lvl1pPr>
            <a:lvl2pPr>
              <a:tabLst>
                <a:tab pos="723900" algn="l"/>
                <a:tab pos="1447800" algn="l"/>
                <a:tab pos="2171700" algn="l"/>
                <a:tab pos="2895600" algn="l"/>
              </a:tabLst>
              <a:defRPr sz="2400" baseline="-25000">
                <a:solidFill>
                  <a:schemeClr val="bg1"/>
                </a:solidFill>
                <a:latin typeface="Times New Roman" panose="02020603050405020304" pitchFamily="18" charset="0"/>
                <a:ea typeface="MS PGothic" panose="020B0600070205080204" pitchFamily="34" charset="-128"/>
              </a:defRPr>
            </a:lvl2pPr>
            <a:lvl3pPr>
              <a:tabLst>
                <a:tab pos="723900" algn="l"/>
                <a:tab pos="1447800" algn="l"/>
                <a:tab pos="2171700" algn="l"/>
                <a:tab pos="2895600" algn="l"/>
              </a:tabLst>
              <a:defRPr sz="2400" baseline="-25000">
                <a:solidFill>
                  <a:schemeClr val="bg1"/>
                </a:solidFill>
                <a:latin typeface="Times New Roman" panose="02020603050405020304" pitchFamily="18" charset="0"/>
                <a:ea typeface="MS PGothic" panose="020B0600070205080204" pitchFamily="34" charset="-128"/>
              </a:defRPr>
            </a:lvl3pPr>
            <a:lvl4pPr>
              <a:tabLst>
                <a:tab pos="723900" algn="l"/>
                <a:tab pos="1447800" algn="l"/>
                <a:tab pos="2171700" algn="l"/>
                <a:tab pos="2895600" algn="l"/>
              </a:tabLst>
              <a:defRPr sz="2400" baseline="-25000">
                <a:solidFill>
                  <a:schemeClr val="bg1"/>
                </a:solidFill>
                <a:latin typeface="Times New Roman" panose="02020603050405020304" pitchFamily="18" charset="0"/>
                <a:ea typeface="MS PGothic" panose="020B0600070205080204" pitchFamily="34" charset="-128"/>
              </a:defRPr>
            </a:lvl4pPr>
            <a:lvl5pPr>
              <a:tabLst>
                <a:tab pos="723900" algn="l"/>
                <a:tab pos="1447800" algn="l"/>
                <a:tab pos="2171700" algn="l"/>
                <a:tab pos="2895600" algn="l"/>
              </a:tabLst>
              <a:defRPr sz="2400" baseline="-25000">
                <a:solidFill>
                  <a:schemeClr val="bg1"/>
                </a:solidFill>
                <a:latin typeface="Times New Roman" panose="02020603050405020304" pitchFamily="18" charset="0"/>
                <a:ea typeface="MS PGothic" panose="020B0600070205080204" pitchFamily="34" charset="-128"/>
              </a:defRPr>
            </a:lvl5pPr>
            <a:lvl6pPr marL="2514600" indent="-228600" defTabSz="457200" eaLnBrk="0" fontAlgn="base" hangingPunct="0">
              <a:spcBef>
                <a:spcPct val="0"/>
              </a:spcBef>
              <a:spcAft>
                <a:spcPct val="0"/>
              </a:spcAft>
              <a:tabLst>
                <a:tab pos="723900" algn="l"/>
                <a:tab pos="1447800" algn="l"/>
                <a:tab pos="2171700" algn="l"/>
                <a:tab pos="2895600" algn="l"/>
              </a:tabLst>
              <a:defRPr sz="2400" baseline="-25000">
                <a:solidFill>
                  <a:schemeClr val="bg1"/>
                </a:solidFill>
                <a:latin typeface="Times New Roman" panose="02020603050405020304" pitchFamily="18" charset="0"/>
                <a:ea typeface="MS PGothic" panose="020B0600070205080204" pitchFamily="34" charset="-128"/>
              </a:defRPr>
            </a:lvl6pPr>
            <a:lvl7pPr marL="2971800" indent="-228600" defTabSz="457200" eaLnBrk="0" fontAlgn="base" hangingPunct="0">
              <a:spcBef>
                <a:spcPct val="0"/>
              </a:spcBef>
              <a:spcAft>
                <a:spcPct val="0"/>
              </a:spcAft>
              <a:tabLst>
                <a:tab pos="723900" algn="l"/>
                <a:tab pos="1447800" algn="l"/>
                <a:tab pos="2171700" algn="l"/>
                <a:tab pos="2895600" algn="l"/>
              </a:tabLst>
              <a:defRPr sz="2400" baseline="-25000">
                <a:solidFill>
                  <a:schemeClr val="bg1"/>
                </a:solidFill>
                <a:latin typeface="Times New Roman" panose="02020603050405020304" pitchFamily="18" charset="0"/>
                <a:ea typeface="MS PGothic" panose="020B0600070205080204" pitchFamily="34" charset="-128"/>
              </a:defRPr>
            </a:lvl7pPr>
            <a:lvl8pPr marL="3429000" indent="-228600" defTabSz="457200" eaLnBrk="0" fontAlgn="base" hangingPunct="0">
              <a:spcBef>
                <a:spcPct val="0"/>
              </a:spcBef>
              <a:spcAft>
                <a:spcPct val="0"/>
              </a:spcAft>
              <a:tabLst>
                <a:tab pos="723900" algn="l"/>
                <a:tab pos="1447800" algn="l"/>
                <a:tab pos="2171700" algn="l"/>
                <a:tab pos="2895600" algn="l"/>
              </a:tabLst>
              <a:defRPr sz="2400" baseline="-25000">
                <a:solidFill>
                  <a:schemeClr val="bg1"/>
                </a:solidFill>
                <a:latin typeface="Times New Roman" panose="02020603050405020304" pitchFamily="18" charset="0"/>
                <a:ea typeface="MS PGothic" panose="020B0600070205080204" pitchFamily="34" charset="-128"/>
              </a:defRPr>
            </a:lvl8pPr>
            <a:lvl9pPr marL="3886200" indent="-228600" defTabSz="457200" eaLnBrk="0" fontAlgn="base" hangingPunct="0">
              <a:spcBef>
                <a:spcPct val="0"/>
              </a:spcBef>
              <a:spcAft>
                <a:spcPct val="0"/>
              </a:spcAft>
              <a:tabLst>
                <a:tab pos="723900" algn="l"/>
                <a:tab pos="1447800" algn="l"/>
                <a:tab pos="2171700" algn="l"/>
                <a:tab pos="2895600" algn="l"/>
              </a:tabLst>
              <a:defRPr sz="2400" baseline="-25000">
                <a:solidFill>
                  <a:schemeClr val="bg1"/>
                </a:solidFill>
                <a:latin typeface="Times New Roman" panose="02020603050405020304" pitchFamily="18" charset="0"/>
                <a:ea typeface="MS PGothic" panose="020B0600070205080204" pitchFamily="34" charset="-128"/>
              </a:defRPr>
            </a:lvl9pPr>
          </a:lstStyle>
          <a:p>
            <a:fld id="{AB46D292-5A47-4380-B911-149FB17E40B3}" type="slidenum">
              <a:rPr lang="en-US" altLang="en-US" sz="1400" baseline="0" smtClean="0">
                <a:solidFill>
                  <a:srgbClr val="000000"/>
                </a:solidFill>
                <a:latin typeface="Tinos" charset="0"/>
                <a:ea typeface="Arial Unicode MS" panose="020B0604020202020204" pitchFamily="34" charset="-128"/>
              </a:rPr>
              <a:pPr/>
              <a:t>18</a:t>
            </a:fld>
            <a:endParaRPr lang="en-US" altLang="en-US" sz="1400" baseline="0" smtClean="0">
              <a:solidFill>
                <a:srgbClr val="000000"/>
              </a:solidFill>
              <a:latin typeface="Tinos" charset="0"/>
              <a:ea typeface="Arial Unicode MS" panose="020B0604020202020204" pitchFamily="34" charset="-128"/>
            </a:endParaRPr>
          </a:p>
        </p:txBody>
      </p:sp>
    </p:spTree>
    <p:extLst>
      <p:ext uri="{BB962C8B-B14F-4D97-AF65-F5344CB8AC3E}">
        <p14:creationId xmlns:p14="http://schemas.microsoft.com/office/powerpoint/2010/main" val="9066427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p:sp>
      <p:sp>
        <p:nvSpPr>
          <p:cNvPr id="286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Times New Roman" panose="02020603050405020304" pitchFamily="18" charset="0"/>
              </a:rPr>
              <a:t>So energy storage has many applications—in bulk and ancillary services, in T&amp;D infrastructure, and in end use. For you all today, I imagine the yellow highlighted applications are of particular note.</a:t>
            </a:r>
          </a:p>
        </p:txBody>
      </p:sp>
      <p:sp>
        <p:nvSpPr>
          <p:cNvPr id="28676" name="Slide Number Placeholder 3"/>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723900" algn="l"/>
                <a:tab pos="1447800" algn="l"/>
                <a:tab pos="2171700" algn="l"/>
                <a:tab pos="2895600" algn="l"/>
              </a:tabLst>
              <a:defRPr sz="2400" baseline="-25000">
                <a:solidFill>
                  <a:schemeClr val="bg1"/>
                </a:solidFill>
                <a:latin typeface="Times New Roman" panose="02020603050405020304" pitchFamily="18" charset="0"/>
                <a:ea typeface="MS PGothic" panose="020B0600070205080204" pitchFamily="34" charset="-128"/>
              </a:defRPr>
            </a:lvl1pPr>
            <a:lvl2pPr>
              <a:tabLst>
                <a:tab pos="723900" algn="l"/>
                <a:tab pos="1447800" algn="l"/>
                <a:tab pos="2171700" algn="l"/>
                <a:tab pos="2895600" algn="l"/>
              </a:tabLst>
              <a:defRPr sz="2400" baseline="-25000">
                <a:solidFill>
                  <a:schemeClr val="bg1"/>
                </a:solidFill>
                <a:latin typeface="Times New Roman" panose="02020603050405020304" pitchFamily="18" charset="0"/>
                <a:ea typeface="MS PGothic" panose="020B0600070205080204" pitchFamily="34" charset="-128"/>
              </a:defRPr>
            </a:lvl2pPr>
            <a:lvl3pPr>
              <a:tabLst>
                <a:tab pos="723900" algn="l"/>
                <a:tab pos="1447800" algn="l"/>
                <a:tab pos="2171700" algn="l"/>
                <a:tab pos="2895600" algn="l"/>
              </a:tabLst>
              <a:defRPr sz="2400" baseline="-25000">
                <a:solidFill>
                  <a:schemeClr val="bg1"/>
                </a:solidFill>
                <a:latin typeface="Times New Roman" panose="02020603050405020304" pitchFamily="18" charset="0"/>
                <a:ea typeface="MS PGothic" panose="020B0600070205080204" pitchFamily="34" charset="-128"/>
              </a:defRPr>
            </a:lvl3pPr>
            <a:lvl4pPr>
              <a:tabLst>
                <a:tab pos="723900" algn="l"/>
                <a:tab pos="1447800" algn="l"/>
                <a:tab pos="2171700" algn="l"/>
                <a:tab pos="2895600" algn="l"/>
              </a:tabLst>
              <a:defRPr sz="2400" baseline="-25000">
                <a:solidFill>
                  <a:schemeClr val="bg1"/>
                </a:solidFill>
                <a:latin typeface="Times New Roman" panose="02020603050405020304" pitchFamily="18" charset="0"/>
                <a:ea typeface="MS PGothic" panose="020B0600070205080204" pitchFamily="34" charset="-128"/>
              </a:defRPr>
            </a:lvl4pPr>
            <a:lvl5pPr>
              <a:tabLst>
                <a:tab pos="723900" algn="l"/>
                <a:tab pos="1447800" algn="l"/>
                <a:tab pos="2171700" algn="l"/>
                <a:tab pos="2895600" algn="l"/>
              </a:tabLst>
              <a:defRPr sz="2400" baseline="-25000">
                <a:solidFill>
                  <a:schemeClr val="bg1"/>
                </a:solidFill>
                <a:latin typeface="Times New Roman" panose="02020603050405020304" pitchFamily="18" charset="0"/>
                <a:ea typeface="MS PGothic" panose="020B0600070205080204" pitchFamily="34" charset="-128"/>
              </a:defRPr>
            </a:lvl5pPr>
            <a:lvl6pPr marL="2514600" indent="-228600" defTabSz="457200" eaLnBrk="0" fontAlgn="base" hangingPunct="0">
              <a:spcBef>
                <a:spcPct val="0"/>
              </a:spcBef>
              <a:spcAft>
                <a:spcPct val="0"/>
              </a:spcAft>
              <a:tabLst>
                <a:tab pos="723900" algn="l"/>
                <a:tab pos="1447800" algn="l"/>
                <a:tab pos="2171700" algn="l"/>
                <a:tab pos="2895600" algn="l"/>
              </a:tabLst>
              <a:defRPr sz="2400" baseline="-25000">
                <a:solidFill>
                  <a:schemeClr val="bg1"/>
                </a:solidFill>
                <a:latin typeface="Times New Roman" panose="02020603050405020304" pitchFamily="18" charset="0"/>
                <a:ea typeface="MS PGothic" panose="020B0600070205080204" pitchFamily="34" charset="-128"/>
              </a:defRPr>
            </a:lvl6pPr>
            <a:lvl7pPr marL="2971800" indent="-228600" defTabSz="457200" eaLnBrk="0" fontAlgn="base" hangingPunct="0">
              <a:spcBef>
                <a:spcPct val="0"/>
              </a:spcBef>
              <a:spcAft>
                <a:spcPct val="0"/>
              </a:spcAft>
              <a:tabLst>
                <a:tab pos="723900" algn="l"/>
                <a:tab pos="1447800" algn="l"/>
                <a:tab pos="2171700" algn="l"/>
                <a:tab pos="2895600" algn="l"/>
              </a:tabLst>
              <a:defRPr sz="2400" baseline="-25000">
                <a:solidFill>
                  <a:schemeClr val="bg1"/>
                </a:solidFill>
                <a:latin typeface="Times New Roman" panose="02020603050405020304" pitchFamily="18" charset="0"/>
                <a:ea typeface="MS PGothic" panose="020B0600070205080204" pitchFamily="34" charset="-128"/>
              </a:defRPr>
            </a:lvl7pPr>
            <a:lvl8pPr marL="3429000" indent="-228600" defTabSz="457200" eaLnBrk="0" fontAlgn="base" hangingPunct="0">
              <a:spcBef>
                <a:spcPct val="0"/>
              </a:spcBef>
              <a:spcAft>
                <a:spcPct val="0"/>
              </a:spcAft>
              <a:tabLst>
                <a:tab pos="723900" algn="l"/>
                <a:tab pos="1447800" algn="l"/>
                <a:tab pos="2171700" algn="l"/>
                <a:tab pos="2895600" algn="l"/>
              </a:tabLst>
              <a:defRPr sz="2400" baseline="-25000">
                <a:solidFill>
                  <a:schemeClr val="bg1"/>
                </a:solidFill>
                <a:latin typeface="Times New Roman" panose="02020603050405020304" pitchFamily="18" charset="0"/>
                <a:ea typeface="MS PGothic" panose="020B0600070205080204" pitchFamily="34" charset="-128"/>
              </a:defRPr>
            </a:lvl8pPr>
            <a:lvl9pPr marL="3886200" indent="-228600" defTabSz="457200" eaLnBrk="0" fontAlgn="base" hangingPunct="0">
              <a:spcBef>
                <a:spcPct val="0"/>
              </a:spcBef>
              <a:spcAft>
                <a:spcPct val="0"/>
              </a:spcAft>
              <a:tabLst>
                <a:tab pos="723900" algn="l"/>
                <a:tab pos="1447800" algn="l"/>
                <a:tab pos="2171700" algn="l"/>
                <a:tab pos="2895600" algn="l"/>
              </a:tabLst>
              <a:defRPr sz="2400" baseline="-25000">
                <a:solidFill>
                  <a:schemeClr val="bg1"/>
                </a:solidFill>
                <a:latin typeface="Times New Roman" panose="02020603050405020304" pitchFamily="18" charset="0"/>
                <a:ea typeface="MS PGothic" panose="020B0600070205080204" pitchFamily="34" charset="-128"/>
              </a:defRPr>
            </a:lvl9pPr>
          </a:lstStyle>
          <a:p>
            <a:fld id="{187EB387-D0F4-4A6F-8081-AC69ACE1A83A}" type="slidenum">
              <a:rPr lang="en-US" altLang="en-US" sz="1400" baseline="0" smtClean="0">
                <a:solidFill>
                  <a:srgbClr val="000000"/>
                </a:solidFill>
                <a:latin typeface="Tinos" charset="0"/>
                <a:ea typeface="Arial Unicode MS" panose="020B0604020202020204" pitchFamily="34" charset="-128"/>
              </a:rPr>
              <a:pPr/>
              <a:t>19</a:t>
            </a:fld>
            <a:endParaRPr lang="en-US" altLang="en-US" sz="1400" baseline="0" smtClean="0">
              <a:solidFill>
                <a:srgbClr val="000000"/>
              </a:solidFill>
              <a:latin typeface="Tinos" charset="0"/>
              <a:ea typeface="Arial Unicode MS" panose="020B0604020202020204" pitchFamily="34" charset="-128"/>
            </a:endParaRPr>
          </a:p>
        </p:txBody>
      </p:sp>
    </p:spTree>
    <p:extLst>
      <p:ext uri="{BB962C8B-B14F-4D97-AF65-F5344CB8AC3E}">
        <p14:creationId xmlns:p14="http://schemas.microsoft.com/office/powerpoint/2010/main" val="14040584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Freeform 6"/>
          <p:cNvSpPr/>
          <p:nvPr/>
        </p:nvSpPr>
        <p:spPr>
          <a:xfrm>
            <a:off x="-76" y="5293518"/>
            <a:ext cx="9144093" cy="1443038"/>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355114 w 9144000"/>
              <a:gd name="connsiteY0" fmla="*/ 0 h 1562100"/>
              <a:gd name="connsiteX1" fmla="*/ 9144000 w 9144000"/>
              <a:gd name="connsiteY1" fmla="*/ 104775 h 1562100"/>
              <a:gd name="connsiteX2" fmla="*/ 9144000 w 9144000"/>
              <a:gd name="connsiteY2" fmla="*/ 361950 h 1562100"/>
              <a:gd name="connsiteX3" fmla="*/ 6334125 w 9144000"/>
              <a:gd name="connsiteY3" fmla="*/ 1562100 h 1562100"/>
              <a:gd name="connsiteX4" fmla="*/ 0 w 9144000"/>
              <a:gd name="connsiteY4" fmla="*/ 495300 h 1562100"/>
              <a:gd name="connsiteX5" fmla="*/ 355114 w 9144000"/>
              <a:gd name="connsiteY5" fmla="*/ 0 h 1562100"/>
              <a:gd name="connsiteX0" fmla="*/ 411923 w 9144000"/>
              <a:gd name="connsiteY0" fmla="*/ 83344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411923 w 9144000"/>
              <a:gd name="connsiteY5" fmla="*/ 83344 h 1457325"/>
              <a:gd name="connsiteX0" fmla="*/ 28462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8462 w 9144000"/>
              <a:gd name="connsiteY5" fmla="*/ 9525 h 1457325"/>
              <a:gd name="connsiteX0" fmla="*/ 108942 w 9144000"/>
              <a:gd name="connsiteY0" fmla="*/ 10477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108942 w 9144000"/>
              <a:gd name="connsiteY5" fmla="*/ 104775 h 1457325"/>
              <a:gd name="connsiteX0" fmla="*/ 26095 w 9144000"/>
              <a:gd name="connsiteY0" fmla="*/ 14288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6095 w 9144000"/>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12977 w 9117905"/>
              <a:gd name="connsiteY4" fmla="*/ 311944 h 1457325"/>
              <a:gd name="connsiteX5" fmla="*/ 0 w 9117905"/>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310 w 9117905"/>
              <a:gd name="connsiteY4" fmla="*/ 376237 h 1457325"/>
              <a:gd name="connsiteX5" fmla="*/ 0 w 9117905"/>
              <a:gd name="connsiteY5" fmla="*/ 14288 h 1457325"/>
              <a:gd name="connsiteX0" fmla="*/ 0 w 9117905"/>
              <a:gd name="connsiteY0" fmla="*/ 14288 h 1531144"/>
              <a:gd name="connsiteX1" fmla="*/ 9117905 w 9117905"/>
              <a:gd name="connsiteY1" fmla="*/ 0 h 1531144"/>
              <a:gd name="connsiteX2" fmla="*/ 9117905 w 9117905"/>
              <a:gd name="connsiteY2" fmla="*/ 257175 h 1531144"/>
              <a:gd name="connsiteX3" fmla="*/ 6308030 w 9117905"/>
              <a:gd name="connsiteY3" fmla="*/ 1531144 h 1531144"/>
              <a:gd name="connsiteX4" fmla="*/ 2310 w 9117905"/>
              <a:gd name="connsiteY4" fmla="*/ 376237 h 1531144"/>
              <a:gd name="connsiteX5" fmla="*/ 0 w 9117905"/>
              <a:gd name="connsiteY5" fmla="*/ 14288 h 1531144"/>
              <a:gd name="connsiteX0" fmla="*/ 0 w 9117905"/>
              <a:gd name="connsiteY0" fmla="*/ 14288 h 1450181"/>
              <a:gd name="connsiteX1" fmla="*/ 9117905 w 9117905"/>
              <a:gd name="connsiteY1" fmla="*/ 0 h 1450181"/>
              <a:gd name="connsiteX2" fmla="*/ 9117905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8994819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9106070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06070"/>
              <a:gd name="connsiteY0" fmla="*/ 0 h 1435893"/>
              <a:gd name="connsiteX1" fmla="*/ 9013755 w 9106070"/>
              <a:gd name="connsiteY1" fmla="*/ 97630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2 h 1435895"/>
              <a:gd name="connsiteX1" fmla="*/ 9096602 w 9106070"/>
              <a:gd name="connsiteY1" fmla="*/ 0 h 1435895"/>
              <a:gd name="connsiteX2" fmla="*/ 9106070 w 9106070"/>
              <a:gd name="connsiteY2" fmla="*/ 242889 h 1435895"/>
              <a:gd name="connsiteX3" fmla="*/ 6260689 w 9106070"/>
              <a:gd name="connsiteY3" fmla="*/ 1435895 h 1435895"/>
              <a:gd name="connsiteX4" fmla="*/ 2310 w 9106070"/>
              <a:gd name="connsiteY4" fmla="*/ 361951 h 1435895"/>
              <a:gd name="connsiteX5" fmla="*/ 0 w 9106070"/>
              <a:gd name="connsiteY5" fmla="*/ 2 h 1435895"/>
              <a:gd name="connsiteX0" fmla="*/ 0 w 9106070"/>
              <a:gd name="connsiteY0" fmla="*/ 0 h 1435893"/>
              <a:gd name="connsiteX1" fmla="*/ 8973515 w 9106070"/>
              <a:gd name="connsiteY1" fmla="*/ 123823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7145 h 1443038"/>
              <a:gd name="connsiteX1" fmla="*/ 9089499 w 9106070"/>
              <a:gd name="connsiteY1" fmla="*/ 0 h 1443038"/>
              <a:gd name="connsiteX2" fmla="*/ 9106070 w 9106070"/>
              <a:gd name="connsiteY2" fmla="*/ 250032 h 1443038"/>
              <a:gd name="connsiteX3" fmla="*/ 6260689 w 9106070"/>
              <a:gd name="connsiteY3" fmla="*/ 1443038 h 1443038"/>
              <a:gd name="connsiteX4" fmla="*/ 2310 w 9106070"/>
              <a:gd name="connsiteY4" fmla="*/ 369094 h 1443038"/>
              <a:gd name="connsiteX5" fmla="*/ 0 w 9106070"/>
              <a:gd name="connsiteY5" fmla="*/ 7145 h 1443038"/>
              <a:gd name="connsiteX0" fmla="*/ 0 w 9089499"/>
              <a:gd name="connsiteY0" fmla="*/ 7145 h 1443038"/>
              <a:gd name="connsiteX1" fmla="*/ 9089499 w 9089499"/>
              <a:gd name="connsiteY1" fmla="*/ 0 h 1443038"/>
              <a:gd name="connsiteX2" fmla="*/ 8923808 w 9089499"/>
              <a:gd name="connsiteY2" fmla="*/ 197644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4767 w 9089499"/>
              <a:gd name="connsiteY2" fmla="*/ 247650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8982984 w 9089499"/>
              <a:gd name="connsiteY2" fmla="*/ 202406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130131 w 9089499"/>
              <a:gd name="connsiteY4" fmla="*/ 266700 h 1443038"/>
              <a:gd name="connsiteX5" fmla="*/ 0 w 9089499"/>
              <a:gd name="connsiteY5" fmla="*/ 7145 h 1443038"/>
              <a:gd name="connsiteX0" fmla="*/ 57 w 9089556"/>
              <a:gd name="connsiteY0" fmla="*/ 7145 h 1443038"/>
              <a:gd name="connsiteX1" fmla="*/ 9089556 w 9089556"/>
              <a:gd name="connsiteY1" fmla="*/ 0 h 1443038"/>
              <a:gd name="connsiteX2" fmla="*/ 9087191 w 9089556"/>
              <a:gd name="connsiteY2" fmla="*/ 254793 h 1443038"/>
              <a:gd name="connsiteX3" fmla="*/ 6260746 w 9089556"/>
              <a:gd name="connsiteY3" fmla="*/ 1443038 h 1443038"/>
              <a:gd name="connsiteX4" fmla="*/ 0 w 9089556"/>
              <a:gd name="connsiteY4" fmla="*/ 366713 h 1443038"/>
              <a:gd name="connsiteX5" fmla="*/ 57 w 9089556"/>
              <a:gd name="connsiteY5" fmla="*/ 7145 h 1443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89556" h="1443038">
                <a:moveTo>
                  <a:pt x="57" y="7145"/>
                </a:moveTo>
                <a:lnTo>
                  <a:pt x="9089556" y="0"/>
                </a:lnTo>
                <a:cubicBezTo>
                  <a:pt x="9087979" y="82550"/>
                  <a:pt x="9088768" y="172243"/>
                  <a:pt x="9087191" y="254793"/>
                </a:cubicBezTo>
                <a:lnTo>
                  <a:pt x="6260746" y="1443038"/>
                </a:lnTo>
                <a:lnTo>
                  <a:pt x="0" y="366713"/>
                </a:lnTo>
                <a:lnTo>
                  <a:pt x="57" y="7145"/>
                </a:lnTo>
                <a:close/>
              </a:path>
            </a:pathLst>
          </a:custGeom>
          <a:gradFill>
            <a:gsLst>
              <a:gs pos="0">
                <a:schemeClr val="accent1"/>
              </a:gs>
              <a:gs pos="14000">
                <a:schemeClr val="accent1">
                  <a:lumMod val="60000"/>
                  <a:lumOff val="40000"/>
                </a:schemeClr>
              </a:gs>
              <a:gs pos="83000">
                <a:schemeClr val="accent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lnSpc>
                <a:spcPct val="100000"/>
              </a:lnSpc>
            </a:pPr>
            <a:endParaRPr lang="en-US" sz="1800" b="1" kern="1200">
              <a:solidFill>
                <a:schemeClr val="lt1"/>
              </a:solidFill>
              <a:latin typeface="+mn-lt"/>
              <a:ea typeface="+mn-ea"/>
              <a:cs typeface="+mn-cs"/>
            </a:endParaRPr>
          </a:p>
        </p:txBody>
      </p:sp>
      <p:sp>
        <p:nvSpPr>
          <p:cNvPr id="8" name="Freeform 7"/>
          <p:cNvSpPr/>
          <p:nvPr/>
        </p:nvSpPr>
        <p:spPr>
          <a:xfrm>
            <a:off x="-76" y="5293518"/>
            <a:ext cx="9144093" cy="1443038"/>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355114 w 9144000"/>
              <a:gd name="connsiteY0" fmla="*/ 0 h 1562100"/>
              <a:gd name="connsiteX1" fmla="*/ 9144000 w 9144000"/>
              <a:gd name="connsiteY1" fmla="*/ 104775 h 1562100"/>
              <a:gd name="connsiteX2" fmla="*/ 9144000 w 9144000"/>
              <a:gd name="connsiteY2" fmla="*/ 361950 h 1562100"/>
              <a:gd name="connsiteX3" fmla="*/ 6334125 w 9144000"/>
              <a:gd name="connsiteY3" fmla="*/ 1562100 h 1562100"/>
              <a:gd name="connsiteX4" fmla="*/ 0 w 9144000"/>
              <a:gd name="connsiteY4" fmla="*/ 495300 h 1562100"/>
              <a:gd name="connsiteX5" fmla="*/ 355114 w 9144000"/>
              <a:gd name="connsiteY5" fmla="*/ 0 h 1562100"/>
              <a:gd name="connsiteX0" fmla="*/ 411923 w 9144000"/>
              <a:gd name="connsiteY0" fmla="*/ 83344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411923 w 9144000"/>
              <a:gd name="connsiteY5" fmla="*/ 83344 h 1457325"/>
              <a:gd name="connsiteX0" fmla="*/ 28462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8462 w 9144000"/>
              <a:gd name="connsiteY5" fmla="*/ 9525 h 1457325"/>
              <a:gd name="connsiteX0" fmla="*/ 108942 w 9144000"/>
              <a:gd name="connsiteY0" fmla="*/ 10477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108942 w 9144000"/>
              <a:gd name="connsiteY5" fmla="*/ 104775 h 1457325"/>
              <a:gd name="connsiteX0" fmla="*/ 26095 w 9144000"/>
              <a:gd name="connsiteY0" fmla="*/ 14288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6095 w 9144000"/>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12977 w 9117905"/>
              <a:gd name="connsiteY4" fmla="*/ 311944 h 1457325"/>
              <a:gd name="connsiteX5" fmla="*/ 0 w 9117905"/>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310 w 9117905"/>
              <a:gd name="connsiteY4" fmla="*/ 376237 h 1457325"/>
              <a:gd name="connsiteX5" fmla="*/ 0 w 9117905"/>
              <a:gd name="connsiteY5" fmla="*/ 14288 h 1457325"/>
              <a:gd name="connsiteX0" fmla="*/ 0 w 9117905"/>
              <a:gd name="connsiteY0" fmla="*/ 14288 h 1531144"/>
              <a:gd name="connsiteX1" fmla="*/ 9117905 w 9117905"/>
              <a:gd name="connsiteY1" fmla="*/ 0 h 1531144"/>
              <a:gd name="connsiteX2" fmla="*/ 9117905 w 9117905"/>
              <a:gd name="connsiteY2" fmla="*/ 257175 h 1531144"/>
              <a:gd name="connsiteX3" fmla="*/ 6308030 w 9117905"/>
              <a:gd name="connsiteY3" fmla="*/ 1531144 h 1531144"/>
              <a:gd name="connsiteX4" fmla="*/ 2310 w 9117905"/>
              <a:gd name="connsiteY4" fmla="*/ 376237 h 1531144"/>
              <a:gd name="connsiteX5" fmla="*/ 0 w 9117905"/>
              <a:gd name="connsiteY5" fmla="*/ 14288 h 1531144"/>
              <a:gd name="connsiteX0" fmla="*/ 0 w 9117905"/>
              <a:gd name="connsiteY0" fmla="*/ 14288 h 1450181"/>
              <a:gd name="connsiteX1" fmla="*/ 9117905 w 9117905"/>
              <a:gd name="connsiteY1" fmla="*/ 0 h 1450181"/>
              <a:gd name="connsiteX2" fmla="*/ 9117905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8994819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9106070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06070"/>
              <a:gd name="connsiteY0" fmla="*/ 0 h 1435893"/>
              <a:gd name="connsiteX1" fmla="*/ 9013755 w 9106070"/>
              <a:gd name="connsiteY1" fmla="*/ 97630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2 h 1435895"/>
              <a:gd name="connsiteX1" fmla="*/ 9096602 w 9106070"/>
              <a:gd name="connsiteY1" fmla="*/ 0 h 1435895"/>
              <a:gd name="connsiteX2" fmla="*/ 9106070 w 9106070"/>
              <a:gd name="connsiteY2" fmla="*/ 242889 h 1435895"/>
              <a:gd name="connsiteX3" fmla="*/ 6260689 w 9106070"/>
              <a:gd name="connsiteY3" fmla="*/ 1435895 h 1435895"/>
              <a:gd name="connsiteX4" fmla="*/ 2310 w 9106070"/>
              <a:gd name="connsiteY4" fmla="*/ 361951 h 1435895"/>
              <a:gd name="connsiteX5" fmla="*/ 0 w 9106070"/>
              <a:gd name="connsiteY5" fmla="*/ 2 h 1435895"/>
              <a:gd name="connsiteX0" fmla="*/ 0 w 9106070"/>
              <a:gd name="connsiteY0" fmla="*/ 0 h 1435893"/>
              <a:gd name="connsiteX1" fmla="*/ 8973515 w 9106070"/>
              <a:gd name="connsiteY1" fmla="*/ 123823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7145 h 1443038"/>
              <a:gd name="connsiteX1" fmla="*/ 9089499 w 9106070"/>
              <a:gd name="connsiteY1" fmla="*/ 0 h 1443038"/>
              <a:gd name="connsiteX2" fmla="*/ 9106070 w 9106070"/>
              <a:gd name="connsiteY2" fmla="*/ 250032 h 1443038"/>
              <a:gd name="connsiteX3" fmla="*/ 6260689 w 9106070"/>
              <a:gd name="connsiteY3" fmla="*/ 1443038 h 1443038"/>
              <a:gd name="connsiteX4" fmla="*/ 2310 w 9106070"/>
              <a:gd name="connsiteY4" fmla="*/ 369094 h 1443038"/>
              <a:gd name="connsiteX5" fmla="*/ 0 w 9106070"/>
              <a:gd name="connsiteY5" fmla="*/ 7145 h 1443038"/>
              <a:gd name="connsiteX0" fmla="*/ 0 w 9089499"/>
              <a:gd name="connsiteY0" fmla="*/ 7145 h 1443038"/>
              <a:gd name="connsiteX1" fmla="*/ 9089499 w 9089499"/>
              <a:gd name="connsiteY1" fmla="*/ 0 h 1443038"/>
              <a:gd name="connsiteX2" fmla="*/ 8923808 w 9089499"/>
              <a:gd name="connsiteY2" fmla="*/ 197644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4767 w 9089499"/>
              <a:gd name="connsiteY2" fmla="*/ 247650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8982984 w 9089499"/>
              <a:gd name="connsiteY2" fmla="*/ 202406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130131 w 9089499"/>
              <a:gd name="connsiteY4" fmla="*/ 266700 h 1443038"/>
              <a:gd name="connsiteX5" fmla="*/ 0 w 9089499"/>
              <a:gd name="connsiteY5" fmla="*/ 7145 h 1443038"/>
              <a:gd name="connsiteX0" fmla="*/ 57 w 9089556"/>
              <a:gd name="connsiteY0" fmla="*/ 7145 h 1443038"/>
              <a:gd name="connsiteX1" fmla="*/ 9089556 w 9089556"/>
              <a:gd name="connsiteY1" fmla="*/ 0 h 1443038"/>
              <a:gd name="connsiteX2" fmla="*/ 9087191 w 9089556"/>
              <a:gd name="connsiteY2" fmla="*/ 254793 h 1443038"/>
              <a:gd name="connsiteX3" fmla="*/ 6260746 w 9089556"/>
              <a:gd name="connsiteY3" fmla="*/ 1443038 h 1443038"/>
              <a:gd name="connsiteX4" fmla="*/ 0 w 9089556"/>
              <a:gd name="connsiteY4" fmla="*/ 366713 h 1443038"/>
              <a:gd name="connsiteX5" fmla="*/ 57 w 9089556"/>
              <a:gd name="connsiteY5" fmla="*/ 7145 h 1443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89556" h="1443038">
                <a:moveTo>
                  <a:pt x="57" y="7145"/>
                </a:moveTo>
                <a:lnTo>
                  <a:pt x="9089556" y="0"/>
                </a:lnTo>
                <a:cubicBezTo>
                  <a:pt x="9087979" y="82550"/>
                  <a:pt x="9088768" y="172243"/>
                  <a:pt x="9087191" y="254793"/>
                </a:cubicBezTo>
                <a:lnTo>
                  <a:pt x="6260746" y="1443038"/>
                </a:lnTo>
                <a:lnTo>
                  <a:pt x="0" y="366713"/>
                </a:lnTo>
                <a:lnTo>
                  <a:pt x="57" y="7145"/>
                </a:lnTo>
                <a:close/>
              </a:path>
            </a:pathLst>
          </a:custGeom>
          <a:gradFill>
            <a:gsLst>
              <a:gs pos="41000">
                <a:schemeClr val="accent1">
                  <a:alpha val="0"/>
                </a:schemeClr>
              </a:gs>
              <a:gs pos="57000">
                <a:schemeClr val="accent1">
                  <a:lumMod val="40000"/>
                  <a:lumOff val="60000"/>
                </a:schemeClr>
              </a:gs>
              <a:gs pos="100000">
                <a:schemeClr val="accent1">
                  <a:alpha val="0"/>
                </a:schemeClr>
              </a:gs>
            </a:gsLst>
            <a:lin ang="6000000" scaled="0"/>
          </a:gra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lnSpc>
                <a:spcPct val="100000"/>
              </a:lnSpc>
            </a:pPr>
            <a:endParaRPr lang="en-US" sz="1800" b="1" kern="1200">
              <a:solidFill>
                <a:schemeClr val="lt1"/>
              </a:solidFill>
              <a:latin typeface="+mn-lt"/>
              <a:ea typeface="+mn-ea"/>
              <a:cs typeface="+mn-cs"/>
            </a:endParaRPr>
          </a:p>
        </p:txBody>
      </p:sp>
      <p:sp>
        <p:nvSpPr>
          <p:cNvPr id="9" name="Freeform 8"/>
          <p:cNvSpPr/>
          <p:nvPr/>
        </p:nvSpPr>
        <p:spPr>
          <a:xfrm>
            <a:off x="0" y="5545932"/>
            <a:ext cx="9146383" cy="1314449"/>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33337 h 1214437"/>
              <a:gd name="connsiteX1" fmla="*/ 6305550 w 9134475"/>
              <a:gd name="connsiteY1" fmla="*/ 1100137 h 1214437"/>
              <a:gd name="connsiteX2" fmla="*/ 9044270 w 9134475"/>
              <a:gd name="connsiteY2" fmla="*/ 0 h 1214437"/>
              <a:gd name="connsiteX3" fmla="*/ 9134475 w 9134475"/>
              <a:gd name="connsiteY3" fmla="*/ 1214437 h 1214437"/>
              <a:gd name="connsiteX4" fmla="*/ 0 w 9134475"/>
              <a:gd name="connsiteY4" fmla="*/ 1214437 h 1214437"/>
              <a:gd name="connsiteX5" fmla="*/ 0 w 9134475"/>
              <a:gd name="connsiteY5" fmla="*/ 33337 h 1214437"/>
              <a:gd name="connsiteX0" fmla="*/ 0 w 9134475"/>
              <a:gd name="connsiteY0" fmla="*/ 130968 h 1312068"/>
              <a:gd name="connsiteX1" fmla="*/ 6305550 w 9134475"/>
              <a:gd name="connsiteY1" fmla="*/ 1197768 h 1312068"/>
              <a:gd name="connsiteX2" fmla="*/ 9113111 w 9134475"/>
              <a:gd name="connsiteY2" fmla="*/ 0 h 1312068"/>
              <a:gd name="connsiteX3" fmla="*/ 9134475 w 9134475"/>
              <a:gd name="connsiteY3" fmla="*/ 1312068 h 1312068"/>
              <a:gd name="connsiteX4" fmla="*/ 0 w 9134475"/>
              <a:gd name="connsiteY4" fmla="*/ 1312068 h 1312068"/>
              <a:gd name="connsiteX5" fmla="*/ 0 w 9134475"/>
              <a:gd name="connsiteY5" fmla="*/ 130968 h 1312068"/>
              <a:gd name="connsiteX0" fmla="*/ 0 w 9113111"/>
              <a:gd name="connsiteY0" fmla="*/ 130968 h 1312068"/>
              <a:gd name="connsiteX1" fmla="*/ 6305550 w 9113111"/>
              <a:gd name="connsiteY1" fmla="*/ 1197768 h 1312068"/>
              <a:gd name="connsiteX2" fmla="*/ 9113111 w 9113111"/>
              <a:gd name="connsiteY2" fmla="*/ 0 h 1312068"/>
              <a:gd name="connsiteX3" fmla="*/ 8958813 w 9113111"/>
              <a:gd name="connsiteY3" fmla="*/ 1009649 h 1312068"/>
              <a:gd name="connsiteX4" fmla="*/ 0 w 9113111"/>
              <a:gd name="connsiteY4" fmla="*/ 1312068 h 1312068"/>
              <a:gd name="connsiteX5" fmla="*/ 0 w 9113111"/>
              <a:gd name="connsiteY5" fmla="*/ 130968 h 1312068"/>
              <a:gd name="connsiteX0" fmla="*/ 0 w 9117860"/>
              <a:gd name="connsiteY0" fmla="*/ 130968 h 1314449"/>
              <a:gd name="connsiteX1" fmla="*/ 6305550 w 9117860"/>
              <a:gd name="connsiteY1" fmla="*/ 1197768 h 1314449"/>
              <a:gd name="connsiteX2" fmla="*/ 9113111 w 9117860"/>
              <a:gd name="connsiteY2" fmla="*/ 0 h 1314449"/>
              <a:gd name="connsiteX3" fmla="*/ 9117860 w 9117860"/>
              <a:gd name="connsiteY3" fmla="*/ 1314449 h 1314449"/>
              <a:gd name="connsiteX4" fmla="*/ 0 w 9117860"/>
              <a:gd name="connsiteY4" fmla="*/ 1312068 h 1314449"/>
              <a:gd name="connsiteX5" fmla="*/ 0 w 9117860"/>
              <a:gd name="connsiteY5" fmla="*/ 130968 h 131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17860" h="1314449">
                <a:moveTo>
                  <a:pt x="0" y="130968"/>
                </a:moveTo>
                <a:lnTo>
                  <a:pt x="6305550" y="1197768"/>
                </a:lnTo>
                <a:lnTo>
                  <a:pt x="9113111" y="0"/>
                </a:lnTo>
                <a:lnTo>
                  <a:pt x="9117860" y="1314449"/>
                </a:lnTo>
                <a:lnTo>
                  <a:pt x="0" y="1312068"/>
                </a:lnTo>
                <a:lnTo>
                  <a:pt x="0" y="130968"/>
                </a:lnTo>
                <a:close/>
              </a:path>
            </a:pathLst>
          </a:custGeom>
          <a:gradFill>
            <a:gsLst>
              <a:gs pos="0">
                <a:schemeClr val="accent3">
                  <a:lumMod val="40000"/>
                  <a:lumOff val="60000"/>
                </a:schemeClr>
              </a:gs>
              <a:gs pos="50000">
                <a:schemeClr val="accent3"/>
              </a:gs>
              <a:gs pos="100000">
                <a:schemeClr val="accent3">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pPr>
            <a:endParaRPr lang="en-US" b="1"/>
          </a:p>
        </p:txBody>
      </p:sp>
      <p:sp>
        <p:nvSpPr>
          <p:cNvPr id="2" name="Title 1"/>
          <p:cNvSpPr>
            <a:spLocks noGrp="1"/>
          </p:cNvSpPr>
          <p:nvPr>
            <p:ph type="ctrTitle"/>
          </p:nvPr>
        </p:nvSpPr>
        <p:spPr>
          <a:xfrm>
            <a:off x="4572000" y="1676400"/>
            <a:ext cx="3886200" cy="1524000"/>
          </a:xfrm>
        </p:spPr>
        <p:txBody>
          <a:bodyPr anchor="b" anchorCtr="0"/>
          <a:lstStyle>
            <a:lvl1pPr algn="l">
              <a:defRPr/>
            </a:lvl1pPr>
          </a:lstStyle>
          <a:p>
            <a:r>
              <a:rPr lang="en-US" smtClean="0"/>
              <a:t>Click to edit Master title style</a:t>
            </a:r>
            <a:endParaRPr lang="en-US" dirty="0"/>
          </a:p>
        </p:txBody>
      </p:sp>
      <p:sp>
        <p:nvSpPr>
          <p:cNvPr id="3" name="Subtitle 2"/>
          <p:cNvSpPr>
            <a:spLocks noGrp="1"/>
          </p:cNvSpPr>
          <p:nvPr>
            <p:ph type="subTitle" idx="1"/>
          </p:nvPr>
        </p:nvSpPr>
        <p:spPr>
          <a:xfrm>
            <a:off x="4572000" y="3203574"/>
            <a:ext cx="3886200" cy="1825625"/>
          </a:xfrm>
        </p:spPr>
        <p:txBody>
          <a:bodyPr>
            <a:normAutofit/>
          </a:bodyPr>
          <a:lstStyle>
            <a:lvl1pPr marL="0" indent="0" algn="l">
              <a:buNone/>
              <a:defRPr sz="2000">
                <a:solidFill>
                  <a:schemeClr val="tx2"/>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0" name="Rectangle 9"/>
          <p:cNvSpPr/>
          <p:nvPr/>
        </p:nvSpPr>
        <p:spPr>
          <a:xfrm>
            <a:off x="0" y="5262465"/>
            <a:ext cx="9144000" cy="7464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30" y="5502670"/>
            <a:ext cx="9144066" cy="1271150"/>
          </a:xfrm>
          <a:custGeom>
            <a:avLst/>
            <a:gdLst>
              <a:gd name="connsiteX0" fmla="*/ 9331 w 9144000"/>
              <a:gd name="connsiteY0" fmla="*/ 111968 h 1278294"/>
              <a:gd name="connsiteX1" fmla="*/ 6288833 w 9144000"/>
              <a:gd name="connsiteY1" fmla="*/ 1194319 h 1278294"/>
              <a:gd name="connsiteX2" fmla="*/ 9144000 w 9144000"/>
              <a:gd name="connsiteY2" fmla="*/ 0 h 1278294"/>
              <a:gd name="connsiteX3" fmla="*/ 9144000 w 9144000"/>
              <a:gd name="connsiteY3" fmla="*/ 83976 h 1278294"/>
              <a:gd name="connsiteX4" fmla="*/ 6279502 w 9144000"/>
              <a:gd name="connsiteY4" fmla="*/ 1278294 h 1278294"/>
              <a:gd name="connsiteX5" fmla="*/ 0 w 9144000"/>
              <a:gd name="connsiteY5" fmla="*/ 195943 h 1278294"/>
              <a:gd name="connsiteX6" fmla="*/ 9331 w 9144000"/>
              <a:gd name="connsiteY6" fmla="*/ 111968 h 1278294"/>
              <a:gd name="connsiteX0" fmla="*/ 0 w 9134669"/>
              <a:gd name="connsiteY0" fmla="*/ 111968 h 1278294"/>
              <a:gd name="connsiteX1" fmla="*/ 6279502 w 9134669"/>
              <a:gd name="connsiteY1" fmla="*/ 1194319 h 1278294"/>
              <a:gd name="connsiteX2" fmla="*/ 9134669 w 9134669"/>
              <a:gd name="connsiteY2" fmla="*/ 0 h 1278294"/>
              <a:gd name="connsiteX3" fmla="*/ 9134669 w 9134669"/>
              <a:gd name="connsiteY3" fmla="*/ 83976 h 1278294"/>
              <a:gd name="connsiteX4" fmla="*/ 6270171 w 9134669"/>
              <a:gd name="connsiteY4" fmla="*/ 1278294 h 1278294"/>
              <a:gd name="connsiteX5" fmla="*/ 171644 w 9134669"/>
              <a:gd name="connsiteY5" fmla="*/ 388824 h 1278294"/>
              <a:gd name="connsiteX6" fmla="*/ 0 w 9134669"/>
              <a:gd name="connsiteY6" fmla="*/ 111968 h 1278294"/>
              <a:gd name="connsiteX0" fmla="*/ 0 w 9134669"/>
              <a:gd name="connsiteY0" fmla="*/ 111968 h 1278294"/>
              <a:gd name="connsiteX1" fmla="*/ 6279502 w 9134669"/>
              <a:gd name="connsiteY1" fmla="*/ 1194319 h 1278294"/>
              <a:gd name="connsiteX2" fmla="*/ 9134669 w 9134669"/>
              <a:gd name="connsiteY2" fmla="*/ 0 h 1278294"/>
              <a:gd name="connsiteX3" fmla="*/ 9134669 w 9134669"/>
              <a:gd name="connsiteY3" fmla="*/ 83976 h 1278294"/>
              <a:gd name="connsiteX4" fmla="*/ 6270171 w 9134669"/>
              <a:gd name="connsiteY4" fmla="*/ 1278294 h 1278294"/>
              <a:gd name="connsiteX5" fmla="*/ 194 w 9134669"/>
              <a:gd name="connsiteY5" fmla="*/ 195943 h 1278294"/>
              <a:gd name="connsiteX6" fmla="*/ 0 w 9134669"/>
              <a:gd name="connsiteY6" fmla="*/ 111968 h 1278294"/>
              <a:gd name="connsiteX0" fmla="*/ 49877 w 9134540"/>
              <a:gd name="connsiteY0" fmla="*/ 42912 h 1278294"/>
              <a:gd name="connsiteX1" fmla="*/ 6279373 w 9134540"/>
              <a:gd name="connsiteY1" fmla="*/ 1194319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49877 w 9134540"/>
              <a:gd name="connsiteY6" fmla="*/ 42912 h 1278294"/>
              <a:gd name="connsiteX0" fmla="*/ 2252 w 9134540"/>
              <a:gd name="connsiteY0" fmla="*/ 116731 h 1278294"/>
              <a:gd name="connsiteX1" fmla="*/ 6279373 w 9134540"/>
              <a:gd name="connsiteY1" fmla="*/ 1194319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78294"/>
              <a:gd name="connsiteX1" fmla="*/ 6279373 w 9134540"/>
              <a:gd name="connsiteY1" fmla="*/ 1234801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78294"/>
              <a:gd name="connsiteX1" fmla="*/ 6307948 w 9134540"/>
              <a:gd name="connsiteY1" fmla="*/ 1189558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28287"/>
              <a:gd name="connsiteX1" fmla="*/ 6307948 w 9134540"/>
              <a:gd name="connsiteY1" fmla="*/ 1189558 h 1228287"/>
              <a:gd name="connsiteX2" fmla="*/ 9134540 w 9134540"/>
              <a:gd name="connsiteY2" fmla="*/ 0 h 1228287"/>
              <a:gd name="connsiteX3" fmla="*/ 9134540 w 9134540"/>
              <a:gd name="connsiteY3" fmla="*/ 83976 h 1228287"/>
              <a:gd name="connsiteX4" fmla="*/ 6270042 w 9134540"/>
              <a:gd name="connsiteY4" fmla="*/ 1228287 h 1228287"/>
              <a:gd name="connsiteX5" fmla="*/ 65 w 9134540"/>
              <a:gd name="connsiteY5" fmla="*/ 195943 h 1228287"/>
              <a:gd name="connsiteX6" fmla="*/ 2252 w 9134540"/>
              <a:gd name="connsiteY6" fmla="*/ 116731 h 1228287"/>
              <a:gd name="connsiteX0" fmla="*/ 2252 w 9134540"/>
              <a:gd name="connsiteY0" fmla="*/ 116731 h 1266387"/>
              <a:gd name="connsiteX1" fmla="*/ 6307948 w 9134540"/>
              <a:gd name="connsiteY1" fmla="*/ 1189558 h 1266387"/>
              <a:gd name="connsiteX2" fmla="*/ 9134540 w 9134540"/>
              <a:gd name="connsiteY2" fmla="*/ 0 h 1266387"/>
              <a:gd name="connsiteX3" fmla="*/ 9134540 w 9134540"/>
              <a:gd name="connsiteY3" fmla="*/ 83976 h 1266387"/>
              <a:gd name="connsiteX4" fmla="*/ 6315286 w 9134540"/>
              <a:gd name="connsiteY4" fmla="*/ 1266387 h 1266387"/>
              <a:gd name="connsiteX5" fmla="*/ 65 w 9134540"/>
              <a:gd name="connsiteY5" fmla="*/ 195943 h 1266387"/>
              <a:gd name="connsiteX6" fmla="*/ 2252 w 9134540"/>
              <a:gd name="connsiteY6" fmla="*/ 116731 h 1266387"/>
              <a:gd name="connsiteX0" fmla="*/ 2252 w 9134540"/>
              <a:gd name="connsiteY0" fmla="*/ 152450 h 1302106"/>
              <a:gd name="connsiteX1" fmla="*/ 6307948 w 9134540"/>
              <a:gd name="connsiteY1" fmla="*/ 1225277 h 1302106"/>
              <a:gd name="connsiteX2" fmla="*/ 8932134 w 9134540"/>
              <a:gd name="connsiteY2" fmla="*/ 0 h 1302106"/>
              <a:gd name="connsiteX3" fmla="*/ 9134540 w 9134540"/>
              <a:gd name="connsiteY3" fmla="*/ 119695 h 1302106"/>
              <a:gd name="connsiteX4" fmla="*/ 6315286 w 9134540"/>
              <a:gd name="connsiteY4" fmla="*/ 1302106 h 1302106"/>
              <a:gd name="connsiteX5" fmla="*/ 65 w 9134540"/>
              <a:gd name="connsiteY5" fmla="*/ 231662 h 1302106"/>
              <a:gd name="connsiteX6" fmla="*/ 2252 w 9134540"/>
              <a:gd name="connsiteY6" fmla="*/ 152450 h 1302106"/>
              <a:gd name="connsiteX0" fmla="*/ 2252 w 9144066"/>
              <a:gd name="connsiteY0" fmla="*/ 121494 h 1271150"/>
              <a:gd name="connsiteX1" fmla="*/ 6307948 w 9144066"/>
              <a:gd name="connsiteY1" fmla="*/ 1194321 h 1271150"/>
              <a:gd name="connsiteX2" fmla="*/ 9144066 w 9144066"/>
              <a:gd name="connsiteY2" fmla="*/ 0 h 1271150"/>
              <a:gd name="connsiteX3" fmla="*/ 9134540 w 9144066"/>
              <a:gd name="connsiteY3" fmla="*/ 88739 h 1271150"/>
              <a:gd name="connsiteX4" fmla="*/ 6315286 w 9144066"/>
              <a:gd name="connsiteY4" fmla="*/ 1271150 h 1271150"/>
              <a:gd name="connsiteX5" fmla="*/ 65 w 9144066"/>
              <a:gd name="connsiteY5" fmla="*/ 200706 h 1271150"/>
              <a:gd name="connsiteX6" fmla="*/ 2252 w 9144066"/>
              <a:gd name="connsiteY6" fmla="*/ 121494 h 1271150"/>
              <a:gd name="connsiteX0" fmla="*/ 2252 w 9144066"/>
              <a:gd name="connsiteY0" fmla="*/ 121494 h 1271150"/>
              <a:gd name="connsiteX1" fmla="*/ 6307948 w 9144066"/>
              <a:gd name="connsiteY1" fmla="*/ 1194321 h 1271150"/>
              <a:gd name="connsiteX2" fmla="*/ 9144066 w 9144066"/>
              <a:gd name="connsiteY2" fmla="*/ 0 h 1271150"/>
              <a:gd name="connsiteX3" fmla="*/ 9051196 w 9144066"/>
              <a:gd name="connsiteY3" fmla="*/ 236376 h 1271150"/>
              <a:gd name="connsiteX4" fmla="*/ 6315286 w 9144066"/>
              <a:gd name="connsiteY4" fmla="*/ 1271150 h 1271150"/>
              <a:gd name="connsiteX5" fmla="*/ 65 w 9144066"/>
              <a:gd name="connsiteY5" fmla="*/ 200706 h 1271150"/>
              <a:gd name="connsiteX6" fmla="*/ 2252 w 9144066"/>
              <a:gd name="connsiteY6" fmla="*/ 121494 h 1271150"/>
              <a:gd name="connsiteX0" fmla="*/ 2252 w 9144066"/>
              <a:gd name="connsiteY0" fmla="*/ 121494 h 1271150"/>
              <a:gd name="connsiteX1" fmla="*/ 6307948 w 9144066"/>
              <a:gd name="connsiteY1" fmla="*/ 1194321 h 1271150"/>
              <a:gd name="connsiteX2" fmla="*/ 9144066 w 9144066"/>
              <a:gd name="connsiteY2" fmla="*/ 0 h 1271150"/>
              <a:gd name="connsiteX3" fmla="*/ 9141683 w 9144066"/>
              <a:gd name="connsiteY3" fmla="*/ 79214 h 1271150"/>
              <a:gd name="connsiteX4" fmla="*/ 6315286 w 9144066"/>
              <a:gd name="connsiteY4" fmla="*/ 1271150 h 1271150"/>
              <a:gd name="connsiteX5" fmla="*/ 65 w 9144066"/>
              <a:gd name="connsiteY5" fmla="*/ 200706 h 1271150"/>
              <a:gd name="connsiteX6" fmla="*/ 2252 w 9144066"/>
              <a:gd name="connsiteY6" fmla="*/ 121494 h 1271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66" h="1271150">
                <a:moveTo>
                  <a:pt x="2252" y="121494"/>
                </a:moveTo>
                <a:lnTo>
                  <a:pt x="6307948" y="1194321"/>
                </a:lnTo>
                <a:lnTo>
                  <a:pt x="9144066" y="0"/>
                </a:lnTo>
                <a:cubicBezTo>
                  <a:pt x="9143272" y="26405"/>
                  <a:pt x="9142477" y="52809"/>
                  <a:pt x="9141683" y="79214"/>
                </a:cubicBezTo>
                <a:lnTo>
                  <a:pt x="6315286" y="1271150"/>
                </a:lnTo>
                <a:lnTo>
                  <a:pt x="65" y="200706"/>
                </a:lnTo>
                <a:cubicBezTo>
                  <a:pt x="0" y="172714"/>
                  <a:pt x="2317" y="149486"/>
                  <a:pt x="2252" y="12149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7D0B291B-5EBE-CF43-8935-26CA8D3778F7}" type="datetime4">
              <a:rPr lang="en-US" smtClean="0"/>
              <a:t>February 29, 2016</a:t>
            </a:fld>
            <a:endParaRPr lang="en-US"/>
          </a:p>
        </p:txBody>
      </p:sp>
      <p:sp>
        <p:nvSpPr>
          <p:cNvPr id="5" name="Footer Placeholder 4"/>
          <p:cNvSpPr>
            <a:spLocks noGrp="1"/>
          </p:cNvSpPr>
          <p:nvPr>
            <p:ph type="ftr" sz="quarter" idx="11"/>
          </p:nvPr>
        </p:nvSpPr>
        <p:spPr/>
        <p:txBody>
          <a:bodyPr/>
          <a:lstStyle/>
          <a:p>
            <a:r>
              <a:rPr lang="en-US" smtClean="0"/>
              <a:t>ERCOT Energy Storage Markets &amp; Policy: Past, Present &amp; Future</a:t>
            </a:r>
            <a:endParaRPr lang="en-US"/>
          </a:p>
        </p:txBody>
      </p:sp>
      <p:sp>
        <p:nvSpPr>
          <p:cNvPr id="6" name="Slide Number Placeholder 5"/>
          <p:cNvSpPr>
            <a:spLocks noGrp="1"/>
          </p:cNvSpPr>
          <p:nvPr>
            <p:ph type="sldNum" sz="quarter" idx="12"/>
          </p:nvPr>
        </p:nvSpPr>
        <p:spPr/>
        <p:txBody>
          <a:bodyPr>
            <a:normAutofit/>
          </a:bodyPr>
          <a:lstStyle/>
          <a:p>
            <a:fld id="{1D72EBF8-7CF5-44B7-B2BF-E22DE4D0703D}"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Freeform 6"/>
          <p:cNvSpPr/>
          <p:nvPr userDrawn="1"/>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1"/>
              </a:gs>
              <a:gs pos="52000">
                <a:schemeClr val="accent1">
                  <a:lumMod val="40000"/>
                  <a:lumOff val="60000"/>
                </a:schemeClr>
              </a:gs>
              <a:gs pos="66000">
                <a:schemeClr val="accent1"/>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userDrawn="1"/>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3"/>
              </a:gs>
              <a:gs pos="40000">
                <a:schemeClr val="accent3">
                  <a:lumMod val="40000"/>
                  <a:lumOff val="60000"/>
                </a:schemeClr>
              </a:gs>
              <a:gs pos="4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userDrawn="1"/>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userDrawn="1"/>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9A87B88-FDBF-9949-8884-8E0BC952F528}" type="datetime4">
              <a:rPr lang="en-US" smtClean="0"/>
              <a:t>February 29, 2016</a:t>
            </a:fld>
            <a:endParaRPr lang="en-US"/>
          </a:p>
        </p:txBody>
      </p:sp>
      <p:sp>
        <p:nvSpPr>
          <p:cNvPr id="5" name="Footer Placeholder 4"/>
          <p:cNvSpPr>
            <a:spLocks noGrp="1"/>
          </p:cNvSpPr>
          <p:nvPr>
            <p:ph type="ftr" sz="quarter" idx="11"/>
          </p:nvPr>
        </p:nvSpPr>
        <p:spPr/>
        <p:txBody>
          <a:bodyPr/>
          <a:lstStyle/>
          <a:p>
            <a:r>
              <a:rPr lang="en-US" smtClean="0"/>
              <a:t>ERCOT Energy Storage Markets &amp; Policy: Past, Present &amp; Future</a:t>
            </a:r>
            <a:endParaRPr lang="en-US"/>
          </a:p>
        </p:txBody>
      </p:sp>
      <p:sp>
        <p:nvSpPr>
          <p:cNvPr id="6" name="Slide Number Placeholder 5"/>
          <p:cNvSpPr>
            <a:spLocks noGrp="1"/>
          </p:cNvSpPr>
          <p:nvPr>
            <p:ph type="sldNum" sz="quarter" idx="12"/>
          </p:nvPr>
        </p:nvSpPr>
        <p:spPr/>
        <p:txBody>
          <a:bodyPr/>
          <a:lstStyle/>
          <a:p>
            <a:fld id="{1D72EBF8-7CF5-44B7-B2BF-E22DE4D0703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Freeform 6"/>
          <p:cNvSpPr/>
          <p:nvPr userDrawn="1"/>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1"/>
              </a:gs>
              <a:gs pos="52000">
                <a:schemeClr val="accent1">
                  <a:lumMod val="40000"/>
                  <a:lumOff val="60000"/>
                </a:schemeClr>
              </a:gs>
              <a:gs pos="66000">
                <a:schemeClr val="accent1"/>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userDrawn="1"/>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3"/>
              </a:gs>
              <a:gs pos="40000">
                <a:schemeClr val="accent3">
                  <a:lumMod val="40000"/>
                  <a:lumOff val="60000"/>
                </a:schemeClr>
              </a:gs>
              <a:gs pos="4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userDrawn="1"/>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userDrawn="1"/>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E5988A6-EB5F-5F4C-935B-C5BA984737D4}" type="datetime4">
              <a:rPr lang="en-US" smtClean="0"/>
              <a:t>February 29, 2016</a:t>
            </a:fld>
            <a:endParaRPr lang="en-US"/>
          </a:p>
        </p:txBody>
      </p:sp>
      <p:sp>
        <p:nvSpPr>
          <p:cNvPr id="5" name="Footer Placeholder 4"/>
          <p:cNvSpPr>
            <a:spLocks noGrp="1"/>
          </p:cNvSpPr>
          <p:nvPr>
            <p:ph type="ftr" sz="quarter" idx="11"/>
          </p:nvPr>
        </p:nvSpPr>
        <p:spPr/>
        <p:txBody>
          <a:bodyPr/>
          <a:lstStyle/>
          <a:p>
            <a:r>
              <a:rPr lang="en-US" smtClean="0"/>
              <a:t>ERCOT Energy Storage Markets &amp; Policy: Past, Present &amp; Future</a:t>
            </a:r>
            <a:endParaRPr lang="en-US"/>
          </a:p>
        </p:txBody>
      </p:sp>
      <p:sp>
        <p:nvSpPr>
          <p:cNvPr id="6" name="Slide Number Placeholder 5"/>
          <p:cNvSpPr>
            <a:spLocks noGrp="1"/>
          </p:cNvSpPr>
          <p:nvPr>
            <p:ph type="sldNum" sz="quarter" idx="12"/>
          </p:nvPr>
        </p:nvSpPr>
        <p:spPr/>
        <p:txBody>
          <a:bodyPr/>
          <a:lstStyle/>
          <a:p>
            <a:fld id="{1D72EBF8-7CF5-44B7-B2BF-E22DE4D0703D}"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Freeform 6"/>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1"/>
              </a:gs>
              <a:gs pos="52000">
                <a:schemeClr val="accent1">
                  <a:lumMod val="40000"/>
                  <a:lumOff val="60000"/>
                </a:schemeClr>
              </a:gs>
              <a:gs pos="66000">
                <a:schemeClr val="accent1"/>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3"/>
              </a:gs>
              <a:gs pos="40000">
                <a:schemeClr val="accent3">
                  <a:lumMod val="40000"/>
                  <a:lumOff val="60000"/>
                </a:schemeClr>
              </a:gs>
              <a:gs pos="4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685800" y="1600201"/>
            <a:ext cx="7772400" cy="3733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Freeform 8"/>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64DCB0C0-3D7A-B14E-92D4-164E591BBC23}" type="datetime4">
              <a:rPr lang="en-US" smtClean="0"/>
              <a:t>February 29, 2016</a:t>
            </a:fld>
            <a:endParaRPr lang="en-US"/>
          </a:p>
        </p:txBody>
      </p:sp>
      <p:sp>
        <p:nvSpPr>
          <p:cNvPr id="5" name="Footer Placeholder 4"/>
          <p:cNvSpPr>
            <a:spLocks noGrp="1"/>
          </p:cNvSpPr>
          <p:nvPr>
            <p:ph type="ftr" sz="quarter" idx="11"/>
          </p:nvPr>
        </p:nvSpPr>
        <p:spPr/>
        <p:txBody>
          <a:bodyPr/>
          <a:lstStyle/>
          <a:p>
            <a:r>
              <a:rPr lang="en-US" smtClean="0"/>
              <a:t>ERCOT Energy Storage Markets &amp; Policy: Past, Present &amp; Future</a:t>
            </a:r>
            <a:endParaRPr lang="en-US"/>
          </a:p>
        </p:txBody>
      </p:sp>
      <p:sp>
        <p:nvSpPr>
          <p:cNvPr id="6" name="Slide Number Placeholder 5"/>
          <p:cNvSpPr>
            <a:spLocks noGrp="1"/>
          </p:cNvSpPr>
          <p:nvPr>
            <p:ph type="sldNum" sz="quarter" idx="12"/>
          </p:nvPr>
        </p:nvSpPr>
        <p:spPr/>
        <p:txBody>
          <a:bodyPr/>
          <a:lstStyle/>
          <a:p>
            <a:fld id="{1D72EBF8-7CF5-44B7-B2BF-E22DE4D0703D}"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Freeform 6"/>
          <p:cNvSpPr/>
          <p:nvPr/>
        </p:nvSpPr>
        <p:spPr>
          <a:xfrm>
            <a:off x="0" y="5545932"/>
            <a:ext cx="9146383" cy="1314449"/>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33337 h 1214437"/>
              <a:gd name="connsiteX1" fmla="*/ 6305550 w 9134475"/>
              <a:gd name="connsiteY1" fmla="*/ 1100137 h 1214437"/>
              <a:gd name="connsiteX2" fmla="*/ 9044270 w 9134475"/>
              <a:gd name="connsiteY2" fmla="*/ 0 h 1214437"/>
              <a:gd name="connsiteX3" fmla="*/ 9134475 w 9134475"/>
              <a:gd name="connsiteY3" fmla="*/ 1214437 h 1214437"/>
              <a:gd name="connsiteX4" fmla="*/ 0 w 9134475"/>
              <a:gd name="connsiteY4" fmla="*/ 1214437 h 1214437"/>
              <a:gd name="connsiteX5" fmla="*/ 0 w 9134475"/>
              <a:gd name="connsiteY5" fmla="*/ 33337 h 1214437"/>
              <a:gd name="connsiteX0" fmla="*/ 0 w 9134475"/>
              <a:gd name="connsiteY0" fmla="*/ 130968 h 1312068"/>
              <a:gd name="connsiteX1" fmla="*/ 6305550 w 9134475"/>
              <a:gd name="connsiteY1" fmla="*/ 1197768 h 1312068"/>
              <a:gd name="connsiteX2" fmla="*/ 9113111 w 9134475"/>
              <a:gd name="connsiteY2" fmla="*/ 0 h 1312068"/>
              <a:gd name="connsiteX3" fmla="*/ 9134475 w 9134475"/>
              <a:gd name="connsiteY3" fmla="*/ 1312068 h 1312068"/>
              <a:gd name="connsiteX4" fmla="*/ 0 w 9134475"/>
              <a:gd name="connsiteY4" fmla="*/ 1312068 h 1312068"/>
              <a:gd name="connsiteX5" fmla="*/ 0 w 9134475"/>
              <a:gd name="connsiteY5" fmla="*/ 130968 h 1312068"/>
              <a:gd name="connsiteX0" fmla="*/ 0 w 9113111"/>
              <a:gd name="connsiteY0" fmla="*/ 130968 h 1312068"/>
              <a:gd name="connsiteX1" fmla="*/ 6305550 w 9113111"/>
              <a:gd name="connsiteY1" fmla="*/ 1197768 h 1312068"/>
              <a:gd name="connsiteX2" fmla="*/ 9113111 w 9113111"/>
              <a:gd name="connsiteY2" fmla="*/ 0 h 1312068"/>
              <a:gd name="connsiteX3" fmla="*/ 8958813 w 9113111"/>
              <a:gd name="connsiteY3" fmla="*/ 1009649 h 1312068"/>
              <a:gd name="connsiteX4" fmla="*/ 0 w 9113111"/>
              <a:gd name="connsiteY4" fmla="*/ 1312068 h 1312068"/>
              <a:gd name="connsiteX5" fmla="*/ 0 w 9113111"/>
              <a:gd name="connsiteY5" fmla="*/ 130968 h 1312068"/>
              <a:gd name="connsiteX0" fmla="*/ 0 w 9117860"/>
              <a:gd name="connsiteY0" fmla="*/ 130968 h 1314449"/>
              <a:gd name="connsiteX1" fmla="*/ 6305550 w 9117860"/>
              <a:gd name="connsiteY1" fmla="*/ 1197768 h 1314449"/>
              <a:gd name="connsiteX2" fmla="*/ 9113111 w 9117860"/>
              <a:gd name="connsiteY2" fmla="*/ 0 h 1314449"/>
              <a:gd name="connsiteX3" fmla="*/ 9117860 w 9117860"/>
              <a:gd name="connsiteY3" fmla="*/ 1314449 h 1314449"/>
              <a:gd name="connsiteX4" fmla="*/ 0 w 9117860"/>
              <a:gd name="connsiteY4" fmla="*/ 1312068 h 1314449"/>
              <a:gd name="connsiteX5" fmla="*/ 0 w 9117860"/>
              <a:gd name="connsiteY5" fmla="*/ 130968 h 131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17860" h="1314449">
                <a:moveTo>
                  <a:pt x="0" y="130968"/>
                </a:moveTo>
                <a:lnTo>
                  <a:pt x="6305550" y="1197768"/>
                </a:lnTo>
                <a:lnTo>
                  <a:pt x="9113111" y="0"/>
                </a:lnTo>
                <a:lnTo>
                  <a:pt x="9117860" y="1314449"/>
                </a:lnTo>
                <a:lnTo>
                  <a:pt x="0" y="1312068"/>
                </a:lnTo>
                <a:lnTo>
                  <a:pt x="0" y="130968"/>
                </a:lnTo>
                <a:close/>
              </a:path>
            </a:pathLst>
          </a:custGeom>
          <a:gradFill>
            <a:gsLst>
              <a:gs pos="0">
                <a:schemeClr val="accent1">
                  <a:lumMod val="40000"/>
                  <a:lumOff val="60000"/>
                </a:schemeClr>
              </a:gs>
              <a:gs pos="50000">
                <a:schemeClr val="accent1"/>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lnSpc>
                <a:spcPct val="100000"/>
              </a:lnSpc>
            </a:pPr>
            <a:endParaRPr lang="en-US" sz="1800" kern="1200">
              <a:solidFill>
                <a:schemeClr val="lt1"/>
              </a:solidFill>
              <a:latin typeface="+mn-lt"/>
              <a:ea typeface="+mn-ea"/>
              <a:cs typeface="+mn-cs"/>
            </a:endParaRPr>
          </a:p>
        </p:txBody>
      </p:sp>
      <p:sp>
        <p:nvSpPr>
          <p:cNvPr id="8" name="Freeform 7"/>
          <p:cNvSpPr/>
          <p:nvPr/>
        </p:nvSpPr>
        <p:spPr>
          <a:xfrm>
            <a:off x="-76" y="5293518"/>
            <a:ext cx="9144093" cy="1443038"/>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355114 w 9144000"/>
              <a:gd name="connsiteY0" fmla="*/ 0 h 1562100"/>
              <a:gd name="connsiteX1" fmla="*/ 9144000 w 9144000"/>
              <a:gd name="connsiteY1" fmla="*/ 104775 h 1562100"/>
              <a:gd name="connsiteX2" fmla="*/ 9144000 w 9144000"/>
              <a:gd name="connsiteY2" fmla="*/ 361950 h 1562100"/>
              <a:gd name="connsiteX3" fmla="*/ 6334125 w 9144000"/>
              <a:gd name="connsiteY3" fmla="*/ 1562100 h 1562100"/>
              <a:gd name="connsiteX4" fmla="*/ 0 w 9144000"/>
              <a:gd name="connsiteY4" fmla="*/ 495300 h 1562100"/>
              <a:gd name="connsiteX5" fmla="*/ 355114 w 9144000"/>
              <a:gd name="connsiteY5" fmla="*/ 0 h 1562100"/>
              <a:gd name="connsiteX0" fmla="*/ 411923 w 9144000"/>
              <a:gd name="connsiteY0" fmla="*/ 83344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411923 w 9144000"/>
              <a:gd name="connsiteY5" fmla="*/ 83344 h 1457325"/>
              <a:gd name="connsiteX0" fmla="*/ 28462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8462 w 9144000"/>
              <a:gd name="connsiteY5" fmla="*/ 9525 h 1457325"/>
              <a:gd name="connsiteX0" fmla="*/ 108942 w 9144000"/>
              <a:gd name="connsiteY0" fmla="*/ 10477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108942 w 9144000"/>
              <a:gd name="connsiteY5" fmla="*/ 104775 h 1457325"/>
              <a:gd name="connsiteX0" fmla="*/ 26095 w 9144000"/>
              <a:gd name="connsiteY0" fmla="*/ 14288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6095 w 9144000"/>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12977 w 9117905"/>
              <a:gd name="connsiteY4" fmla="*/ 311944 h 1457325"/>
              <a:gd name="connsiteX5" fmla="*/ 0 w 9117905"/>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310 w 9117905"/>
              <a:gd name="connsiteY4" fmla="*/ 376237 h 1457325"/>
              <a:gd name="connsiteX5" fmla="*/ 0 w 9117905"/>
              <a:gd name="connsiteY5" fmla="*/ 14288 h 1457325"/>
              <a:gd name="connsiteX0" fmla="*/ 0 w 9117905"/>
              <a:gd name="connsiteY0" fmla="*/ 14288 h 1531144"/>
              <a:gd name="connsiteX1" fmla="*/ 9117905 w 9117905"/>
              <a:gd name="connsiteY1" fmla="*/ 0 h 1531144"/>
              <a:gd name="connsiteX2" fmla="*/ 9117905 w 9117905"/>
              <a:gd name="connsiteY2" fmla="*/ 257175 h 1531144"/>
              <a:gd name="connsiteX3" fmla="*/ 6308030 w 9117905"/>
              <a:gd name="connsiteY3" fmla="*/ 1531144 h 1531144"/>
              <a:gd name="connsiteX4" fmla="*/ 2310 w 9117905"/>
              <a:gd name="connsiteY4" fmla="*/ 376237 h 1531144"/>
              <a:gd name="connsiteX5" fmla="*/ 0 w 9117905"/>
              <a:gd name="connsiteY5" fmla="*/ 14288 h 1531144"/>
              <a:gd name="connsiteX0" fmla="*/ 0 w 9117905"/>
              <a:gd name="connsiteY0" fmla="*/ 14288 h 1450181"/>
              <a:gd name="connsiteX1" fmla="*/ 9117905 w 9117905"/>
              <a:gd name="connsiteY1" fmla="*/ 0 h 1450181"/>
              <a:gd name="connsiteX2" fmla="*/ 9117905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8994819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9106070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06070"/>
              <a:gd name="connsiteY0" fmla="*/ 0 h 1435893"/>
              <a:gd name="connsiteX1" fmla="*/ 9013755 w 9106070"/>
              <a:gd name="connsiteY1" fmla="*/ 97630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2 h 1435895"/>
              <a:gd name="connsiteX1" fmla="*/ 9096602 w 9106070"/>
              <a:gd name="connsiteY1" fmla="*/ 0 h 1435895"/>
              <a:gd name="connsiteX2" fmla="*/ 9106070 w 9106070"/>
              <a:gd name="connsiteY2" fmla="*/ 242889 h 1435895"/>
              <a:gd name="connsiteX3" fmla="*/ 6260689 w 9106070"/>
              <a:gd name="connsiteY3" fmla="*/ 1435895 h 1435895"/>
              <a:gd name="connsiteX4" fmla="*/ 2310 w 9106070"/>
              <a:gd name="connsiteY4" fmla="*/ 361951 h 1435895"/>
              <a:gd name="connsiteX5" fmla="*/ 0 w 9106070"/>
              <a:gd name="connsiteY5" fmla="*/ 2 h 1435895"/>
              <a:gd name="connsiteX0" fmla="*/ 0 w 9106070"/>
              <a:gd name="connsiteY0" fmla="*/ 0 h 1435893"/>
              <a:gd name="connsiteX1" fmla="*/ 8973515 w 9106070"/>
              <a:gd name="connsiteY1" fmla="*/ 123823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7145 h 1443038"/>
              <a:gd name="connsiteX1" fmla="*/ 9089499 w 9106070"/>
              <a:gd name="connsiteY1" fmla="*/ 0 h 1443038"/>
              <a:gd name="connsiteX2" fmla="*/ 9106070 w 9106070"/>
              <a:gd name="connsiteY2" fmla="*/ 250032 h 1443038"/>
              <a:gd name="connsiteX3" fmla="*/ 6260689 w 9106070"/>
              <a:gd name="connsiteY3" fmla="*/ 1443038 h 1443038"/>
              <a:gd name="connsiteX4" fmla="*/ 2310 w 9106070"/>
              <a:gd name="connsiteY4" fmla="*/ 369094 h 1443038"/>
              <a:gd name="connsiteX5" fmla="*/ 0 w 9106070"/>
              <a:gd name="connsiteY5" fmla="*/ 7145 h 1443038"/>
              <a:gd name="connsiteX0" fmla="*/ 0 w 9089499"/>
              <a:gd name="connsiteY0" fmla="*/ 7145 h 1443038"/>
              <a:gd name="connsiteX1" fmla="*/ 9089499 w 9089499"/>
              <a:gd name="connsiteY1" fmla="*/ 0 h 1443038"/>
              <a:gd name="connsiteX2" fmla="*/ 8923808 w 9089499"/>
              <a:gd name="connsiteY2" fmla="*/ 197644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4767 w 9089499"/>
              <a:gd name="connsiteY2" fmla="*/ 247650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8982984 w 9089499"/>
              <a:gd name="connsiteY2" fmla="*/ 202406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130131 w 9089499"/>
              <a:gd name="connsiteY4" fmla="*/ 266700 h 1443038"/>
              <a:gd name="connsiteX5" fmla="*/ 0 w 9089499"/>
              <a:gd name="connsiteY5" fmla="*/ 7145 h 1443038"/>
              <a:gd name="connsiteX0" fmla="*/ 57 w 9089556"/>
              <a:gd name="connsiteY0" fmla="*/ 7145 h 1443038"/>
              <a:gd name="connsiteX1" fmla="*/ 9089556 w 9089556"/>
              <a:gd name="connsiteY1" fmla="*/ 0 h 1443038"/>
              <a:gd name="connsiteX2" fmla="*/ 9087191 w 9089556"/>
              <a:gd name="connsiteY2" fmla="*/ 254793 h 1443038"/>
              <a:gd name="connsiteX3" fmla="*/ 6260746 w 9089556"/>
              <a:gd name="connsiteY3" fmla="*/ 1443038 h 1443038"/>
              <a:gd name="connsiteX4" fmla="*/ 0 w 9089556"/>
              <a:gd name="connsiteY4" fmla="*/ 366713 h 1443038"/>
              <a:gd name="connsiteX5" fmla="*/ 57 w 9089556"/>
              <a:gd name="connsiteY5" fmla="*/ 7145 h 1443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89556" h="1443038">
                <a:moveTo>
                  <a:pt x="57" y="7145"/>
                </a:moveTo>
                <a:lnTo>
                  <a:pt x="9089556" y="0"/>
                </a:lnTo>
                <a:cubicBezTo>
                  <a:pt x="9087979" y="82550"/>
                  <a:pt x="9088768" y="172243"/>
                  <a:pt x="9087191" y="254793"/>
                </a:cubicBezTo>
                <a:lnTo>
                  <a:pt x="6260746" y="1443038"/>
                </a:lnTo>
                <a:lnTo>
                  <a:pt x="0" y="366713"/>
                </a:lnTo>
                <a:lnTo>
                  <a:pt x="57" y="7145"/>
                </a:lnTo>
                <a:close/>
              </a:path>
            </a:pathLst>
          </a:custGeom>
          <a:gradFill>
            <a:gsLst>
              <a:gs pos="0">
                <a:srgbClr val="000000"/>
              </a:gs>
              <a:gs pos="14000">
                <a:srgbClr val="333333"/>
              </a:gs>
              <a:gs pos="83000">
                <a:srgbClr val="0000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lnSpc>
                <a:spcPct val="100000"/>
              </a:lnSpc>
            </a:pPr>
            <a:endParaRPr lang="en-US" sz="1800" kern="1200">
              <a:solidFill>
                <a:schemeClr val="lt1"/>
              </a:solidFill>
              <a:latin typeface="+mn-lt"/>
              <a:ea typeface="+mn-ea"/>
              <a:cs typeface="+mn-cs"/>
            </a:endParaRPr>
          </a:p>
        </p:txBody>
      </p:sp>
      <p:sp>
        <p:nvSpPr>
          <p:cNvPr id="9" name="Freeform 8"/>
          <p:cNvSpPr/>
          <p:nvPr/>
        </p:nvSpPr>
        <p:spPr>
          <a:xfrm>
            <a:off x="-76" y="5293518"/>
            <a:ext cx="9144093" cy="1443038"/>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355114 w 9144000"/>
              <a:gd name="connsiteY0" fmla="*/ 0 h 1562100"/>
              <a:gd name="connsiteX1" fmla="*/ 9144000 w 9144000"/>
              <a:gd name="connsiteY1" fmla="*/ 104775 h 1562100"/>
              <a:gd name="connsiteX2" fmla="*/ 9144000 w 9144000"/>
              <a:gd name="connsiteY2" fmla="*/ 361950 h 1562100"/>
              <a:gd name="connsiteX3" fmla="*/ 6334125 w 9144000"/>
              <a:gd name="connsiteY3" fmla="*/ 1562100 h 1562100"/>
              <a:gd name="connsiteX4" fmla="*/ 0 w 9144000"/>
              <a:gd name="connsiteY4" fmla="*/ 495300 h 1562100"/>
              <a:gd name="connsiteX5" fmla="*/ 355114 w 9144000"/>
              <a:gd name="connsiteY5" fmla="*/ 0 h 1562100"/>
              <a:gd name="connsiteX0" fmla="*/ 411923 w 9144000"/>
              <a:gd name="connsiteY0" fmla="*/ 83344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411923 w 9144000"/>
              <a:gd name="connsiteY5" fmla="*/ 83344 h 1457325"/>
              <a:gd name="connsiteX0" fmla="*/ 28462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8462 w 9144000"/>
              <a:gd name="connsiteY5" fmla="*/ 9525 h 1457325"/>
              <a:gd name="connsiteX0" fmla="*/ 108942 w 9144000"/>
              <a:gd name="connsiteY0" fmla="*/ 10477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108942 w 9144000"/>
              <a:gd name="connsiteY5" fmla="*/ 104775 h 1457325"/>
              <a:gd name="connsiteX0" fmla="*/ 26095 w 9144000"/>
              <a:gd name="connsiteY0" fmla="*/ 14288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6095 w 9144000"/>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12977 w 9117905"/>
              <a:gd name="connsiteY4" fmla="*/ 311944 h 1457325"/>
              <a:gd name="connsiteX5" fmla="*/ 0 w 9117905"/>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310 w 9117905"/>
              <a:gd name="connsiteY4" fmla="*/ 376237 h 1457325"/>
              <a:gd name="connsiteX5" fmla="*/ 0 w 9117905"/>
              <a:gd name="connsiteY5" fmla="*/ 14288 h 1457325"/>
              <a:gd name="connsiteX0" fmla="*/ 0 w 9117905"/>
              <a:gd name="connsiteY0" fmla="*/ 14288 h 1531144"/>
              <a:gd name="connsiteX1" fmla="*/ 9117905 w 9117905"/>
              <a:gd name="connsiteY1" fmla="*/ 0 h 1531144"/>
              <a:gd name="connsiteX2" fmla="*/ 9117905 w 9117905"/>
              <a:gd name="connsiteY2" fmla="*/ 257175 h 1531144"/>
              <a:gd name="connsiteX3" fmla="*/ 6308030 w 9117905"/>
              <a:gd name="connsiteY3" fmla="*/ 1531144 h 1531144"/>
              <a:gd name="connsiteX4" fmla="*/ 2310 w 9117905"/>
              <a:gd name="connsiteY4" fmla="*/ 376237 h 1531144"/>
              <a:gd name="connsiteX5" fmla="*/ 0 w 9117905"/>
              <a:gd name="connsiteY5" fmla="*/ 14288 h 1531144"/>
              <a:gd name="connsiteX0" fmla="*/ 0 w 9117905"/>
              <a:gd name="connsiteY0" fmla="*/ 14288 h 1450181"/>
              <a:gd name="connsiteX1" fmla="*/ 9117905 w 9117905"/>
              <a:gd name="connsiteY1" fmla="*/ 0 h 1450181"/>
              <a:gd name="connsiteX2" fmla="*/ 9117905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8994819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9106070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06070"/>
              <a:gd name="connsiteY0" fmla="*/ 0 h 1435893"/>
              <a:gd name="connsiteX1" fmla="*/ 9013755 w 9106070"/>
              <a:gd name="connsiteY1" fmla="*/ 97630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2 h 1435895"/>
              <a:gd name="connsiteX1" fmla="*/ 9096602 w 9106070"/>
              <a:gd name="connsiteY1" fmla="*/ 0 h 1435895"/>
              <a:gd name="connsiteX2" fmla="*/ 9106070 w 9106070"/>
              <a:gd name="connsiteY2" fmla="*/ 242889 h 1435895"/>
              <a:gd name="connsiteX3" fmla="*/ 6260689 w 9106070"/>
              <a:gd name="connsiteY3" fmla="*/ 1435895 h 1435895"/>
              <a:gd name="connsiteX4" fmla="*/ 2310 w 9106070"/>
              <a:gd name="connsiteY4" fmla="*/ 361951 h 1435895"/>
              <a:gd name="connsiteX5" fmla="*/ 0 w 9106070"/>
              <a:gd name="connsiteY5" fmla="*/ 2 h 1435895"/>
              <a:gd name="connsiteX0" fmla="*/ 0 w 9106070"/>
              <a:gd name="connsiteY0" fmla="*/ 0 h 1435893"/>
              <a:gd name="connsiteX1" fmla="*/ 8973515 w 9106070"/>
              <a:gd name="connsiteY1" fmla="*/ 123823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7145 h 1443038"/>
              <a:gd name="connsiteX1" fmla="*/ 9089499 w 9106070"/>
              <a:gd name="connsiteY1" fmla="*/ 0 h 1443038"/>
              <a:gd name="connsiteX2" fmla="*/ 9106070 w 9106070"/>
              <a:gd name="connsiteY2" fmla="*/ 250032 h 1443038"/>
              <a:gd name="connsiteX3" fmla="*/ 6260689 w 9106070"/>
              <a:gd name="connsiteY3" fmla="*/ 1443038 h 1443038"/>
              <a:gd name="connsiteX4" fmla="*/ 2310 w 9106070"/>
              <a:gd name="connsiteY4" fmla="*/ 369094 h 1443038"/>
              <a:gd name="connsiteX5" fmla="*/ 0 w 9106070"/>
              <a:gd name="connsiteY5" fmla="*/ 7145 h 1443038"/>
              <a:gd name="connsiteX0" fmla="*/ 0 w 9089499"/>
              <a:gd name="connsiteY0" fmla="*/ 7145 h 1443038"/>
              <a:gd name="connsiteX1" fmla="*/ 9089499 w 9089499"/>
              <a:gd name="connsiteY1" fmla="*/ 0 h 1443038"/>
              <a:gd name="connsiteX2" fmla="*/ 8923808 w 9089499"/>
              <a:gd name="connsiteY2" fmla="*/ 197644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4767 w 9089499"/>
              <a:gd name="connsiteY2" fmla="*/ 247650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8982984 w 9089499"/>
              <a:gd name="connsiteY2" fmla="*/ 202406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130131 w 9089499"/>
              <a:gd name="connsiteY4" fmla="*/ 266700 h 1443038"/>
              <a:gd name="connsiteX5" fmla="*/ 0 w 9089499"/>
              <a:gd name="connsiteY5" fmla="*/ 7145 h 1443038"/>
              <a:gd name="connsiteX0" fmla="*/ 57 w 9089556"/>
              <a:gd name="connsiteY0" fmla="*/ 7145 h 1443038"/>
              <a:gd name="connsiteX1" fmla="*/ 9089556 w 9089556"/>
              <a:gd name="connsiteY1" fmla="*/ 0 h 1443038"/>
              <a:gd name="connsiteX2" fmla="*/ 9087191 w 9089556"/>
              <a:gd name="connsiteY2" fmla="*/ 254793 h 1443038"/>
              <a:gd name="connsiteX3" fmla="*/ 6260746 w 9089556"/>
              <a:gd name="connsiteY3" fmla="*/ 1443038 h 1443038"/>
              <a:gd name="connsiteX4" fmla="*/ 0 w 9089556"/>
              <a:gd name="connsiteY4" fmla="*/ 366713 h 1443038"/>
              <a:gd name="connsiteX5" fmla="*/ 57 w 9089556"/>
              <a:gd name="connsiteY5" fmla="*/ 7145 h 1443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89556" h="1443038">
                <a:moveTo>
                  <a:pt x="57" y="7145"/>
                </a:moveTo>
                <a:lnTo>
                  <a:pt x="9089556" y="0"/>
                </a:lnTo>
                <a:cubicBezTo>
                  <a:pt x="9087979" y="82550"/>
                  <a:pt x="9088768" y="172243"/>
                  <a:pt x="9087191" y="254793"/>
                </a:cubicBezTo>
                <a:lnTo>
                  <a:pt x="6260746" y="1443038"/>
                </a:lnTo>
                <a:lnTo>
                  <a:pt x="0" y="366713"/>
                </a:lnTo>
                <a:lnTo>
                  <a:pt x="57" y="7145"/>
                </a:lnTo>
                <a:close/>
              </a:path>
            </a:pathLst>
          </a:custGeom>
          <a:gradFill>
            <a:gsLst>
              <a:gs pos="41000">
                <a:srgbClr val="000000">
                  <a:alpha val="0"/>
                </a:srgbClr>
              </a:gs>
              <a:gs pos="57000">
                <a:srgbClr val="4D4D4D"/>
              </a:gs>
              <a:gs pos="100000">
                <a:srgbClr val="000000">
                  <a:alpha val="0"/>
                </a:srgbClr>
              </a:gs>
            </a:gsLst>
            <a:lin ang="6000000" scaled="0"/>
          </a:gra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lnSpc>
                <a:spcPct val="100000"/>
              </a:lnSpc>
            </a:pPr>
            <a:endParaRPr lang="en-US" sz="1800" kern="1200">
              <a:solidFill>
                <a:schemeClr val="lt1"/>
              </a:solidFill>
              <a:latin typeface="+mn-lt"/>
              <a:ea typeface="+mn-ea"/>
              <a:cs typeface="+mn-cs"/>
            </a:endParaRPr>
          </a:p>
        </p:txBody>
      </p:sp>
      <p:sp>
        <p:nvSpPr>
          <p:cNvPr id="2" name="Title 1"/>
          <p:cNvSpPr>
            <a:spLocks noGrp="1"/>
          </p:cNvSpPr>
          <p:nvPr>
            <p:ph type="title"/>
          </p:nvPr>
        </p:nvSpPr>
        <p:spPr>
          <a:xfrm>
            <a:off x="722313" y="3633787"/>
            <a:ext cx="7772400" cy="1362075"/>
          </a:xfrm>
        </p:spPr>
        <p:txBody>
          <a:bodyPr anchor="t"/>
          <a:lstStyle>
            <a:lvl1pPr algn="l">
              <a:defRPr sz="4000" b="0" i="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722313" y="2133600"/>
            <a:ext cx="7772400" cy="1500187"/>
          </a:xfrm>
        </p:spPr>
        <p:txBody>
          <a:bodyPr anchor="b"/>
          <a:lstStyle>
            <a:lvl1pPr marL="0" indent="0">
              <a:buNone/>
              <a:defRPr sz="200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0" name="Rectangle 9"/>
          <p:cNvSpPr/>
          <p:nvPr/>
        </p:nvSpPr>
        <p:spPr>
          <a:xfrm>
            <a:off x="0" y="5262465"/>
            <a:ext cx="9144000" cy="7464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30" y="5502670"/>
            <a:ext cx="9144066" cy="1271150"/>
          </a:xfrm>
          <a:custGeom>
            <a:avLst/>
            <a:gdLst>
              <a:gd name="connsiteX0" fmla="*/ 9331 w 9144000"/>
              <a:gd name="connsiteY0" fmla="*/ 111968 h 1278294"/>
              <a:gd name="connsiteX1" fmla="*/ 6288833 w 9144000"/>
              <a:gd name="connsiteY1" fmla="*/ 1194319 h 1278294"/>
              <a:gd name="connsiteX2" fmla="*/ 9144000 w 9144000"/>
              <a:gd name="connsiteY2" fmla="*/ 0 h 1278294"/>
              <a:gd name="connsiteX3" fmla="*/ 9144000 w 9144000"/>
              <a:gd name="connsiteY3" fmla="*/ 83976 h 1278294"/>
              <a:gd name="connsiteX4" fmla="*/ 6279502 w 9144000"/>
              <a:gd name="connsiteY4" fmla="*/ 1278294 h 1278294"/>
              <a:gd name="connsiteX5" fmla="*/ 0 w 9144000"/>
              <a:gd name="connsiteY5" fmla="*/ 195943 h 1278294"/>
              <a:gd name="connsiteX6" fmla="*/ 9331 w 9144000"/>
              <a:gd name="connsiteY6" fmla="*/ 111968 h 1278294"/>
              <a:gd name="connsiteX0" fmla="*/ 0 w 9134669"/>
              <a:gd name="connsiteY0" fmla="*/ 111968 h 1278294"/>
              <a:gd name="connsiteX1" fmla="*/ 6279502 w 9134669"/>
              <a:gd name="connsiteY1" fmla="*/ 1194319 h 1278294"/>
              <a:gd name="connsiteX2" fmla="*/ 9134669 w 9134669"/>
              <a:gd name="connsiteY2" fmla="*/ 0 h 1278294"/>
              <a:gd name="connsiteX3" fmla="*/ 9134669 w 9134669"/>
              <a:gd name="connsiteY3" fmla="*/ 83976 h 1278294"/>
              <a:gd name="connsiteX4" fmla="*/ 6270171 w 9134669"/>
              <a:gd name="connsiteY4" fmla="*/ 1278294 h 1278294"/>
              <a:gd name="connsiteX5" fmla="*/ 171644 w 9134669"/>
              <a:gd name="connsiteY5" fmla="*/ 388824 h 1278294"/>
              <a:gd name="connsiteX6" fmla="*/ 0 w 9134669"/>
              <a:gd name="connsiteY6" fmla="*/ 111968 h 1278294"/>
              <a:gd name="connsiteX0" fmla="*/ 0 w 9134669"/>
              <a:gd name="connsiteY0" fmla="*/ 111968 h 1278294"/>
              <a:gd name="connsiteX1" fmla="*/ 6279502 w 9134669"/>
              <a:gd name="connsiteY1" fmla="*/ 1194319 h 1278294"/>
              <a:gd name="connsiteX2" fmla="*/ 9134669 w 9134669"/>
              <a:gd name="connsiteY2" fmla="*/ 0 h 1278294"/>
              <a:gd name="connsiteX3" fmla="*/ 9134669 w 9134669"/>
              <a:gd name="connsiteY3" fmla="*/ 83976 h 1278294"/>
              <a:gd name="connsiteX4" fmla="*/ 6270171 w 9134669"/>
              <a:gd name="connsiteY4" fmla="*/ 1278294 h 1278294"/>
              <a:gd name="connsiteX5" fmla="*/ 194 w 9134669"/>
              <a:gd name="connsiteY5" fmla="*/ 195943 h 1278294"/>
              <a:gd name="connsiteX6" fmla="*/ 0 w 9134669"/>
              <a:gd name="connsiteY6" fmla="*/ 111968 h 1278294"/>
              <a:gd name="connsiteX0" fmla="*/ 49877 w 9134540"/>
              <a:gd name="connsiteY0" fmla="*/ 42912 h 1278294"/>
              <a:gd name="connsiteX1" fmla="*/ 6279373 w 9134540"/>
              <a:gd name="connsiteY1" fmla="*/ 1194319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49877 w 9134540"/>
              <a:gd name="connsiteY6" fmla="*/ 42912 h 1278294"/>
              <a:gd name="connsiteX0" fmla="*/ 2252 w 9134540"/>
              <a:gd name="connsiteY0" fmla="*/ 116731 h 1278294"/>
              <a:gd name="connsiteX1" fmla="*/ 6279373 w 9134540"/>
              <a:gd name="connsiteY1" fmla="*/ 1194319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78294"/>
              <a:gd name="connsiteX1" fmla="*/ 6279373 w 9134540"/>
              <a:gd name="connsiteY1" fmla="*/ 1234801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78294"/>
              <a:gd name="connsiteX1" fmla="*/ 6307948 w 9134540"/>
              <a:gd name="connsiteY1" fmla="*/ 1189558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28287"/>
              <a:gd name="connsiteX1" fmla="*/ 6307948 w 9134540"/>
              <a:gd name="connsiteY1" fmla="*/ 1189558 h 1228287"/>
              <a:gd name="connsiteX2" fmla="*/ 9134540 w 9134540"/>
              <a:gd name="connsiteY2" fmla="*/ 0 h 1228287"/>
              <a:gd name="connsiteX3" fmla="*/ 9134540 w 9134540"/>
              <a:gd name="connsiteY3" fmla="*/ 83976 h 1228287"/>
              <a:gd name="connsiteX4" fmla="*/ 6270042 w 9134540"/>
              <a:gd name="connsiteY4" fmla="*/ 1228287 h 1228287"/>
              <a:gd name="connsiteX5" fmla="*/ 65 w 9134540"/>
              <a:gd name="connsiteY5" fmla="*/ 195943 h 1228287"/>
              <a:gd name="connsiteX6" fmla="*/ 2252 w 9134540"/>
              <a:gd name="connsiteY6" fmla="*/ 116731 h 1228287"/>
              <a:gd name="connsiteX0" fmla="*/ 2252 w 9134540"/>
              <a:gd name="connsiteY0" fmla="*/ 116731 h 1266387"/>
              <a:gd name="connsiteX1" fmla="*/ 6307948 w 9134540"/>
              <a:gd name="connsiteY1" fmla="*/ 1189558 h 1266387"/>
              <a:gd name="connsiteX2" fmla="*/ 9134540 w 9134540"/>
              <a:gd name="connsiteY2" fmla="*/ 0 h 1266387"/>
              <a:gd name="connsiteX3" fmla="*/ 9134540 w 9134540"/>
              <a:gd name="connsiteY3" fmla="*/ 83976 h 1266387"/>
              <a:gd name="connsiteX4" fmla="*/ 6315286 w 9134540"/>
              <a:gd name="connsiteY4" fmla="*/ 1266387 h 1266387"/>
              <a:gd name="connsiteX5" fmla="*/ 65 w 9134540"/>
              <a:gd name="connsiteY5" fmla="*/ 195943 h 1266387"/>
              <a:gd name="connsiteX6" fmla="*/ 2252 w 9134540"/>
              <a:gd name="connsiteY6" fmla="*/ 116731 h 1266387"/>
              <a:gd name="connsiteX0" fmla="*/ 2252 w 9134540"/>
              <a:gd name="connsiteY0" fmla="*/ 152450 h 1302106"/>
              <a:gd name="connsiteX1" fmla="*/ 6307948 w 9134540"/>
              <a:gd name="connsiteY1" fmla="*/ 1225277 h 1302106"/>
              <a:gd name="connsiteX2" fmla="*/ 8932134 w 9134540"/>
              <a:gd name="connsiteY2" fmla="*/ 0 h 1302106"/>
              <a:gd name="connsiteX3" fmla="*/ 9134540 w 9134540"/>
              <a:gd name="connsiteY3" fmla="*/ 119695 h 1302106"/>
              <a:gd name="connsiteX4" fmla="*/ 6315286 w 9134540"/>
              <a:gd name="connsiteY4" fmla="*/ 1302106 h 1302106"/>
              <a:gd name="connsiteX5" fmla="*/ 65 w 9134540"/>
              <a:gd name="connsiteY5" fmla="*/ 231662 h 1302106"/>
              <a:gd name="connsiteX6" fmla="*/ 2252 w 9134540"/>
              <a:gd name="connsiteY6" fmla="*/ 152450 h 1302106"/>
              <a:gd name="connsiteX0" fmla="*/ 2252 w 9144066"/>
              <a:gd name="connsiteY0" fmla="*/ 121494 h 1271150"/>
              <a:gd name="connsiteX1" fmla="*/ 6307948 w 9144066"/>
              <a:gd name="connsiteY1" fmla="*/ 1194321 h 1271150"/>
              <a:gd name="connsiteX2" fmla="*/ 9144066 w 9144066"/>
              <a:gd name="connsiteY2" fmla="*/ 0 h 1271150"/>
              <a:gd name="connsiteX3" fmla="*/ 9134540 w 9144066"/>
              <a:gd name="connsiteY3" fmla="*/ 88739 h 1271150"/>
              <a:gd name="connsiteX4" fmla="*/ 6315286 w 9144066"/>
              <a:gd name="connsiteY4" fmla="*/ 1271150 h 1271150"/>
              <a:gd name="connsiteX5" fmla="*/ 65 w 9144066"/>
              <a:gd name="connsiteY5" fmla="*/ 200706 h 1271150"/>
              <a:gd name="connsiteX6" fmla="*/ 2252 w 9144066"/>
              <a:gd name="connsiteY6" fmla="*/ 121494 h 1271150"/>
              <a:gd name="connsiteX0" fmla="*/ 2252 w 9144066"/>
              <a:gd name="connsiteY0" fmla="*/ 121494 h 1271150"/>
              <a:gd name="connsiteX1" fmla="*/ 6307948 w 9144066"/>
              <a:gd name="connsiteY1" fmla="*/ 1194321 h 1271150"/>
              <a:gd name="connsiteX2" fmla="*/ 9144066 w 9144066"/>
              <a:gd name="connsiteY2" fmla="*/ 0 h 1271150"/>
              <a:gd name="connsiteX3" fmla="*/ 9051196 w 9144066"/>
              <a:gd name="connsiteY3" fmla="*/ 236376 h 1271150"/>
              <a:gd name="connsiteX4" fmla="*/ 6315286 w 9144066"/>
              <a:gd name="connsiteY4" fmla="*/ 1271150 h 1271150"/>
              <a:gd name="connsiteX5" fmla="*/ 65 w 9144066"/>
              <a:gd name="connsiteY5" fmla="*/ 200706 h 1271150"/>
              <a:gd name="connsiteX6" fmla="*/ 2252 w 9144066"/>
              <a:gd name="connsiteY6" fmla="*/ 121494 h 1271150"/>
              <a:gd name="connsiteX0" fmla="*/ 2252 w 9144066"/>
              <a:gd name="connsiteY0" fmla="*/ 121494 h 1271150"/>
              <a:gd name="connsiteX1" fmla="*/ 6307948 w 9144066"/>
              <a:gd name="connsiteY1" fmla="*/ 1194321 h 1271150"/>
              <a:gd name="connsiteX2" fmla="*/ 9144066 w 9144066"/>
              <a:gd name="connsiteY2" fmla="*/ 0 h 1271150"/>
              <a:gd name="connsiteX3" fmla="*/ 9141683 w 9144066"/>
              <a:gd name="connsiteY3" fmla="*/ 79214 h 1271150"/>
              <a:gd name="connsiteX4" fmla="*/ 6315286 w 9144066"/>
              <a:gd name="connsiteY4" fmla="*/ 1271150 h 1271150"/>
              <a:gd name="connsiteX5" fmla="*/ 65 w 9144066"/>
              <a:gd name="connsiteY5" fmla="*/ 200706 h 1271150"/>
              <a:gd name="connsiteX6" fmla="*/ 2252 w 9144066"/>
              <a:gd name="connsiteY6" fmla="*/ 121494 h 1271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66" h="1271150">
                <a:moveTo>
                  <a:pt x="2252" y="121494"/>
                </a:moveTo>
                <a:lnTo>
                  <a:pt x="6307948" y="1194321"/>
                </a:lnTo>
                <a:lnTo>
                  <a:pt x="9144066" y="0"/>
                </a:lnTo>
                <a:cubicBezTo>
                  <a:pt x="9143272" y="26405"/>
                  <a:pt x="9142477" y="52809"/>
                  <a:pt x="9141683" y="79214"/>
                </a:cubicBezTo>
                <a:lnTo>
                  <a:pt x="6315286" y="1271150"/>
                </a:lnTo>
                <a:lnTo>
                  <a:pt x="65" y="200706"/>
                </a:lnTo>
                <a:cubicBezTo>
                  <a:pt x="0" y="172714"/>
                  <a:pt x="2317" y="149486"/>
                  <a:pt x="2252" y="12149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5E1CEF85-48D2-264B-BA60-FD0660550ECA}" type="datetime4">
              <a:rPr lang="en-US" smtClean="0"/>
              <a:t>February 29, 2016</a:t>
            </a:fld>
            <a:endParaRPr lang="en-US"/>
          </a:p>
        </p:txBody>
      </p:sp>
      <p:sp>
        <p:nvSpPr>
          <p:cNvPr id="5" name="Footer Placeholder 4"/>
          <p:cNvSpPr>
            <a:spLocks noGrp="1"/>
          </p:cNvSpPr>
          <p:nvPr>
            <p:ph type="ftr" sz="quarter" idx="11"/>
          </p:nvPr>
        </p:nvSpPr>
        <p:spPr/>
        <p:txBody>
          <a:bodyPr/>
          <a:lstStyle/>
          <a:p>
            <a:r>
              <a:rPr lang="en-US" smtClean="0"/>
              <a:t>ERCOT Energy Storage Markets &amp; Policy: Past, Present &amp; Future</a:t>
            </a:r>
            <a:endParaRPr lang="en-US"/>
          </a:p>
        </p:txBody>
      </p:sp>
      <p:sp>
        <p:nvSpPr>
          <p:cNvPr id="6" name="Slide Number Placeholder 5"/>
          <p:cNvSpPr>
            <a:spLocks noGrp="1"/>
          </p:cNvSpPr>
          <p:nvPr>
            <p:ph type="sldNum" sz="quarter" idx="12"/>
          </p:nvPr>
        </p:nvSpPr>
        <p:spPr/>
        <p:txBody>
          <a:bodyPr/>
          <a:lstStyle/>
          <a:p>
            <a:fld id="{1D72EBF8-7CF5-44B7-B2BF-E22DE4D0703D}"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8" name="Freeform 7"/>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3"/>
              </a:gs>
              <a:gs pos="40000">
                <a:schemeClr val="accent3">
                  <a:lumMod val="40000"/>
                  <a:lumOff val="60000"/>
                </a:schemeClr>
              </a:gs>
              <a:gs pos="4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1"/>
              </a:gs>
              <a:gs pos="52000">
                <a:schemeClr val="accent1">
                  <a:lumMod val="40000"/>
                  <a:lumOff val="60000"/>
                </a:schemeClr>
              </a:gs>
              <a:gs pos="66000">
                <a:schemeClr val="accent1"/>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10" name="Freeform 9"/>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8F73B2CE-DF16-664D-B238-10BDED027102}" type="datetime4">
              <a:rPr lang="en-US" smtClean="0"/>
              <a:t>February 29, 2016</a:t>
            </a:fld>
            <a:endParaRPr lang="en-US"/>
          </a:p>
        </p:txBody>
      </p:sp>
      <p:sp>
        <p:nvSpPr>
          <p:cNvPr id="6" name="Footer Placeholder 5"/>
          <p:cNvSpPr>
            <a:spLocks noGrp="1"/>
          </p:cNvSpPr>
          <p:nvPr>
            <p:ph type="ftr" sz="quarter" idx="11"/>
          </p:nvPr>
        </p:nvSpPr>
        <p:spPr/>
        <p:txBody>
          <a:bodyPr/>
          <a:lstStyle/>
          <a:p>
            <a:r>
              <a:rPr lang="en-US" smtClean="0"/>
              <a:t>ERCOT Energy Storage Markets &amp; Policy: Past, Present &amp; Future</a:t>
            </a:r>
            <a:endParaRPr lang="en-US"/>
          </a:p>
        </p:txBody>
      </p:sp>
      <p:sp>
        <p:nvSpPr>
          <p:cNvPr id="7" name="Slide Number Placeholder 6"/>
          <p:cNvSpPr>
            <a:spLocks noGrp="1"/>
          </p:cNvSpPr>
          <p:nvPr>
            <p:ph type="sldNum" sz="quarter" idx="12"/>
          </p:nvPr>
        </p:nvSpPr>
        <p:spPr/>
        <p:txBody>
          <a:bodyPr/>
          <a:lstStyle/>
          <a:p>
            <a:fld id="{1D72EBF8-7CF5-44B7-B2BF-E22DE4D0703D}" type="slidenum">
              <a:rPr lang="en-US" smtClean="0"/>
              <a:pPr/>
              <a:t>‹#›</a:t>
            </a:fld>
            <a:endParaRPr lang="en-US"/>
          </a:p>
        </p:txBody>
      </p:sp>
      <p:sp>
        <p:nvSpPr>
          <p:cNvPr id="13" name="Content Placeholder 12"/>
          <p:cNvSpPr>
            <a:spLocks noGrp="1"/>
          </p:cNvSpPr>
          <p:nvPr>
            <p:ph sz="quarter" idx="13"/>
          </p:nvPr>
        </p:nvSpPr>
        <p:spPr>
          <a:xfrm>
            <a:off x="685800" y="1536192"/>
            <a:ext cx="3657600" cy="38770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Content Placeholder 14"/>
          <p:cNvSpPr>
            <a:spLocks noGrp="1"/>
          </p:cNvSpPr>
          <p:nvPr>
            <p:ph sz="quarter" idx="14"/>
          </p:nvPr>
        </p:nvSpPr>
        <p:spPr>
          <a:xfrm>
            <a:off x="4800600" y="1536192"/>
            <a:ext cx="3657600" cy="38770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0" name="Freeform 9"/>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1"/>
              </a:gs>
              <a:gs pos="40000">
                <a:schemeClr val="accent1">
                  <a:lumMod val="40000"/>
                  <a:lumOff val="60000"/>
                </a:schemeClr>
              </a:gs>
              <a:gs pos="48000">
                <a:schemeClr val="accent1"/>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11" name="Freeform 10"/>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3"/>
              </a:gs>
              <a:gs pos="52000">
                <a:schemeClr val="accent3">
                  <a:lumMod val="40000"/>
                  <a:lumOff val="60000"/>
                </a:schemeClr>
              </a:gs>
              <a:gs pos="66000">
                <a:schemeClr val="accent3"/>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85800" y="1535113"/>
            <a:ext cx="3657600" cy="639762"/>
          </a:xfrm>
        </p:spPr>
        <p:txBody>
          <a:bodyPr anchor="b">
            <a:normAutofit/>
          </a:bodyPr>
          <a:lstStyle>
            <a:lvl1pPr marL="0" indent="0">
              <a:buNone/>
              <a:defRPr sz="2000" b="0" baseline="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800600" y="1535113"/>
            <a:ext cx="3657600" cy="639762"/>
          </a:xfrm>
        </p:spPr>
        <p:txBody>
          <a:bodyPr anchor="b">
            <a:normAutofit/>
          </a:bodyPr>
          <a:lstStyle>
            <a:lvl1pPr marL="0" indent="0">
              <a:buNone/>
              <a:defRPr sz="20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Freeform 11"/>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ate Placeholder 6"/>
          <p:cNvSpPr>
            <a:spLocks noGrp="1"/>
          </p:cNvSpPr>
          <p:nvPr>
            <p:ph type="dt" sz="half" idx="10"/>
          </p:nvPr>
        </p:nvSpPr>
        <p:spPr/>
        <p:txBody>
          <a:bodyPr/>
          <a:lstStyle/>
          <a:p>
            <a:fld id="{E35C2D71-8300-8749-84CD-1607009A8F55}" type="datetime4">
              <a:rPr lang="en-US" smtClean="0"/>
              <a:t>February 29, 2016</a:t>
            </a:fld>
            <a:endParaRPr lang="en-US"/>
          </a:p>
        </p:txBody>
      </p:sp>
      <p:sp>
        <p:nvSpPr>
          <p:cNvPr id="8" name="Footer Placeholder 7"/>
          <p:cNvSpPr>
            <a:spLocks noGrp="1"/>
          </p:cNvSpPr>
          <p:nvPr>
            <p:ph type="ftr" sz="quarter" idx="11"/>
          </p:nvPr>
        </p:nvSpPr>
        <p:spPr/>
        <p:txBody>
          <a:bodyPr/>
          <a:lstStyle/>
          <a:p>
            <a:r>
              <a:rPr lang="en-US" smtClean="0"/>
              <a:t>ERCOT Energy Storage Markets &amp; Policy: Past, Present &amp; Future</a:t>
            </a:r>
            <a:endParaRPr lang="en-US"/>
          </a:p>
        </p:txBody>
      </p:sp>
      <p:sp>
        <p:nvSpPr>
          <p:cNvPr id="9" name="Slide Number Placeholder 8"/>
          <p:cNvSpPr>
            <a:spLocks noGrp="1"/>
          </p:cNvSpPr>
          <p:nvPr>
            <p:ph type="sldNum" sz="quarter" idx="12"/>
          </p:nvPr>
        </p:nvSpPr>
        <p:spPr/>
        <p:txBody>
          <a:bodyPr/>
          <a:lstStyle/>
          <a:p>
            <a:fld id="{1D72EBF8-7CF5-44B7-B2BF-E22DE4D0703D}" type="slidenum">
              <a:rPr lang="en-US" smtClean="0"/>
              <a:pPr/>
              <a:t>‹#›</a:t>
            </a:fld>
            <a:endParaRPr lang="en-US"/>
          </a:p>
        </p:txBody>
      </p:sp>
      <p:sp>
        <p:nvSpPr>
          <p:cNvPr id="15" name="Content Placeholder 14"/>
          <p:cNvSpPr>
            <a:spLocks noGrp="1"/>
          </p:cNvSpPr>
          <p:nvPr>
            <p:ph sz="quarter" idx="13"/>
          </p:nvPr>
        </p:nvSpPr>
        <p:spPr>
          <a:xfrm>
            <a:off x="685800" y="2209800"/>
            <a:ext cx="3657600" cy="3200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7" name="Content Placeholder 16"/>
          <p:cNvSpPr>
            <a:spLocks noGrp="1"/>
          </p:cNvSpPr>
          <p:nvPr>
            <p:ph sz="quarter" idx="14"/>
          </p:nvPr>
        </p:nvSpPr>
        <p:spPr>
          <a:xfrm>
            <a:off x="4800600" y="2209800"/>
            <a:ext cx="3657600" cy="3200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Freeform 5"/>
          <p:cNvSpPr/>
          <p:nvPr/>
        </p:nvSpPr>
        <p:spPr>
          <a:xfrm>
            <a:off x="1" y="5010151"/>
            <a:ext cx="7439025" cy="157162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Lst>
            <a:ahLst/>
            <a:cxnLst>
              <a:cxn ang="0">
                <a:pos x="connsiteX0" y="connsiteY0"/>
              </a:cxn>
              <a:cxn ang="0">
                <a:pos x="connsiteX1" y="connsiteY1"/>
              </a:cxn>
              <a:cxn ang="0">
                <a:pos x="connsiteX2" y="connsiteY2"/>
              </a:cxn>
              <a:cxn ang="0">
                <a:pos x="connsiteX3" y="connsiteY3"/>
              </a:cxn>
            </a:cxnLst>
            <a:rect l="l" t="t" r="r" b="b"/>
            <a:pathLst>
              <a:path w="7415827" h="1571625">
                <a:moveTo>
                  <a:pt x="0" y="0"/>
                </a:moveTo>
                <a:lnTo>
                  <a:pt x="7415827" y="866775"/>
                </a:lnTo>
                <a:lnTo>
                  <a:pt x="0" y="1571625"/>
                </a:lnTo>
                <a:lnTo>
                  <a:pt x="0" y="0"/>
                </a:lnTo>
                <a:close/>
              </a:path>
            </a:pathLst>
          </a:custGeom>
          <a:gradFill>
            <a:gsLst>
              <a:gs pos="0">
                <a:srgbClr val="000000"/>
              </a:gs>
              <a:gs pos="24000">
                <a:srgbClr val="333333"/>
              </a:gs>
              <a:gs pos="90000">
                <a:srgbClr val="0000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0" y="5731667"/>
            <a:ext cx="9147178" cy="1126333"/>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818007 h 1075182"/>
              <a:gd name="connsiteX1" fmla="*/ 9124990 w 9144000"/>
              <a:gd name="connsiteY1" fmla="*/ 0 h 1075182"/>
              <a:gd name="connsiteX2" fmla="*/ 9144000 w 9144000"/>
              <a:gd name="connsiteY2" fmla="*/ 1075182 h 1075182"/>
              <a:gd name="connsiteX3" fmla="*/ 0 w 9144000"/>
              <a:gd name="connsiteY3" fmla="*/ 1065657 h 1075182"/>
              <a:gd name="connsiteX4" fmla="*/ 20 w 9144000"/>
              <a:gd name="connsiteY4" fmla="*/ 818007 h 1075182"/>
              <a:gd name="connsiteX0" fmla="*/ 20 w 9124990"/>
              <a:gd name="connsiteY0" fmla="*/ 818007 h 1065657"/>
              <a:gd name="connsiteX1" fmla="*/ 9124990 w 9124990"/>
              <a:gd name="connsiteY1" fmla="*/ 0 h 1065657"/>
              <a:gd name="connsiteX2" fmla="*/ 8854092 w 9124990"/>
              <a:gd name="connsiteY2" fmla="*/ 585026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9122615 w 9124990"/>
              <a:gd name="connsiteY2" fmla="*/ 1063889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8766171 w 9124990"/>
              <a:gd name="connsiteY2" fmla="*/ 508228 h 1065657"/>
              <a:gd name="connsiteX3" fmla="*/ 0 w 9124990"/>
              <a:gd name="connsiteY3" fmla="*/ 1065657 h 1065657"/>
              <a:gd name="connsiteX4" fmla="*/ 20 w 9124990"/>
              <a:gd name="connsiteY4" fmla="*/ 818007 h 1065657"/>
              <a:gd name="connsiteX0" fmla="*/ 20 w 9128161"/>
              <a:gd name="connsiteY0" fmla="*/ 818007 h 1068407"/>
              <a:gd name="connsiteX1" fmla="*/ 9124990 w 9128161"/>
              <a:gd name="connsiteY1" fmla="*/ 0 h 1068407"/>
              <a:gd name="connsiteX2" fmla="*/ 9127369 w 9128161"/>
              <a:gd name="connsiteY2" fmla="*/ 1068407 h 1068407"/>
              <a:gd name="connsiteX3" fmla="*/ 0 w 9128161"/>
              <a:gd name="connsiteY3" fmla="*/ 1065657 h 1068407"/>
              <a:gd name="connsiteX4" fmla="*/ 20 w 9128161"/>
              <a:gd name="connsiteY4" fmla="*/ 818007 h 1068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8161" h="1068407">
                <a:moveTo>
                  <a:pt x="20" y="818007"/>
                </a:moveTo>
                <a:lnTo>
                  <a:pt x="9124990" y="0"/>
                </a:lnTo>
                <a:cubicBezTo>
                  <a:pt x="9124198" y="354630"/>
                  <a:pt x="9128161" y="713777"/>
                  <a:pt x="9127369" y="1068407"/>
                </a:cubicBezTo>
                <a:lnTo>
                  <a:pt x="0" y="1065657"/>
                </a:lnTo>
                <a:cubicBezTo>
                  <a:pt x="7" y="983107"/>
                  <a:pt x="13" y="900557"/>
                  <a:pt x="20" y="818007"/>
                </a:cubicBezTo>
                <a:close/>
              </a:path>
            </a:pathLst>
          </a:custGeom>
          <a:gradFill>
            <a:gsLst>
              <a:gs pos="39000">
                <a:schemeClr val="accent1"/>
              </a:gs>
              <a:gs pos="50000">
                <a:schemeClr val="accent1">
                  <a:lumMod val="40000"/>
                  <a:lumOff val="60000"/>
                </a:schemeClr>
              </a:gs>
              <a:gs pos="58000">
                <a:schemeClr val="accent1"/>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8" name="Freeform 7"/>
          <p:cNvSpPr/>
          <p:nvPr/>
        </p:nvSpPr>
        <p:spPr>
          <a:xfrm>
            <a:off x="0" y="4973410"/>
            <a:ext cx="7674867" cy="928299"/>
          </a:xfrm>
          <a:custGeom>
            <a:avLst/>
            <a:gdLst>
              <a:gd name="connsiteX0" fmla="*/ 0 w 7548466"/>
              <a:gd name="connsiteY0" fmla="*/ 0 h 933061"/>
              <a:gd name="connsiteX1" fmla="*/ 9331 w 7548466"/>
              <a:gd name="connsiteY1" fmla="*/ 65314 h 933061"/>
              <a:gd name="connsiteX2" fmla="*/ 7221894 w 7548466"/>
              <a:gd name="connsiteY2" fmla="*/ 933061 h 933061"/>
              <a:gd name="connsiteX3" fmla="*/ 7548466 w 7548466"/>
              <a:gd name="connsiteY3" fmla="*/ 914400 h 933061"/>
              <a:gd name="connsiteX4" fmla="*/ 0 w 7548466"/>
              <a:gd name="connsiteY4" fmla="*/ 0 h 933061"/>
              <a:gd name="connsiteX0" fmla="*/ 131163 w 7539135"/>
              <a:gd name="connsiteY0" fmla="*/ 0 h 1042598"/>
              <a:gd name="connsiteX1" fmla="*/ 0 w 7539135"/>
              <a:gd name="connsiteY1" fmla="*/ 174851 h 1042598"/>
              <a:gd name="connsiteX2" fmla="*/ 7212563 w 7539135"/>
              <a:gd name="connsiteY2" fmla="*/ 1042598 h 1042598"/>
              <a:gd name="connsiteX3" fmla="*/ 7539135 w 7539135"/>
              <a:gd name="connsiteY3" fmla="*/ 1023937 h 1042598"/>
              <a:gd name="connsiteX4" fmla="*/ 131163 w 7539135"/>
              <a:gd name="connsiteY4" fmla="*/ 0 h 1042598"/>
              <a:gd name="connsiteX0" fmla="*/ 0 w 7407972"/>
              <a:gd name="connsiteY0" fmla="*/ 0 h 1042598"/>
              <a:gd name="connsiteX1" fmla="*/ 85531 w 7407972"/>
              <a:gd name="connsiteY1" fmla="*/ 134370 h 1042598"/>
              <a:gd name="connsiteX2" fmla="*/ 7081400 w 7407972"/>
              <a:gd name="connsiteY2" fmla="*/ 1042598 h 1042598"/>
              <a:gd name="connsiteX3" fmla="*/ 7407972 w 7407972"/>
              <a:gd name="connsiteY3" fmla="*/ 1023937 h 1042598"/>
              <a:gd name="connsiteX4" fmla="*/ 0 w 7407972"/>
              <a:gd name="connsiteY4" fmla="*/ 0 h 1042598"/>
              <a:gd name="connsiteX0" fmla="*/ 131163 w 7539135"/>
              <a:gd name="connsiteY0" fmla="*/ 0 h 1042598"/>
              <a:gd name="connsiteX1" fmla="*/ 0 w 7539135"/>
              <a:gd name="connsiteY1" fmla="*/ 193902 h 1042598"/>
              <a:gd name="connsiteX2" fmla="*/ 7212563 w 7539135"/>
              <a:gd name="connsiteY2" fmla="*/ 1042598 h 1042598"/>
              <a:gd name="connsiteX3" fmla="*/ 7539135 w 7539135"/>
              <a:gd name="connsiteY3" fmla="*/ 1023937 h 1042598"/>
              <a:gd name="connsiteX4" fmla="*/ 131163 w 7539135"/>
              <a:gd name="connsiteY4" fmla="*/ 0 h 1042598"/>
              <a:gd name="connsiteX0" fmla="*/ 59725 w 7539135"/>
              <a:gd name="connsiteY0" fmla="*/ 0 h 892580"/>
              <a:gd name="connsiteX1" fmla="*/ 0 w 7539135"/>
              <a:gd name="connsiteY1" fmla="*/ 43884 h 892580"/>
              <a:gd name="connsiteX2" fmla="*/ 7212563 w 7539135"/>
              <a:gd name="connsiteY2" fmla="*/ 892580 h 892580"/>
              <a:gd name="connsiteX3" fmla="*/ 7539135 w 7539135"/>
              <a:gd name="connsiteY3" fmla="*/ 873919 h 892580"/>
              <a:gd name="connsiteX4" fmla="*/ 59725 w 7539135"/>
              <a:gd name="connsiteY4" fmla="*/ 0 h 892580"/>
              <a:gd name="connsiteX0" fmla="*/ 194 w 7539135"/>
              <a:gd name="connsiteY0" fmla="*/ 0 h 923536"/>
              <a:gd name="connsiteX1" fmla="*/ 0 w 7539135"/>
              <a:gd name="connsiteY1" fmla="*/ 74840 h 923536"/>
              <a:gd name="connsiteX2" fmla="*/ 7212563 w 7539135"/>
              <a:gd name="connsiteY2" fmla="*/ 923536 h 923536"/>
              <a:gd name="connsiteX3" fmla="*/ 7539135 w 7539135"/>
              <a:gd name="connsiteY3" fmla="*/ 904875 h 923536"/>
              <a:gd name="connsiteX4" fmla="*/ 194 w 7539135"/>
              <a:gd name="connsiteY4" fmla="*/ 0 h 923536"/>
              <a:gd name="connsiteX0" fmla="*/ 194 w 7539135"/>
              <a:gd name="connsiteY0" fmla="*/ 0 h 904875"/>
              <a:gd name="connsiteX1" fmla="*/ 0 w 7539135"/>
              <a:gd name="connsiteY1" fmla="*/ 74840 h 904875"/>
              <a:gd name="connsiteX2" fmla="*/ 7212563 w 7539135"/>
              <a:gd name="connsiteY2" fmla="*/ 883055 h 904875"/>
              <a:gd name="connsiteX3" fmla="*/ 7539135 w 7539135"/>
              <a:gd name="connsiteY3" fmla="*/ 904875 h 904875"/>
              <a:gd name="connsiteX4" fmla="*/ 194 w 7539135"/>
              <a:gd name="connsiteY4" fmla="*/ 0 h 904875"/>
              <a:gd name="connsiteX0" fmla="*/ 194 w 7703442"/>
              <a:gd name="connsiteY0" fmla="*/ 0 h 1016794"/>
              <a:gd name="connsiteX1" fmla="*/ 0 w 7703442"/>
              <a:gd name="connsiteY1" fmla="*/ 74840 h 1016794"/>
              <a:gd name="connsiteX2" fmla="*/ 7212563 w 7703442"/>
              <a:gd name="connsiteY2" fmla="*/ 883055 h 1016794"/>
              <a:gd name="connsiteX3" fmla="*/ 7703442 w 7703442"/>
              <a:gd name="connsiteY3" fmla="*/ 1016794 h 1016794"/>
              <a:gd name="connsiteX4" fmla="*/ 194 w 7703442"/>
              <a:gd name="connsiteY4" fmla="*/ 0 h 1016794"/>
              <a:gd name="connsiteX0" fmla="*/ 194 w 7674867"/>
              <a:gd name="connsiteY0" fmla="*/ 0 h 897731"/>
              <a:gd name="connsiteX1" fmla="*/ 0 w 7674867"/>
              <a:gd name="connsiteY1" fmla="*/ 74840 h 897731"/>
              <a:gd name="connsiteX2" fmla="*/ 7212563 w 7674867"/>
              <a:gd name="connsiteY2" fmla="*/ 883055 h 897731"/>
              <a:gd name="connsiteX3" fmla="*/ 7674867 w 7674867"/>
              <a:gd name="connsiteY3" fmla="*/ 897731 h 897731"/>
              <a:gd name="connsiteX4" fmla="*/ 194 w 7674867"/>
              <a:gd name="connsiteY4" fmla="*/ 0 h 897731"/>
              <a:gd name="connsiteX0" fmla="*/ 194 w 7674867"/>
              <a:gd name="connsiteY0" fmla="*/ 0 h 930680"/>
              <a:gd name="connsiteX1" fmla="*/ 0 w 7674867"/>
              <a:gd name="connsiteY1" fmla="*/ 74840 h 930680"/>
              <a:gd name="connsiteX2" fmla="*/ 7293526 w 7674867"/>
              <a:gd name="connsiteY2" fmla="*/ 930680 h 930680"/>
              <a:gd name="connsiteX3" fmla="*/ 7674867 w 7674867"/>
              <a:gd name="connsiteY3" fmla="*/ 897731 h 930680"/>
              <a:gd name="connsiteX4" fmla="*/ 194 w 7674867"/>
              <a:gd name="connsiteY4" fmla="*/ 0 h 930680"/>
              <a:gd name="connsiteX0" fmla="*/ 194 w 7674867"/>
              <a:gd name="connsiteY0" fmla="*/ 0 h 897731"/>
              <a:gd name="connsiteX1" fmla="*/ 0 w 7674867"/>
              <a:gd name="connsiteY1" fmla="*/ 74840 h 897731"/>
              <a:gd name="connsiteX2" fmla="*/ 7293526 w 7674867"/>
              <a:gd name="connsiteY2" fmla="*/ 894961 h 897731"/>
              <a:gd name="connsiteX3" fmla="*/ 7674867 w 7674867"/>
              <a:gd name="connsiteY3" fmla="*/ 897731 h 897731"/>
              <a:gd name="connsiteX4" fmla="*/ 194 w 7674867"/>
              <a:gd name="connsiteY4" fmla="*/ 0 h 897731"/>
              <a:gd name="connsiteX0" fmla="*/ 194 w 7674867"/>
              <a:gd name="connsiteY0" fmla="*/ 0 h 897731"/>
              <a:gd name="connsiteX1" fmla="*/ 0 w 7674867"/>
              <a:gd name="connsiteY1" fmla="*/ 74840 h 897731"/>
              <a:gd name="connsiteX2" fmla="*/ 7238758 w 7674867"/>
              <a:gd name="connsiteY2" fmla="*/ 894961 h 897731"/>
              <a:gd name="connsiteX3" fmla="*/ 7674867 w 7674867"/>
              <a:gd name="connsiteY3" fmla="*/ 897731 h 897731"/>
              <a:gd name="connsiteX4" fmla="*/ 194 w 7674867"/>
              <a:gd name="connsiteY4" fmla="*/ 0 h 897731"/>
              <a:gd name="connsiteX0" fmla="*/ 194 w 7674867"/>
              <a:gd name="connsiteY0" fmla="*/ 0 h 897731"/>
              <a:gd name="connsiteX1" fmla="*/ 0 w 7674867"/>
              <a:gd name="connsiteY1" fmla="*/ 74840 h 897731"/>
              <a:gd name="connsiteX2" fmla="*/ 7298289 w 7674867"/>
              <a:gd name="connsiteY2" fmla="*/ 661599 h 897731"/>
              <a:gd name="connsiteX3" fmla="*/ 7674867 w 7674867"/>
              <a:gd name="connsiteY3" fmla="*/ 897731 h 897731"/>
              <a:gd name="connsiteX4" fmla="*/ 194 w 7674867"/>
              <a:gd name="connsiteY4" fmla="*/ 0 h 897731"/>
              <a:gd name="connsiteX0" fmla="*/ 194 w 7674867"/>
              <a:gd name="connsiteY0" fmla="*/ 0 h 928299"/>
              <a:gd name="connsiteX1" fmla="*/ 0 w 7674867"/>
              <a:gd name="connsiteY1" fmla="*/ 74840 h 928299"/>
              <a:gd name="connsiteX2" fmla="*/ 7298289 w 7674867"/>
              <a:gd name="connsiteY2" fmla="*/ 928299 h 928299"/>
              <a:gd name="connsiteX3" fmla="*/ 7674867 w 7674867"/>
              <a:gd name="connsiteY3" fmla="*/ 897731 h 928299"/>
              <a:gd name="connsiteX4" fmla="*/ 194 w 7674867"/>
              <a:gd name="connsiteY4" fmla="*/ 0 h 9282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74867" h="928299">
                <a:moveTo>
                  <a:pt x="194" y="0"/>
                </a:moveTo>
                <a:cubicBezTo>
                  <a:pt x="129" y="24947"/>
                  <a:pt x="65" y="49893"/>
                  <a:pt x="0" y="74840"/>
                </a:cubicBezTo>
                <a:lnTo>
                  <a:pt x="7298289" y="928299"/>
                </a:lnTo>
                <a:lnTo>
                  <a:pt x="7674867" y="897731"/>
                </a:lnTo>
                <a:lnTo>
                  <a:pt x="194"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2382" y="5696242"/>
            <a:ext cx="9146382" cy="930294"/>
          </a:xfrm>
          <a:custGeom>
            <a:avLst/>
            <a:gdLst>
              <a:gd name="connsiteX0" fmla="*/ 9153331 w 9153331"/>
              <a:gd name="connsiteY0" fmla="*/ 0 h 951723"/>
              <a:gd name="connsiteX1" fmla="*/ 0 w 9153331"/>
              <a:gd name="connsiteY1" fmla="*/ 867747 h 951723"/>
              <a:gd name="connsiteX2" fmla="*/ 0 w 9153331"/>
              <a:gd name="connsiteY2" fmla="*/ 951723 h 951723"/>
              <a:gd name="connsiteX3" fmla="*/ 9153331 w 9153331"/>
              <a:gd name="connsiteY3" fmla="*/ 83976 h 951723"/>
              <a:gd name="connsiteX4" fmla="*/ 9153331 w 9153331"/>
              <a:gd name="connsiteY4" fmla="*/ 0 h 951723"/>
              <a:gd name="connsiteX0" fmla="*/ 9153331 w 9153331"/>
              <a:gd name="connsiteY0" fmla="*/ 0 h 951723"/>
              <a:gd name="connsiteX1" fmla="*/ 107265 w 9153331"/>
              <a:gd name="connsiteY1" fmla="*/ 901085 h 951723"/>
              <a:gd name="connsiteX2" fmla="*/ 0 w 9153331"/>
              <a:gd name="connsiteY2" fmla="*/ 951723 h 951723"/>
              <a:gd name="connsiteX3" fmla="*/ 9153331 w 9153331"/>
              <a:gd name="connsiteY3" fmla="*/ 83976 h 951723"/>
              <a:gd name="connsiteX4" fmla="*/ 9153331 w 9153331"/>
              <a:gd name="connsiteY4" fmla="*/ 0 h 951723"/>
              <a:gd name="connsiteX0" fmla="*/ 9155715 w 9155715"/>
              <a:gd name="connsiteY0" fmla="*/ 0 h 951723"/>
              <a:gd name="connsiteX1" fmla="*/ 0 w 9155715"/>
              <a:gd name="connsiteY1" fmla="*/ 865366 h 951723"/>
              <a:gd name="connsiteX2" fmla="*/ 2384 w 9155715"/>
              <a:gd name="connsiteY2" fmla="*/ 951723 h 951723"/>
              <a:gd name="connsiteX3" fmla="*/ 9155715 w 9155715"/>
              <a:gd name="connsiteY3" fmla="*/ 83976 h 951723"/>
              <a:gd name="connsiteX4" fmla="*/ 9155715 w 9155715"/>
              <a:gd name="connsiteY4" fmla="*/ 0 h 951723"/>
              <a:gd name="connsiteX0" fmla="*/ 9155715 w 9155715"/>
              <a:gd name="connsiteY0" fmla="*/ 0 h 894573"/>
              <a:gd name="connsiteX1" fmla="*/ 0 w 9155715"/>
              <a:gd name="connsiteY1" fmla="*/ 865366 h 894573"/>
              <a:gd name="connsiteX2" fmla="*/ 197847 w 9155715"/>
              <a:gd name="connsiteY2" fmla="*/ 894573 h 894573"/>
              <a:gd name="connsiteX3" fmla="*/ 9155715 w 9155715"/>
              <a:gd name="connsiteY3" fmla="*/ 83976 h 894573"/>
              <a:gd name="connsiteX4" fmla="*/ 9155715 w 9155715"/>
              <a:gd name="connsiteY4" fmla="*/ 0 h 894573"/>
              <a:gd name="connsiteX0" fmla="*/ 9155715 w 9155715"/>
              <a:gd name="connsiteY0" fmla="*/ 0 h 946961"/>
              <a:gd name="connsiteX1" fmla="*/ 0 w 9155715"/>
              <a:gd name="connsiteY1" fmla="*/ 865366 h 946961"/>
              <a:gd name="connsiteX2" fmla="*/ 4768 w 9155715"/>
              <a:gd name="connsiteY2" fmla="*/ 946961 h 946961"/>
              <a:gd name="connsiteX3" fmla="*/ 9155715 w 9155715"/>
              <a:gd name="connsiteY3" fmla="*/ 83976 h 946961"/>
              <a:gd name="connsiteX4" fmla="*/ 9155715 w 9155715"/>
              <a:gd name="connsiteY4" fmla="*/ 0 h 946961"/>
              <a:gd name="connsiteX0" fmla="*/ 9155715 w 9155715"/>
              <a:gd name="connsiteY0" fmla="*/ 0 h 894574"/>
              <a:gd name="connsiteX1" fmla="*/ 0 w 9155715"/>
              <a:gd name="connsiteY1" fmla="*/ 865366 h 894574"/>
              <a:gd name="connsiteX2" fmla="*/ 97732 w 9155715"/>
              <a:gd name="connsiteY2" fmla="*/ 894574 h 894574"/>
              <a:gd name="connsiteX3" fmla="*/ 9155715 w 9155715"/>
              <a:gd name="connsiteY3" fmla="*/ 83976 h 894574"/>
              <a:gd name="connsiteX4" fmla="*/ 9155715 w 9155715"/>
              <a:gd name="connsiteY4" fmla="*/ 0 h 894574"/>
              <a:gd name="connsiteX0" fmla="*/ 9155715 w 9155715"/>
              <a:gd name="connsiteY0" fmla="*/ 0 h 939818"/>
              <a:gd name="connsiteX1" fmla="*/ 0 w 9155715"/>
              <a:gd name="connsiteY1" fmla="*/ 865366 h 939818"/>
              <a:gd name="connsiteX2" fmla="*/ 2384 w 9155715"/>
              <a:gd name="connsiteY2" fmla="*/ 939818 h 939818"/>
              <a:gd name="connsiteX3" fmla="*/ 9155715 w 9155715"/>
              <a:gd name="connsiteY3" fmla="*/ 83976 h 939818"/>
              <a:gd name="connsiteX4" fmla="*/ 9155715 w 9155715"/>
              <a:gd name="connsiteY4" fmla="*/ 0 h 939818"/>
              <a:gd name="connsiteX0" fmla="*/ 9015078 w 9155715"/>
              <a:gd name="connsiteY0" fmla="*/ 0 h 873143"/>
              <a:gd name="connsiteX1" fmla="*/ 0 w 9155715"/>
              <a:gd name="connsiteY1" fmla="*/ 798691 h 873143"/>
              <a:gd name="connsiteX2" fmla="*/ 2384 w 9155715"/>
              <a:gd name="connsiteY2" fmla="*/ 873143 h 873143"/>
              <a:gd name="connsiteX3" fmla="*/ 9155715 w 9155715"/>
              <a:gd name="connsiteY3" fmla="*/ 17301 h 873143"/>
              <a:gd name="connsiteX4" fmla="*/ 9015078 w 9155715"/>
              <a:gd name="connsiteY4" fmla="*/ 0 h 873143"/>
              <a:gd name="connsiteX0" fmla="*/ 9160482 w 9160482"/>
              <a:gd name="connsiteY0" fmla="*/ 0 h 930293"/>
              <a:gd name="connsiteX1" fmla="*/ 0 w 9160482"/>
              <a:gd name="connsiteY1" fmla="*/ 855841 h 930293"/>
              <a:gd name="connsiteX2" fmla="*/ 2384 w 9160482"/>
              <a:gd name="connsiteY2" fmla="*/ 930293 h 930293"/>
              <a:gd name="connsiteX3" fmla="*/ 9155715 w 9160482"/>
              <a:gd name="connsiteY3" fmla="*/ 74451 h 930293"/>
              <a:gd name="connsiteX4" fmla="*/ 9160482 w 9160482"/>
              <a:gd name="connsiteY4" fmla="*/ 0 h 930293"/>
              <a:gd name="connsiteX0" fmla="*/ 9072286 w 9155715"/>
              <a:gd name="connsiteY0" fmla="*/ 0 h 885050"/>
              <a:gd name="connsiteX1" fmla="*/ 0 w 9155715"/>
              <a:gd name="connsiteY1" fmla="*/ 810598 h 885050"/>
              <a:gd name="connsiteX2" fmla="*/ 2384 w 9155715"/>
              <a:gd name="connsiteY2" fmla="*/ 885050 h 885050"/>
              <a:gd name="connsiteX3" fmla="*/ 9155715 w 9155715"/>
              <a:gd name="connsiteY3" fmla="*/ 29208 h 885050"/>
              <a:gd name="connsiteX4" fmla="*/ 9072286 w 9155715"/>
              <a:gd name="connsiteY4" fmla="*/ 0 h 885050"/>
              <a:gd name="connsiteX0" fmla="*/ 9155715 w 9155715"/>
              <a:gd name="connsiteY0" fmla="*/ 0 h 930294"/>
              <a:gd name="connsiteX1" fmla="*/ 0 w 9155715"/>
              <a:gd name="connsiteY1" fmla="*/ 855842 h 930294"/>
              <a:gd name="connsiteX2" fmla="*/ 2384 w 9155715"/>
              <a:gd name="connsiteY2" fmla="*/ 930294 h 930294"/>
              <a:gd name="connsiteX3" fmla="*/ 9155715 w 9155715"/>
              <a:gd name="connsiteY3" fmla="*/ 74452 h 930294"/>
              <a:gd name="connsiteX4" fmla="*/ 9155715 w 9155715"/>
              <a:gd name="connsiteY4" fmla="*/ 0 h 9302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5715" h="930294">
                <a:moveTo>
                  <a:pt x="9155715" y="0"/>
                </a:moveTo>
                <a:lnTo>
                  <a:pt x="0" y="855842"/>
                </a:lnTo>
                <a:cubicBezTo>
                  <a:pt x="795" y="884628"/>
                  <a:pt x="1589" y="901508"/>
                  <a:pt x="2384" y="930294"/>
                </a:cubicBezTo>
                <a:lnTo>
                  <a:pt x="9155715" y="74452"/>
                </a:lnTo>
                <a:lnTo>
                  <a:pt x="9155715"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Date Placeholder 2"/>
          <p:cNvSpPr>
            <a:spLocks noGrp="1"/>
          </p:cNvSpPr>
          <p:nvPr>
            <p:ph type="dt" sz="half" idx="10"/>
          </p:nvPr>
        </p:nvSpPr>
        <p:spPr/>
        <p:txBody>
          <a:bodyPr/>
          <a:lstStyle/>
          <a:p>
            <a:fld id="{6F9ABF8D-025C-BE4B-9265-B72932C03937}" type="datetime4">
              <a:rPr lang="en-US" smtClean="0"/>
              <a:t>February 29, 2016</a:t>
            </a:fld>
            <a:endParaRPr lang="en-US"/>
          </a:p>
        </p:txBody>
      </p:sp>
      <p:sp>
        <p:nvSpPr>
          <p:cNvPr id="4" name="Footer Placeholder 3"/>
          <p:cNvSpPr>
            <a:spLocks noGrp="1"/>
          </p:cNvSpPr>
          <p:nvPr>
            <p:ph type="ftr" sz="quarter" idx="11"/>
          </p:nvPr>
        </p:nvSpPr>
        <p:spPr/>
        <p:txBody>
          <a:bodyPr/>
          <a:lstStyle/>
          <a:p>
            <a:r>
              <a:rPr lang="en-US" smtClean="0"/>
              <a:t>ERCOT Energy Storage Markets &amp; Policy: Past, Present &amp; Future</a:t>
            </a:r>
            <a:endParaRPr lang="en-US"/>
          </a:p>
        </p:txBody>
      </p:sp>
      <p:sp>
        <p:nvSpPr>
          <p:cNvPr id="5" name="Slide Number Placeholder 4"/>
          <p:cNvSpPr>
            <a:spLocks noGrp="1"/>
          </p:cNvSpPr>
          <p:nvPr>
            <p:ph type="sldNum" sz="quarter" idx="12"/>
          </p:nvPr>
        </p:nvSpPr>
        <p:spPr/>
        <p:txBody>
          <a:bodyPr/>
          <a:lstStyle/>
          <a:p>
            <a:fld id="{1D72EBF8-7CF5-44B7-B2BF-E22DE4D0703D}"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Freeform 4"/>
          <p:cNvSpPr/>
          <p:nvPr/>
        </p:nvSpPr>
        <p:spPr>
          <a:xfrm>
            <a:off x="0" y="5731667"/>
            <a:ext cx="9147178" cy="1126333"/>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818007 h 1075182"/>
              <a:gd name="connsiteX1" fmla="*/ 9124990 w 9144000"/>
              <a:gd name="connsiteY1" fmla="*/ 0 h 1075182"/>
              <a:gd name="connsiteX2" fmla="*/ 9144000 w 9144000"/>
              <a:gd name="connsiteY2" fmla="*/ 1075182 h 1075182"/>
              <a:gd name="connsiteX3" fmla="*/ 0 w 9144000"/>
              <a:gd name="connsiteY3" fmla="*/ 1065657 h 1075182"/>
              <a:gd name="connsiteX4" fmla="*/ 20 w 9144000"/>
              <a:gd name="connsiteY4" fmla="*/ 818007 h 1075182"/>
              <a:gd name="connsiteX0" fmla="*/ 20 w 9124990"/>
              <a:gd name="connsiteY0" fmla="*/ 818007 h 1065657"/>
              <a:gd name="connsiteX1" fmla="*/ 9124990 w 9124990"/>
              <a:gd name="connsiteY1" fmla="*/ 0 h 1065657"/>
              <a:gd name="connsiteX2" fmla="*/ 8854092 w 9124990"/>
              <a:gd name="connsiteY2" fmla="*/ 585026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9122615 w 9124990"/>
              <a:gd name="connsiteY2" fmla="*/ 1063889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8766171 w 9124990"/>
              <a:gd name="connsiteY2" fmla="*/ 508228 h 1065657"/>
              <a:gd name="connsiteX3" fmla="*/ 0 w 9124990"/>
              <a:gd name="connsiteY3" fmla="*/ 1065657 h 1065657"/>
              <a:gd name="connsiteX4" fmla="*/ 20 w 9124990"/>
              <a:gd name="connsiteY4" fmla="*/ 818007 h 1065657"/>
              <a:gd name="connsiteX0" fmla="*/ 20 w 9128161"/>
              <a:gd name="connsiteY0" fmla="*/ 818007 h 1068407"/>
              <a:gd name="connsiteX1" fmla="*/ 9124990 w 9128161"/>
              <a:gd name="connsiteY1" fmla="*/ 0 h 1068407"/>
              <a:gd name="connsiteX2" fmla="*/ 9127369 w 9128161"/>
              <a:gd name="connsiteY2" fmla="*/ 1068407 h 1068407"/>
              <a:gd name="connsiteX3" fmla="*/ 0 w 9128161"/>
              <a:gd name="connsiteY3" fmla="*/ 1065657 h 1068407"/>
              <a:gd name="connsiteX4" fmla="*/ 20 w 9128161"/>
              <a:gd name="connsiteY4" fmla="*/ 818007 h 1068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8161" h="1068407">
                <a:moveTo>
                  <a:pt x="20" y="818007"/>
                </a:moveTo>
                <a:lnTo>
                  <a:pt x="9124990" y="0"/>
                </a:lnTo>
                <a:cubicBezTo>
                  <a:pt x="9124198" y="354630"/>
                  <a:pt x="9128161" y="713777"/>
                  <a:pt x="9127369" y="1068407"/>
                </a:cubicBezTo>
                <a:lnTo>
                  <a:pt x="0" y="1065657"/>
                </a:lnTo>
                <a:cubicBezTo>
                  <a:pt x="7" y="983107"/>
                  <a:pt x="13" y="900557"/>
                  <a:pt x="20" y="818007"/>
                </a:cubicBezTo>
                <a:close/>
              </a:path>
            </a:pathLst>
          </a:custGeom>
          <a:gradFill>
            <a:gsLst>
              <a:gs pos="39000">
                <a:schemeClr val="accent3"/>
              </a:gs>
              <a:gs pos="50000">
                <a:schemeClr val="accent3">
                  <a:lumMod val="40000"/>
                  <a:lumOff val="60000"/>
                </a:schemeClr>
              </a:gs>
              <a:gs pos="5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6" name="Freeform 5"/>
          <p:cNvSpPr/>
          <p:nvPr/>
        </p:nvSpPr>
        <p:spPr>
          <a:xfrm>
            <a:off x="0" y="5381627"/>
            <a:ext cx="3286124" cy="1207294"/>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6996854"/>
              <a:gd name="connsiteY0" fmla="*/ 0 h 1571625"/>
              <a:gd name="connsiteX1" fmla="*/ 6996854 w 6996854"/>
              <a:gd name="connsiteY1" fmla="*/ 1266825 h 1571625"/>
              <a:gd name="connsiteX2" fmla="*/ 0 w 6996854"/>
              <a:gd name="connsiteY2" fmla="*/ 1571625 h 1571625"/>
              <a:gd name="connsiteX3" fmla="*/ 0 w 6996854"/>
              <a:gd name="connsiteY3" fmla="*/ 0 h 1571625"/>
              <a:gd name="connsiteX0" fmla="*/ 0 w 7583417"/>
              <a:gd name="connsiteY0" fmla="*/ 0 h 800100"/>
              <a:gd name="connsiteX1" fmla="*/ 7583417 w 7583417"/>
              <a:gd name="connsiteY1" fmla="*/ 495300 h 800100"/>
              <a:gd name="connsiteX2" fmla="*/ 586563 w 7583417"/>
              <a:gd name="connsiteY2" fmla="*/ 800100 h 800100"/>
              <a:gd name="connsiteX3" fmla="*/ 0 w 7583417"/>
              <a:gd name="connsiteY3" fmla="*/ 0 h 800100"/>
              <a:gd name="connsiteX0" fmla="*/ 0 w 7017803"/>
              <a:gd name="connsiteY0" fmla="*/ 0 h 1200150"/>
              <a:gd name="connsiteX1" fmla="*/ 7017803 w 7017803"/>
              <a:gd name="connsiteY1" fmla="*/ 895350 h 1200150"/>
              <a:gd name="connsiteX2" fmla="*/ 20949 w 7017803"/>
              <a:gd name="connsiteY2" fmla="*/ 1200150 h 1200150"/>
              <a:gd name="connsiteX3" fmla="*/ 0 w 7017803"/>
              <a:gd name="connsiteY3" fmla="*/ 0 h 1200150"/>
              <a:gd name="connsiteX0" fmla="*/ 0 w 6410292"/>
              <a:gd name="connsiteY0" fmla="*/ 0 h 1752600"/>
              <a:gd name="connsiteX1" fmla="*/ 6410292 w 6410292"/>
              <a:gd name="connsiteY1" fmla="*/ 1752600 h 1752600"/>
              <a:gd name="connsiteX2" fmla="*/ 20949 w 6410292"/>
              <a:gd name="connsiteY2" fmla="*/ 1200150 h 1752600"/>
              <a:gd name="connsiteX3" fmla="*/ 0 w 6410292"/>
              <a:gd name="connsiteY3" fmla="*/ 0 h 1752600"/>
              <a:gd name="connsiteX0" fmla="*/ 0 w 7227290"/>
              <a:gd name="connsiteY0" fmla="*/ 0 h 1200150"/>
              <a:gd name="connsiteX1" fmla="*/ 7227290 w 7227290"/>
              <a:gd name="connsiteY1" fmla="*/ 885825 h 1200150"/>
              <a:gd name="connsiteX2" fmla="*/ 20949 w 7227290"/>
              <a:gd name="connsiteY2" fmla="*/ 1200150 h 1200150"/>
              <a:gd name="connsiteX3" fmla="*/ 0 w 7227290"/>
              <a:gd name="connsiteY3" fmla="*/ 0 h 1200150"/>
              <a:gd name="connsiteX0" fmla="*/ 0 w 7227290"/>
              <a:gd name="connsiteY0" fmla="*/ 0 h 885825"/>
              <a:gd name="connsiteX1" fmla="*/ 7227290 w 7227290"/>
              <a:gd name="connsiteY1" fmla="*/ 885825 h 885825"/>
              <a:gd name="connsiteX2" fmla="*/ 555141 w 7227290"/>
              <a:gd name="connsiteY2" fmla="*/ 862013 h 885825"/>
              <a:gd name="connsiteX3" fmla="*/ 0 w 7227290"/>
              <a:gd name="connsiteY3" fmla="*/ 0 h 885825"/>
              <a:gd name="connsiteX0" fmla="*/ 0 w 7227290"/>
              <a:gd name="connsiteY0" fmla="*/ 0 h 1207294"/>
              <a:gd name="connsiteX1" fmla="*/ 7227290 w 7227290"/>
              <a:gd name="connsiteY1" fmla="*/ 885825 h 1207294"/>
              <a:gd name="connsiteX2" fmla="*/ 0 w 7227290"/>
              <a:gd name="connsiteY2" fmla="*/ 1207294 h 1207294"/>
              <a:gd name="connsiteX3" fmla="*/ 0 w 7227290"/>
              <a:gd name="connsiteY3" fmla="*/ 0 h 1207294"/>
            </a:gdLst>
            <a:ahLst/>
            <a:cxnLst>
              <a:cxn ang="0">
                <a:pos x="connsiteX0" y="connsiteY0"/>
              </a:cxn>
              <a:cxn ang="0">
                <a:pos x="connsiteX1" y="connsiteY1"/>
              </a:cxn>
              <a:cxn ang="0">
                <a:pos x="connsiteX2" y="connsiteY2"/>
              </a:cxn>
              <a:cxn ang="0">
                <a:pos x="connsiteX3" y="connsiteY3"/>
              </a:cxn>
            </a:cxnLst>
            <a:rect l="l" t="t" r="r" b="b"/>
            <a:pathLst>
              <a:path w="7227290" h="1207294">
                <a:moveTo>
                  <a:pt x="0" y="0"/>
                </a:moveTo>
                <a:lnTo>
                  <a:pt x="7227290" y="885825"/>
                </a:lnTo>
                <a:lnTo>
                  <a:pt x="0" y="1207294"/>
                </a:lnTo>
                <a:lnTo>
                  <a:pt x="0" y="0"/>
                </a:lnTo>
                <a:close/>
              </a:path>
            </a:pathLst>
          </a:custGeom>
          <a:gradFill>
            <a:gsLst>
              <a:gs pos="0">
                <a:srgbClr val="000000"/>
              </a:gs>
              <a:gs pos="24000">
                <a:srgbClr val="333333"/>
              </a:gs>
              <a:gs pos="90000">
                <a:srgbClr val="0000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2382" y="5696242"/>
            <a:ext cx="9146382" cy="930294"/>
          </a:xfrm>
          <a:custGeom>
            <a:avLst/>
            <a:gdLst>
              <a:gd name="connsiteX0" fmla="*/ 9153331 w 9153331"/>
              <a:gd name="connsiteY0" fmla="*/ 0 h 951723"/>
              <a:gd name="connsiteX1" fmla="*/ 0 w 9153331"/>
              <a:gd name="connsiteY1" fmla="*/ 867747 h 951723"/>
              <a:gd name="connsiteX2" fmla="*/ 0 w 9153331"/>
              <a:gd name="connsiteY2" fmla="*/ 951723 h 951723"/>
              <a:gd name="connsiteX3" fmla="*/ 9153331 w 9153331"/>
              <a:gd name="connsiteY3" fmla="*/ 83976 h 951723"/>
              <a:gd name="connsiteX4" fmla="*/ 9153331 w 9153331"/>
              <a:gd name="connsiteY4" fmla="*/ 0 h 951723"/>
              <a:gd name="connsiteX0" fmla="*/ 9153331 w 9153331"/>
              <a:gd name="connsiteY0" fmla="*/ 0 h 951723"/>
              <a:gd name="connsiteX1" fmla="*/ 107265 w 9153331"/>
              <a:gd name="connsiteY1" fmla="*/ 901085 h 951723"/>
              <a:gd name="connsiteX2" fmla="*/ 0 w 9153331"/>
              <a:gd name="connsiteY2" fmla="*/ 951723 h 951723"/>
              <a:gd name="connsiteX3" fmla="*/ 9153331 w 9153331"/>
              <a:gd name="connsiteY3" fmla="*/ 83976 h 951723"/>
              <a:gd name="connsiteX4" fmla="*/ 9153331 w 9153331"/>
              <a:gd name="connsiteY4" fmla="*/ 0 h 951723"/>
              <a:gd name="connsiteX0" fmla="*/ 9155715 w 9155715"/>
              <a:gd name="connsiteY0" fmla="*/ 0 h 951723"/>
              <a:gd name="connsiteX1" fmla="*/ 0 w 9155715"/>
              <a:gd name="connsiteY1" fmla="*/ 865366 h 951723"/>
              <a:gd name="connsiteX2" fmla="*/ 2384 w 9155715"/>
              <a:gd name="connsiteY2" fmla="*/ 951723 h 951723"/>
              <a:gd name="connsiteX3" fmla="*/ 9155715 w 9155715"/>
              <a:gd name="connsiteY3" fmla="*/ 83976 h 951723"/>
              <a:gd name="connsiteX4" fmla="*/ 9155715 w 9155715"/>
              <a:gd name="connsiteY4" fmla="*/ 0 h 951723"/>
              <a:gd name="connsiteX0" fmla="*/ 9155715 w 9155715"/>
              <a:gd name="connsiteY0" fmla="*/ 0 h 894573"/>
              <a:gd name="connsiteX1" fmla="*/ 0 w 9155715"/>
              <a:gd name="connsiteY1" fmla="*/ 865366 h 894573"/>
              <a:gd name="connsiteX2" fmla="*/ 197847 w 9155715"/>
              <a:gd name="connsiteY2" fmla="*/ 894573 h 894573"/>
              <a:gd name="connsiteX3" fmla="*/ 9155715 w 9155715"/>
              <a:gd name="connsiteY3" fmla="*/ 83976 h 894573"/>
              <a:gd name="connsiteX4" fmla="*/ 9155715 w 9155715"/>
              <a:gd name="connsiteY4" fmla="*/ 0 h 894573"/>
              <a:gd name="connsiteX0" fmla="*/ 9155715 w 9155715"/>
              <a:gd name="connsiteY0" fmla="*/ 0 h 946961"/>
              <a:gd name="connsiteX1" fmla="*/ 0 w 9155715"/>
              <a:gd name="connsiteY1" fmla="*/ 865366 h 946961"/>
              <a:gd name="connsiteX2" fmla="*/ 4768 w 9155715"/>
              <a:gd name="connsiteY2" fmla="*/ 946961 h 946961"/>
              <a:gd name="connsiteX3" fmla="*/ 9155715 w 9155715"/>
              <a:gd name="connsiteY3" fmla="*/ 83976 h 946961"/>
              <a:gd name="connsiteX4" fmla="*/ 9155715 w 9155715"/>
              <a:gd name="connsiteY4" fmla="*/ 0 h 946961"/>
              <a:gd name="connsiteX0" fmla="*/ 9155715 w 9155715"/>
              <a:gd name="connsiteY0" fmla="*/ 0 h 894574"/>
              <a:gd name="connsiteX1" fmla="*/ 0 w 9155715"/>
              <a:gd name="connsiteY1" fmla="*/ 865366 h 894574"/>
              <a:gd name="connsiteX2" fmla="*/ 97732 w 9155715"/>
              <a:gd name="connsiteY2" fmla="*/ 894574 h 894574"/>
              <a:gd name="connsiteX3" fmla="*/ 9155715 w 9155715"/>
              <a:gd name="connsiteY3" fmla="*/ 83976 h 894574"/>
              <a:gd name="connsiteX4" fmla="*/ 9155715 w 9155715"/>
              <a:gd name="connsiteY4" fmla="*/ 0 h 894574"/>
              <a:gd name="connsiteX0" fmla="*/ 9155715 w 9155715"/>
              <a:gd name="connsiteY0" fmla="*/ 0 h 939818"/>
              <a:gd name="connsiteX1" fmla="*/ 0 w 9155715"/>
              <a:gd name="connsiteY1" fmla="*/ 865366 h 939818"/>
              <a:gd name="connsiteX2" fmla="*/ 2384 w 9155715"/>
              <a:gd name="connsiteY2" fmla="*/ 939818 h 939818"/>
              <a:gd name="connsiteX3" fmla="*/ 9155715 w 9155715"/>
              <a:gd name="connsiteY3" fmla="*/ 83976 h 939818"/>
              <a:gd name="connsiteX4" fmla="*/ 9155715 w 9155715"/>
              <a:gd name="connsiteY4" fmla="*/ 0 h 939818"/>
              <a:gd name="connsiteX0" fmla="*/ 9015078 w 9155715"/>
              <a:gd name="connsiteY0" fmla="*/ 0 h 873143"/>
              <a:gd name="connsiteX1" fmla="*/ 0 w 9155715"/>
              <a:gd name="connsiteY1" fmla="*/ 798691 h 873143"/>
              <a:gd name="connsiteX2" fmla="*/ 2384 w 9155715"/>
              <a:gd name="connsiteY2" fmla="*/ 873143 h 873143"/>
              <a:gd name="connsiteX3" fmla="*/ 9155715 w 9155715"/>
              <a:gd name="connsiteY3" fmla="*/ 17301 h 873143"/>
              <a:gd name="connsiteX4" fmla="*/ 9015078 w 9155715"/>
              <a:gd name="connsiteY4" fmla="*/ 0 h 873143"/>
              <a:gd name="connsiteX0" fmla="*/ 9160482 w 9160482"/>
              <a:gd name="connsiteY0" fmla="*/ 0 h 930293"/>
              <a:gd name="connsiteX1" fmla="*/ 0 w 9160482"/>
              <a:gd name="connsiteY1" fmla="*/ 855841 h 930293"/>
              <a:gd name="connsiteX2" fmla="*/ 2384 w 9160482"/>
              <a:gd name="connsiteY2" fmla="*/ 930293 h 930293"/>
              <a:gd name="connsiteX3" fmla="*/ 9155715 w 9160482"/>
              <a:gd name="connsiteY3" fmla="*/ 74451 h 930293"/>
              <a:gd name="connsiteX4" fmla="*/ 9160482 w 9160482"/>
              <a:gd name="connsiteY4" fmla="*/ 0 h 930293"/>
              <a:gd name="connsiteX0" fmla="*/ 9072286 w 9155715"/>
              <a:gd name="connsiteY0" fmla="*/ 0 h 885050"/>
              <a:gd name="connsiteX1" fmla="*/ 0 w 9155715"/>
              <a:gd name="connsiteY1" fmla="*/ 810598 h 885050"/>
              <a:gd name="connsiteX2" fmla="*/ 2384 w 9155715"/>
              <a:gd name="connsiteY2" fmla="*/ 885050 h 885050"/>
              <a:gd name="connsiteX3" fmla="*/ 9155715 w 9155715"/>
              <a:gd name="connsiteY3" fmla="*/ 29208 h 885050"/>
              <a:gd name="connsiteX4" fmla="*/ 9072286 w 9155715"/>
              <a:gd name="connsiteY4" fmla="*/ 0 h 885050"/>
              <a:gd name="connsiteX0" fmla="*/ 9155715 w 9155715"/>
              <a:gd name="connsiteY0" fmla="*/ 0 h 930294"/>
              <a:gd name="connsiteX1" fmla="*/ 0 w 9155715"/>
              <a:gd name="connsiteY1" fmla="*/ 855842 h 930294"/>
              <a:gd name="connsiteX2" fmla="*/ 2384 w 9155715"/>
              <a:gd name="connsiteY2" fmla="*/ 930294 h 930294"/>
              <a:gd name="connsiteX3" fmla="*/ 9155715 w 9155715"/>
              <a:gd name="connsiteY3" fmla="*/ 74452 h 930294"/>
              <a:gd name="connsiteX4" fmla="*/ 9155715 w 9155715"/>
              <a:gd name="connsiteY4" fmla="*/ 0 h 9302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5715" h="930294">
                <a:moveTo>
                  <a:pt x="9155715" y="0"/>
                </a:moveTo>
                <a:lnTo>
                  <a:pt x="0" y="855842"/>
                </a:lnTo>
                <a:cubicBezTo>
                  <a:pt x="795" y="884628"/>
                  <a:pt x="1589" y="901508"/>
                  <a:pt x="2384" y="930294"/>
                </a:cubicBezTo>
                <a:lnTo>
                  <a:pt x="9155715" y="74452"/>
                </a:lnTo>
                <a:lnTo>
                  <a:pt x="9155715"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196" y="5347020"/>
            <a:ext cx="3426231" cy="944725"/>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 name="connsiteX0" fmla="*/ 1 w 7605568"/>
              <a:gd name="connsiteY0" fmla="*/ 0 h 897732"/>
              <a:gd name="connsiteX1" fmla="*/ 0 w 7605568"/>
              <a:gd name="connsiteY1" fmla="*/ 75665 h 897732"/>
              <a:gd name="connsiteX2" fmla="*/ 2830674 w 7605568"/>
              <a:gd name="connsiteY2" fmla="*/ 806612 h 897732"/>
              <a:gd name="connsiteX3" fmla="*/ 7605568 w 7605568"/>
              <a:gd name="connsiteY3" fmla="*/ 897732 h 897732"/>
              <a:gd name="connsiteX4" fmla="*/ 1 w 7605568"/>
              <a:gd name="connsiteY4" fmla="*/ 0 h 897732"/>
              <a:gd name="connsiteX0" fmla="*/ 1 w 2930931"/>
              <a:gd name="connsiteY0" fmla="*/ 0 h 806612"/>
              <a:gd name="connsiteX1" fmla="*/ 0 w 2930931"/>
              <a:gd name="connsiteY1" fmla="*/ 75665 h 806612"/>
              <a:gd name="connsiteX2" fmla="*/ 2830674 w 2930931"/>
              <a:gd name="connsiteY2" fmla="*/ 806612 h 806612"/>
              <a:gd name="connsiteX3" fmla="*/ 2930931 w 2930931"/>
              <a:gd name="connsiteY3" fmla="*/ 785765 h 806612"/>
              <a:gd name="connsiteX4" fmla="*/ 1 w 2930931"/>
              <a:gd name="connsiteY4" fmla="*/ 0 h 806612"/>
              <a:gd name="connsiteX0" fmla="*/ 1 w 3204530"/>
              <a:gd name="connsiteY0" fmla="*/ 0 h 944725"/>
              <a:gd name="connsiteX1" fmla="*/ 0 w 3204530"/>
              <a:gd name="connsiteY1" fmla="*/ 75665 h 944725"/>
              <a:gd name="connsiteX2" fmla="*/ 3204530 w 3204530"/>
              <a:gd name="connsiteY2" fmla="*/ 944725 h 944725"/>
              <a:gd name="connsiteX3" fmla="*/ 2930931 w 3204530"/>
              <a:gd name="connsiteY3" fmla="*/ 785765 h 944725"/>
              <a:gd name="connsiteX4" fmla="*/ 1 w 3204530"/>
              <a:gd name="connsiteY4" fmla="*/ 0 h 944725"/>
              <a:gd name="connsiteX0" fmla="*/ 1 w 3426231"/>
              <a:gd name="connsiteY0" fmla="*/ 0 h 944725"/>
              <a:gd name="connsiteX1" fmla="*/ 0 w 3426231"/>
              <a:gd name="connsiteY1" fmla="*/ 75665 h 944725"/>
              <a:gd name="connsiteX2" fmla="*/ 3204530 w 3426231"/>
              <a:gd name="connsiteY2" fmla="*/ 944725 h 944725"/>
              <a:gd name="connsiteX3" fmla="*/ 3426231 w 3426231"/>
              <a:gd name="connsiteY3" fmla="*/ 923877 h 944725"/>
              <a:gd name="connsiteX4" fmla="*/ 1 w 3426231"/>
              <a:gd name="connsiteY4" fmla="*/ 0 h 944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6231" h="944725">
                <a:moveTo>
                  <a:pt x="1" y="0"/>
                </a:moveTo>
                <a:cubicBezTo>
                  <a:pt x="1" y="25222"/>
                  <a:pt x="0" y="50443"/>
                  <a:pt x="0" y="75665"/>
                </a:cubicBezTo>
                <a:lnTo>
                  <a:pt x="3204530" y="944725"/>
                </a:lnTo>
                <a:lnTo>
                  <a:pt x="3426231" y="923877"/>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fld id="{840A7153-7508-1C4B-9F37-8C2CA5C9DAD0}" type="datetime4">
              <a:rPr lang="en-US" smtClean="0"/>
              <a:t>February 29, 2016</a:t>
            </a:fld>
            <a:endParaRPr lang="en-US"/>
          </a:p>
        </p:txBody>
      </p:sp>
      <p:sp>
        <p:nvSpPr>
          <p:cNvPr id="3" name="Footer Placeholder 2"/>
          <p:cNvSpPr>
            <a:spLocks noGrp="1"/>
          </p:cNvSpPr>
          <p:nvPr>
            <p:ph type="ftr" sz="quarter" idx="11"/>
          </p:nvPr>
        </p:nvSpPr>
        <p:spPr/>
        <p:txBody>
          <a:bodyPr/>
          <a:lstStyle/>
          <a:p>
            <a:r>
              <a:rPr lang="en-US" smtClean="0"/>
              <a:t>ERCOT Energy Storage Markets &amp; Policy: Past, Present &amp; Future</a:t>
            </a:r>
            <a:endParaRPr lang="en-US"/>
          </a:p>
        </p:txBody>
      </p:sp>
      <p:sp>
        <p:nvSpPr>
          <p:cNvPr id="4" name="Slide Number Placeholder 3"/>
          <p:cNvSpPr>
            <a:spLocks noGrp="1"/>
          </p:cNvSpPr>
          <p:nvPr>
            <p:ph type="sldNum" sz="quarter" idx="12"/>
          </p:nvPr>
        </p:nvSpPr>
        <p:spPr/>
        <p:txBody>
          <a:bodyPr/>
          <a:lstStyle/>
          <a:p>
            <a:fld id="{1D72EBF8-7CF5-44B7-B2BF-E22DE4D0703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8" name="Freeform 7"/>
          <p:cNvSpPr/>
          <p:nvPr/>
        </p:nvSpPr>
        <p:spPr>
          <a:xfrm>
            <a:off x="1" y="5010151"/>
            <a:ext cx="7439025" cy="157162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Lst>
            <a:ahLst/>
            <a:cxnLst>
              <a:cxn ang="0">
                <a:pos x="connsiteX0" y="connsiteY0"/>
              </a:cxn>
              <a:cxn ang="0">
                <a:pos x="connsiteX1" y="connsiteY1"/>
              </a:cxn>
              <a:cxn ang="0">
                <a:pos x="connsiteX2" y="connsiteY2"/>
              </a:cxn>
              <a:cxn ang="0">
                <a:pos x="connsiteX3" y="connsiteY3"/>
              </a:cxn>
            </a:cxnLst>
            <a:rect l="l" t="t" r="r" b="b"/>
            <a:pathLst>
              <a:path w="7415827" h="1571625">
                <a:moveTo>
                  <a:pt x="0" y="0"/>
                </a:moveTo>
                <a:lnTo>
                  <a:pt x="7415827" y="866775"/>
                </a:lnTo>
                <a:lnTo>
                  <a:pt x="0" y="1571625"/>
                </a:lnTo>
                <a:lnTo>
                  <a:pt x="0" y="0"/>
                </a:lnTo>
                <a:close/>
              </a:path>
            </a:pathLst>
          </a:custGeom>
          <a:gradFill>
            <a:gsLst>
              <a:gs pos="0">
                <a:srgbClr val="000000"/>
              </a:gs>
              <a:gs pos="24000">
                <a:srgbClr val="333333"/>
              </a:gs>
              <a:gs pos="90000">
                <a:srgbClr val="0000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0" y="5731667"/>
            <a:ext cx="9147178" cy="1126333"/>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818007 h 1075182"/>
              <a:gd name="connsiteX1" fmla="*/ 9124990 w 9144000"/>
              <a:gd name="connsiteY1" fmla="*/ 0 h 1075182"/>
              <a:gd name="connsiteX2" fmla="*/ 9144000 w 9144000"/>
              <a:gd name="connsiteY2" fmla="*/ 1075182 h 1075182"/>
              <a:gd name="connsiteX3" fmla="*/ 0 w 9144000"/>
              <a:gd name="connsiteY3" fmla="*/ 1065657 h 1075182"/>
              <a:gd name="connsiteX4" fmla="*/ 20 w 9144000"/>
              <a:gd name="connsiteY4" fmla="*/ 818007 h 1075182"/>
              <a:gd name="connsiteX0" fmla="*/ 20 w 9124990"/>
              <a:gd name="connsiteY0" fmla="*/ 818007 h 1065657"/>
              <a:gd name="connsiteX1" fmla="*/ 9124990 w 9124990"/>
              <a:gd name="connsiteY1" fmla="*/ 0 h 1065657"/>
              <a:gd name="connsiteX2" fmla="*/ 8854092 w 9124990"/>
              <a:gd name="connsiteY2" fmla="*/ 585026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9122615 w 9124990"/>
              <a:gd name="connsiteY2" fmla="*/ 1063889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8766171 w 9124990"/>
              <a:gd name="connsiteY2" fmla="*/ 508228 h 1065657"/>
              <a:gd name="connsiteX3" fmla="*/ 0 w 9124990"/>
              <a:gd name="connsiteY3" fmla="*/ 1065657 h 1065657"/>
              <a:gd name="connsiteX4" fmla="*/ 20 w 9124990"/>
              <a:gd name="connsiteY4" fmla="*/ 818007 h 1065657"/>
              <a:gd name="connsiteX0" fmla="*/ 20 w 9128161"/>
              <a:gd name="connsiteY0" fmla="*/ 818007 h 1068407"/>
              <a:gd name="connsiteX1" fmla="*/ 9124990 w 9128161"/>
              <a:gd name="connsiteY1" fmla="*/ 0 h 1068407"/>
              <a:gd name="connsiteX2" fmla="*/ 9127369 w 9128161"/>
              <a:gd name="connsiteY2" fmla="*/ 1068407 h 1068407"/>
              <a:gd name="connsiteX3" fmla="*/ 0 w 9128161"/>
              <a:gd name="connsiteY3" fmla="*/ 1065657 h 1068407"/>
              <a:gd name="connsiteX4" fmla="*/ 20 w 9128161"/>
              <a:gd name="connsiteY4" fmla="*/ 818007 h 1068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8161" h="1068407">
                <a:moveTo>
                  <a:pt x="20" y="818007"/>
                </a:moveTo>
                <a:lnTo>
                  <a:pt x="9124990" y="0"/>
                </a:lnTo>
                <a:cubicBezTo>
                  <a:pt x="9124198" y="354630"/>
                  <a:pt x="9128161" y="713777"/>
                  <a:pt x="9127369" y="1068407"/>
                </a:cubicBezTo>
                <a:lnTo>
                  <a:pt x="0" y="1065657"/>
                </a:lnTo>
                <a:cubicBezTo>
                  <a:pt x="7" y="983107"/>
                  <a:pt x="13" y="900557"/>
                  <a:pt x="20" y="818007"/>
                </a:cubicBezTo>
                <a:close/>
              </a:path>
            </a:pathLst>
          </a:custGeom>
          <a:gradFill>
            <a:gsLst>
              <a:gs pos="39000">
                <a:schemeClr val="accent1"/>
              </a:gs>
              <a:gs pos="50000">
                <a:schemeClr val="accent1">
                  <a:lumMod val="40000"/>
                  <a:lumOff val="60000"/>
                </a:schemeClr>
              </a:gs>
              <a:gs pos="58000">
                <a:schemeClr val="accent1"/>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a:xfrm>
            <a:off x="676656" y="609600"/>
            <a:ext cx="3383280" cy="914400"/>
          </a:xfrm>
        </p:spPr>
        <p:txBody>
          <a:bodyPr anchor="b">
            <a:noAutofit/>
          </a:bodyPr>
          <a:lstStyle>
            <a:lvl1pPr algn="l">
              <a:defRPr sz="2200" b="0" i="0" cap="none" baseline="0">
                <a:solidFill>
                  <a:schemeClr val="tx2"/>
                </a:solidFill>
              </a:defRPr>
            </a:lvl1pPr>
          </a:lstStyle>
          <a:p>
            <a:r>
              <a:rPr lang="en-US" smtClean="0"/>
              <a:t>Click to edit Master title style</a:t>
            </a:r>
            <a:endParaRPr lang="en-US" dirty="0"/>
          </a:p>
        </p:txBody>
      </p:sp>
      <p:sp>
        <p:nvSpPr>
          <p:cNvPr id="10" name="Freeform 9"/>
          <p:cNvSpPr/>
          <p:nvPr/>
        </p:nvSpPr>
        <p:spPr>
          <a:xfrm>
            <a:off x="0" y="4973410"/>
            <a:ext cx="7674867" cy="928299"/>
          </a:xfrm>
          <a:custGeom>
            <a:avLst/>
            <a:gdLst>
              <a:gd name="connsiteX0" fmla="*/ 0 w 7548466"/>
              <a:gd name="connsiteY0" fmla="*/ 0 h 933061"/>
              <a:gd name="connsiteX1" fmla="*/ 9331 w 7548466"/>
              <a:gd name="connsiteY1" fmla="*/ 65314 h 933061"/>
              <a:gd name="connsiteX2" fmla="*/ 7221894 w 7548466"/>
              <a:gd name="connsiteY2" fmla="*/ 933061 h 933061"/>
              <a:gd name="connsiteX3" fmla="*/ 7548466 w 7548466"/>
              <a:gd name="connsiteY3" fmla="*/ 914400 h 933061"/>
              <a:gd name="connsiteX4" fmla="*/ 0 w 7548466"/>
              <a:gd name="connsiteY4" fmla="*/ 0 h 933061"/>
              <a:gd name="connsiteX0" fmla="*/ 131163 w 7539135"/>
              <a:gd name="connsiteY0" fmla="*/ 0 h 1042598"/>
              <a:gd name="connsiteX1" fmla="*/ 0 w 7539135"/>
              <a:gd name="connsiteY1" fmla="*/ 174851 h 1042598"/>
              <a:gd name="connsiteX2" fmla="*/ 7212563 w 7539135"/>
              <a:gd name="connsiteY2" fmla="*/ 1042598 h 1042598"/>
              <a:gd name="connsiteX3" fmla="*/ 7539135 w 7539135"/>
              <a:gd name="connsiteY3" fmla="*/ 1023937 h 1042598"/>
              <a:gd name="connsiteX4" fmla="*/ 131163 w 7539135"/>
              <a:gd name="connsiteY4" fmla="*/ 0 h 1042598"/>
              <a:gd name="connsiteX0" fmla="*/ 0 w 7407972"/>
              <a:gd name="connsiteY0" fmla="*/ 0 h 1042598"/>
              <a:gd name="connsiteX1" fmla="*/ 85531 w 7407972"/>
              <a:gd name="connsiteY1" fmla="*/ 134370 h 1042598"/>
              <a:gd name="connsiteX2" fmla="*/ 7081400 w 7407972"/>
              <a:gd name="connsiteY2" fmla="*/ 1042598 h 1042598"/>
              <a:gd name="connsiteX3" fmla="*/ 7407972 w 7407972"/>
              <a:gd name="connsiteY3" fmla="*/ 1023937 h 1042598"/>
              <a:gd name="connsiteX4" fmla="*/ 0 w 7407972"/>
              <a:gd name="connsiteY4" fmla="*/ 0 h 1042598"/>
              <a:gd name="connsiteX0" fmla="*/ 131163 w 7539135"/>
              <a:gd name="connsiteY0" fmla="*/ 0 h 1042598"/>
              <a:gd name="connsiteX1" fmla="*/ 0 w 7539135"/>
              <a:gd name="connsiteY1" fmla="*/ 193902 h 1042598"/>
              <a:gd name="connsiteX2" fmla="*/ 7212563 w 7539135"/>
              <a:gd name="connsiteY2" fmla="*/ 1042598 h 1042598"/>
              <a:gd name="connsiteX3" fmla="*/ 7539135 w 7539135"/>
              <a:gd name="connsiteY3" fmla="*/ 1023937 h 1042598"/>
              <a:gd name="connsiteX4" fmla="*/ 131163 w 7539135"/>
              <a:gd name="connsiteY4" fmla="*/ 0 h 1042598"/>
              <a:gd name="connsiteX0" fmla="*/ 59725 w 7539135"/>
              <a:gd name="connsiteY0" fmla="*/ 0 h 892580"/>
              <a:gd name="connsiteX1" fmla="*/ 0 w 7539135"/>
              <a:gd name="connsiteY1" fmla="*/ 43884 h 892580"/>
              <a:gd name="connsiteX2" fmla="*/ 7212563 w 7539135"/>
              <a:gd name="connsiteY2" fmla="*/ 892580 h 892580"/>
              <a:gd name="connsiteX3" fmla="*/ 7539135 w 7539135"/>
              <a:gd name="connsiteY3" fmla="*/ 873919 h 892580"/>
              <a:gd name="connsiteX4" fmla="*/ 59725 w 7539135"/>
              <a:gd name="connsiteY4" fmla="*/ 0 h 892580"/>
              <a:gd name="connsiteX0" fmla="*/ 194 w 7539135"/>
              <a:gd name="connsiteY0" fmla="*/ 0 h 923536"/>
              <a:gd name="connsiteX1" fmla="*/ 0 w 7539135"/>
              <a:gd name="connsiteY1" fmla="*/ 74840 h 923536"/>
              <a:gd name="connsiteX2" fmla="*/ 7212563 w 7539135"/>
              <a:gd name="connsiteY2" fmla="*/ 923536 h 923536"/>
              <a:gd name="connsiteX3" fmla="*/ 7539135 w 7539135"/>
              <a:gd name="connsiteY3" fmla="*/ 904875 h 923536"/>
              <a:gd name="connsiteX4" fmla="*/ 194 w 7539135"/>
              <a:gd name="connsiteY4" fmla="*/ 0 h 923536"/>
              <a:gd name="connsiteX0" fmla="*/ 194 w 7539135"/>
              <a:gd name="connsiteY0" fmla="*/ 0 h 904875"/>
              <a:gd name="connsiteX1" fmla="*/ 0 w 7539135"/>
              <a:gd name="connsiteY1" fmla="*/ 74840 h 904875"/>
              <a:gd name="connsiteX2" fmla="*/ 7212563 w 7539135"/>
              <a:gd name="connsiteY2" fmla="*/ 883055 h 904875"/>
              <a:gd name="connsiteX3" fmla="*/ 7539135 w 7539135"/>
              <a:gd name="connsiteY3" fmla="*/ 904875 h 904875"/>
              <a:gd name="connsiteX4" fmla="*/ 194 w 7539135"/>
              <a:gd name="connsiteY4" fmla="*/ 0 h 904875"/>
              <a:gd name="connsiteX0" fmla="*/ 194 w 7703442"/>
              <a:gd name="connsiteY0" fmla="*/ 0 h 1016794"/>
              <a:gd name="connsiteX1" fmla="*/ 0 w 7703442"/>
              <a:gd name="connsiteY1" fmla="*/ 74840 h 1016794"/>
              <a:gd name="connsiteX2" fmla="*/ 7212563 w 7703442"/>
              <a:gd name="connsiteY2" fmla="*/ 883055 h 1016794"/>
              <a:gd name="connsiteX3" fmla="*/ 7703442 w 7703442"/>
              <a:gd name="connsiteY3" fmla="*/ 1016794 h 1016794"/>
              <a:gd name="connsiteX4" fmla="*/ 194 w 7703442"/>
              <a:gd name="connsiteY4" fmla="*/ 0 h 1016794"/>
              <a:gd name="connsiteX0" fmla="*/ 194 w 7674867"/>
              <a:gd name="connsiteY0" fmla="*/ 0 h 897731"/>
              <a:gd name="connsiteX1" fmla="*/ 0 w 7674867"/>
              <a:gd name="connsiteY1" fmla="*/ 74840 h 897731"/>
              <a:gd name="connsiteX2" fmla="*/ 7212563 w 7674867"/>
              <a:gd name="connsiteY2" fmla="*/ 883055 h 897731"/>
              <a:gd name="connsiteX3" fmla="*/ 7674867 w 7674867"/>
              <a:gd name="connsiteY3" fmla="*/ 897731 h 897731"/>
              <a:gd name="connsiteX4" fmla="*/ 194 w 7674867"/>
              <a:gd name="connsiteY4" fmla="*/ 0 h 897731"/>
              <a:gd name="connsiteX0" fmla="*/ 194 w 7674867"/>
              <a:gd name="connsiteY0" fmla="*/ 0 h 930680"/>
              <a:gd name="connsiteX1" fmla="*/ 0 w 7674867"/>
              <a:gd name="connsiteY1" fmla="*/ 74840 h 930680"/>
              <a:gd name="connsiteX2" fmla="*/ 7293526 w 7674867"/>
              <a:gd name="connsiteY2" fmla="*/ 930680 h 930680"/>
              <a:gd name="connsiteX3" fmla="*/ 7674867 w 7674867"/>
              <a:gd name="connsiteY3" fmla="*/ 897731 h 930680"/>
              <a:gd name="connsiteX4" fmla="*/ 194 w 7674867"/>
              <a:gd name="connsiteY4" fmla="*/ 0 h 930680"/>
              <a:gd name="connsiteX0" fmla="*/ 194 w 7674867"/>
              <a:gd name="connsiteY0" fmla="*/ 0 h 897731"/>
              <a:gd name="connsiteX1" fmla="*/ 0 w 7674867"/>
              <a:gd name="connsiteY1" fmla="*/ 74840 h 897731"/>
              <a:gd name="connsiteX2" fmla="*/ 7293526 w 7674867"/>
              <a:gd name="connsiteY2" fmla="*/ 894961 h 897731"/>
              <a:gd name="connsiteX3" fmla="*/ 7674867 w 7674867"/>
              <a:gd name="connsiteY3" fmla="*/ 897731 h 897731"/>
              <a:gd name="connsiteX4" fmla="*/ 194 w 7674867"/>
              <a:gd name="connsiteY4" fmla="*/ 0 h 897731"/>
              <a:gd name="connsiteX0" fmla="*/ 194 w 7674867"/>
              <a:gd name="connsiteY0" fmla="*/ 0 h 897731"/>
              <a:gd name="connsiteX1" fmla="*/ 0 w 7674867"/>
              <a:gd name="connsiteY1" fmla="*/ 74840 h 897731"/>
              <a:gd name="connsiteX2" fmla="*/ 7238758 w 7674867"/>
              <a:gd name="connsiteY2" fmla="*/ 894961 h 897731"/>
              <a:gd name="connsiteX3" fmla="*/ 7674867 w 7674867"/>
              <a:gd name="connsiteY3" fmla="*/ 897731 h 897731"/>
              <a:gd name="connsiteX4" fmla="*/ 194 w 7674867"/>
              <a:gd name="connsiteY4" fmla="*/ 0 h 897731"/>
              <a:gd name="connsiteX0" fmla="*/ 194 w 7674867"/>
              <a:gd name="connsiteY0" fmla="*/ 0 h 897731"/>
              <a:gd name="connsiteX1" fmla="*/ 0 w 7674867"/>
              <a:gd name="connsiteY1" fmla="*/ 74840 h 897731"/>
              <a:gd name="connsiteX2" fmla="*/ 7298289 w 7674867"/>
              <a:gd name="connsiteY2" fmla="*/ 661599 h 897731"/>
              <a:gd name="connsiteX3" fmla="*/ 7674867 w 7674867"/>
              <a:gd name="connsiteY3" fmla="*/ 897731 h 897731"/>
              <a:gd name="connsiteX4" fmla="*/ 194 w 7674867"/>
              <a:gd name="connsiteY4" fmla="*/ 0 h 897731"/>
              <a:gd name="connsiteX0" fmla="*/ 194 w 7674867"/>
              <a:gd name="connsiteY0" fmla="*/ 0 h 928299"/>
              <a:gd name="connsiteX1" fmla="*/ 0 w 7674867"/>
              <a:gd name="connsiteY1" fmla="*/ 74840 h 928299"/>
              <a:gd name="connsiteX2" fmla="*/ 7298289 w 7674867"/>
              <a:gd name="connsiteY2" fmla="*/ 928299 h 928299"/>
              <a:gd name="connsiteX3" fmla="*/ 7674867 w 7674867"/>
              <a:gd name="connsiteY3" fmla="*/ 897731 h 928299"/>
              <a:gd name="connsiteX4" fmla="*/ 194 w 7674867"/>
              <a:gd name="connsiteY4" fmla="*/ 0 h 9282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74867" h="928299">
                <a:moveTo>
                  <a:pt x="194" y="0"/>
                </a:moveTo>
                <a:cubicBezTo>
                  <a:pt x="129" y="24947"/>
                  <a:pt x="65" y="49893"/>
                  <a:pt x="0" y="74840"/>
                </a:cubicBezTo>
                <a:lnTo>
                  <a:pt x="7298289" y="928299"/>
                </a:lnTo>
                <a:lnTo>
                  <a:pt x="7674867" y="897731"/>
                </a:lnTo>
                <a:lnTo>
                  <a:pt x="194"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2382" y="5696242"/>
            <a:ext cx="9146382" cy="930294"/>
          </a:xfrm>
          <a:custGeom>
            <a:avLst/>
            <a:gdLst>
              <a:gd name="connsiteX0" fmla="*/ 9153331 w 9153331"/>
              <a:gd name="connsiteY0" fmla="*/ 0 h 951723"/>
              <a:gd name="connsiteX1" fmla="*/ 0 w 9153331"/>
              <a:gd name="connsiteY1" fmla="*/ 867747 h 951723"/>
              <a:gd name="connsiteX2" fmla="*/ 0 w 9153331"/>
              <a:gd name="connsiteY2" fmla="*/ 951723 h 951723"/>
              <a:gd name="connsiteX3" fmla="*/ 9153331 w 9153331"/>
              <a:gd name="connsiteY3" fmla="*/ 83976 h 951723"/>
              <a:gd name="connsiteX4" fmla="*/ 9153331 w 9153331"/>
              <a:gd name="connsiteY4" fmla="*/ 0 h 951723"/>
              <a:gd name="connsiteX0" fmla="*/ 9153331 w 9153331"/>
              <a:gd name="connsiteY0" fmla="*/ 0 h 951723"/>
              <a:gd name="connsiteX1" fmla="*/ 107265 w 9153331"/>
              <a:gd name="connsiteY1" fmla="*/ 901085 h 951723"/>
              <a:gd name="connsiteX2" fmla="*/ 0 w 9153331"/>
              <a:gd name="connsiteY2" fmla="*/ 951723 h 951723"/>
              <a:gd name="connsiteX3" fmla="*/ 9153331 w 9153331"/>
              <a:gd name="connsiteY3" fmla="*/ 83976 h 951723"/>
              <a:gd name="connsiteX4" fmla="*/ 9153331 w 9153331"/>
              <a:gd name="connsiteY4" fmla="*/ 0 h 951723"/>
              <a:gd name="connsiteX0" fmla="*/ 9155715 w 9155715"/>
              <a:gd name="connsiteY0" fmla="*/ 0 h 951723"/>
              <a:gd name="connsiteX1" fmla="*/ 0 w 9155715"/>
              <a:gd name="connsiteY1" fmla="*/ 865366 h 951723"/>
              <a:gd name="connsiteX2" fmla="*/ 2384 w 9155715"/>
              <a:gd name="connsiteY2" fmla="*/ 951723 h 951723"/>
              <a:gd name="connsiteX3" fmla="*/ 9155715 w 9155715"/>
              <a:gd name="connsiteY3" fmla="*/ 83976 h 951723"/>
              <a:gd name="connsiteX4" fmla="*/ 9155715 w 9155715"/>
              <a:gd name="connsiteY4" fmla="*/ 0 h 951723"/>
              <a:gd name="connsiteX0" fmla="*/ 9155715 w 9155715"/>
              <a:gd name="connsiteY0" fmla="*/ 0 h 894573"/>
              <a:gd name="connsiteX1" fmla="*/ 0 w 9155715"/>
              <a:gd name="connsiteY1" fmla="*/ 865366 h 894573"/>
              <a:gd name="connsiteX2" fmla="*/ 197847 w 9155715"/>
              <a:gd name="connsiteY2" fmla="*/ 894573 h 894573"/>
              <a:gd name="connsiteX3" fmla="*/ 9155715 w 9155715"/>
              <a:gd name="connsiteY3" fmla="*/ 83976 h 894573"/>
              <a:gd name="connsiteX4" fmla="*/ 9155715 w 9155715"/>
              <a:gd name="connsiteY4" fmla="*/ 0 h 894573"/>
              <a:gd name="connsiteX0" fmla="*/ 9155715 w 9155715"/>
              <a:gd name="connsiteY0" fmla="*/ 0 h 946961"/>
              <a:gd name="connsiteX1" fmla="*/ 0 w 9155715"/>
              <a:gd name="connsiteY1" fmla="*/ 865366 h 946961"/>
              <a:gd name="connsiteX2" fmla="*/ 4768 w 9155715"/>
              <a:gd name="connsiteY2" fmla="*/ 946961 h 946961"/>
              <a:gd name="connsiteX3" fmla="*/ 9155715 w 9155715"/>
              <a:gd name="connsiteY3" fmla="*/ 83976 h 946961"/>
              <a:gd name="connsiteX4" fmla="*/ 9155715 w 9155715"/>
              <a:gd name="connsiteY4" fmla="*/ 0 h 946961"/>
              <a:gd name="connsiteX0" fmla="*/ 9155715 w 9155715"/>
              <a:gd name="connsiteY0" fmla="*/ 0 h 894574"/>
              <a:gd name="connsiteX1" fmla="*/ 0 w 9155715"/>
              <a:gd name="connsiteY1" fmla="*/ 865366 h 894574"/>
              <a:gd name="connsiteX2" fmla="*/ 97732 w 9155715"/>
              <a:gd name="connsiteY2" fmla="*/ 894574 h 894574"/>
              <a:gd name="connsiteX3" fmla="*/ 9155715 w 9155715"/>
              <a:gd name="connsiteY3" fmla="*/ 83976 h 894574"/>
              <a:gd name="connsiteX4" fmla="*/ 9155715 w 9155715"/>
              <a:gd name="connsiteY4" fmla="*/ 0 h 894574"/>
              <a:gd name="connsiteX0" fmla="*/ 9155715 w 9155715"/>
              <a:gd name="connsiteY0" fmla="*/ 0 h 939818"/>
              <a:gd name="connsiteX1" fmla="*/ 0 w 9155715"/>
              <a:gd name="connsiteY1" fmla="*/ 865366 h 939818"/>
              <a:gd name="connsiteX2" fmla="*/ 2384 w 9155715"/>
              <a:gd name="connsiteY2" fmla="*/ 939818 h 939818"/>
              <a:gd name="connsiteX3" fmla="*/ 9155715 w 9155715"/>
              <a:gd name="connsiteY3" fmla="*/ 83976 h 939818"/>
              <a:gd name="connsiteX4" fmla="*/ 9155715 w 9155715"/>
              <a:gd name="connsiteY4" fmla="*/ 0 h 939818"/>
              <a:gd name="connsiteX0" fmla="*/ 9015078 w 9155715"/>
              <a:gd name="connsiteY0" fmla="*/ 0 h 873143"/>
              <a:gd name="connsiteX1" fmla="*/ 0 w 9155715"/>
              <a:gd name="connsiteY1" fmla="*/ 798691 h 873143"/>
              <a:gd name="connsiteX2" fmla="*/ 2384 w 9155715"/>
              <a:gd name="connsiteY2" fmla="*/ 873143 h 873143"/>
              <a:gd name="connsiteX3" fmla="*/ 9155715 w 9155715"/>
              <a:gd name="connsiteY3" fmla="*/ 17301 h 873143"/>
              <a:gd name="connsiteX4" fmla="*/ 9015078 w 9155715"/>
              <a:gd name="connsiteY4" fmla="*/ 0 h 873143"/>
              <a:gd name="connsiteX0" fmla="*/ 9160482 w 9160482"/>
              <a:gd name="connsiteY0" fmla="*/ 0 h 930293"/>
              <a:gd name="connsiteX1" fmla="*/ 0 w 9160482"/>
              <a:gd name="connsiteY1" fmla="*/ 855841 h 930293"/>
              <a:gd name="connsiteX2" fmla="*/ 2384 w 9160482"/>
              <a:gd name="connsiteY2" fmla="*/ 930293 h 930293"/>
              <a:gd name="connsiteX3" fmla="*/ 9155715 w 9160482"/>
              <a:gd name="connsiteY3" fmla="*/ 74451 h 930293"/>
              <a:gd name="connsiteX4" fmla="*/ 9160482 w 9160482"/>
              <a:gd name="connsiteY4" fmla="*/ 0 h 930293"/>
              <a:gd name="connsiteX0" fmla="*/ 9072286 w 9155715"/>
              <a:gd name="connsiteY0" fmla="*/ 0 h 885050"/>
              <a:gd name="connsiteX1" fmla="*/ 0 w 9155715"/>
              <a:gd name="connsiteY1" fmla="*/ 810598 h 885050"/>
              <a:gd name="connsiteX2" fmla="*/ 2384 w 9155715"/>
              <a:gd name="connsiteY2" fmla="*/ 885050 h 885050"/>
              <a:gd name="connsiteX3" fmla="*/ 9155715 w 9155715"/>
              <a:gd name="connsiteY3" fmla="*/ 29208 h 885050"/>
              <a:gd name="connsiteX4" fmla="*/ 9072286 w 9155715"/>
              <a:gd name="connsiteY4" fmla="*/ 0 h 885050"/>
              <a:gd name="connsiteX0" fmla="*/ 9155715 w 9155715"/>
              <a:gd name="connsiteY0" fmla="*/ 0 h 930294"/>
              <a:gd name="connsiteX1" fmla="*/ 0 w 9155715"/>
              <a:gd name="connsiteY1" fmla="*/ 855842 h 930294"/>
              <a:gd name="connsiteX2" fmla="*/ 2384 w 9155715"/>
              <a:gd name="connsiteY2" fmla="*/ 930294 h 930294"/>
              <a:gd name="connsiteX3" fmla="*/ 9155715 w 9155715"/>
              <a:gd name="connsiteY3" fmla="*/ 74452 h 930294"/>
              <a:gd name="connsiteX4" fmla="*/ 9155715 w 9155715"/>
              <a:gd name="connsiteY4" fmla="*/ 0 h 9302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5715" h="930294">
                <a:moveTo>
                  <a:pt x="9155715" y="0"/>
                </a:moveTo>
                <a:lnTo>
                  <a:pt x="0" y="855842"/>
                </a:lnTo>
                <a:cubicBezTo>
                  <a:pt x="795" y="884628"/>
                  <a:pt x="1589" y="901508"/>
                  <a:pt x="2384" y="930294"/>
                </a:cubicBezTo>
                <a:lnTo>
                  <a:pt x="9155715" y="74452"/>
                </a:lnTo>
                <a:lnTo>
                  <a:pt x="9155715"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B6C2C5CF-A259-0049-A3DC-3CACBC94DD87}" type="datetime4">
              <a:rPr lang="en-US" smtClean="0"/>
              <a:t>February 29, 2016</a:t>
            </a:fld>
            <a:endParaRPr lang="en-US"/>
          </a:p>
        </p:txBody>
      </p:sp>
      <p:sp>
        <p:nvSpPr>
          <p:cNvPr id="6" name="Footer Placeholder 5"/>
          <p:cNvSpPr>
            <a:spLocks noGrp="1"/>
          </p:cNvSpPr>
          <p:nvPr>
            <p:ph type="ftr" sz="quarter" idx="11"/>
          </p:nvPr>
        </p:nvSpPr>
        <p:spPr/>
        <p:txBody>
          <a:bodyPr/>
          <a:lstStyle/>
          <a:p>
            <a:r>
              <a:rPr lang="en-US" smtClean="0"/>
              <a:t>ERCOT Energy Storage Markets &amp; Policy: Past, Present &amp; Future</a:t>
            </a:r>
            <a:endParaRPr lang="en-US"/>
          </a:p>
        </p:txBody>
      </p:sp>
      <p:sp>
        <p:nvSpPr>
          <p:cNvPr id="7" name="Slide Number Placeholder 6"/>
          <p:cNvSpPr>
            <a:spLocks noGrp="1"/>
          </p:cNvSpPr>
          <p:nvPr>
            <p:ph type="sldNum" sz="quarter" idx="12"/>
          </p:nvPr>
        </p:nvSpPr>
        <p:spPr/>
        <p:txBody>
          <a:bodyPr/>
          <a:lstStyle/>
          <a:p>
            <a:fld id="{1D72EBF8-7CF5-44B7-B2BF-E22DE4D0703D}" type="slidenum">
              <a:rPr lang="en-US" smtClean="0"/>
              <a:pPr/>
              <a:t>‹#›</a:t>
            </a:fld>
            <a:endParaRPr lang="en-US"/>
          </a:p>
        </p:txBody>
      </p:sp>
      <p:sp>
        <p:nvSpPr>
          <p:cNvPr id="13" name="Content Placeholder 12"/>
          <p:cNvSpPr>
            <a:spLocks noGrp="1"/>
          </p:cNvSpPr>
          <p:nvPr>
            <p:ph sz="quarter" idx="13"/>
          </p:nvPr>
        </p:nvSpPr>
        <p:spPr>
          <a:xfrm>
            <a:off x="4572000" y="609600"/>
            <a:ext cx="3886200" cy="4191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4" name="Text Placeholder 13"/>
          <p:cNvSpPr>
            <a:spLocks noGrp="1"/>
          </p:cNvSpPr>
          <p:nvPr>
            <p:ph type="body" sz="quarter" idx="14"/>
          </p:nvPr>
        </p:nvSpPr>
        <p:spPr>
          <a:xfrm>
            <a:off x="676274" y="1527048"/>
            <a:ext cx="3383280" cy="3291840"/>
          </a:xfrm>
        </p:spPr>
        <p:txBody>
          <a:bodyPr>
            <a:normAutofit/>
          </a:bodyPr>
          <a:lstStyle>
            <a:lvl1pPr marL="0" indent="0">
              <a:buFontTx/>
              <a:buNone/>
              <a:defRPr sz="1600"/>
            </a:lvl1pPr>
            <a:lvl2pPr>
              <a:buFontTx/>
              <a:buNone/>
              <a:defRPr/>
            </a:lvl2pPr>
            <a:lvl3pPr>
              <a:buFontTx/>
              <a:buNone/>
              <a:defRPr/>
            </a:lvl3pPr>
            <a:lvl4pPr>
              <a:buFontTx/>
              <a:buNone/>
              <a:defRPr/>
            </a:lvl4pPr>
            <a:lvl5pPr>
              <a:buFontTx/>
              <a:buNone/>
              <a:defRPr/>
            </a:lvl5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8" name="Freeform 7"/>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1"/>
              </a:gs>
              <a:gs pos="40000">
                <a:schemeClr val="accent1">
                  <a:lumMod val="40000"/>
                  <a:lumOff val="60000"/>
                </a:schemeClr>
              </a:gs>
              <a:gs pos="48000">
                <a:schemeClr val="accent1"/>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9" name="Freeform 8"/>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3"/>
              </a:gs>
              <a:gs pos="52000">
                <a:schemeClr val="accent3">
                  <a:lumMod val="40000"/>
                  <a:lumOff val="60000"/>
                </a:schemeClr>
              </a:gs>
              <a:gs pos="66000">
                <a:schemeClr val="accent3"/>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3" name="Picture Placeholder 2"/>
          <p:cNvSpPr>
            <a:spLocks noGrp="1"/>
          </p:cNvSpPr>
          <p:nvPr>
            <p:ph type="pic" idx="1"/>
          </p:nvPr>
        </p:nvSpPr>
        <p:spPr>
          <a:xfrm>
            <a:off x="4572000" y="609600"/>
            <a:ext cx="3886200" cy="4190999"/>
          </a:xfrm>
          <a:ln w="79375">
            <a:solidFill>
              <a:schemeClr val="tx1"/>
            </a:solidFill>
            <a:miter lim="800000"/>
          </a:ln>
          <a:effectLst>
            <a:outerShdw blurRad="50800" dist="38100" dir="5400000" algn="ctr" rotWithShape="0">
              <a:srgbClr val="000000">
                <a:alpha val="42000"/>
              </a:srgbClr>
            </a:outerShdw>
          </a:effectLst>
        </p:spPr>
        <p:txBody>
          <a:bodyPr>
            <a:normAutofit/>
          </a:bodyPr>
          <a:lstStyle>
            <a:lvl1pPr marL="0" indent="0" algn="ctr">
              <a:buNone/>
              <a:defRPr sz="25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10" name="Freeform 9"/>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E2EC57F8-2B57-9D49-8745-BB683302C5A3}" type="datetime4">
              <a:rPr lang="en-US" smtClean="0"/>
              <a:t>February 29, 2016</a:t>
            </a:fld>
            <a:endParaRPr lang="en-US"/>
          </a:p>
        </p:txBody>
      </p:sp>
      <p:sp>
        <p:nvSpPr>
          <p:cNvPr id="6" name="Footer Placeholder 5"/>
          <p:cNvSpPr>
            <a:spLocks noGrp="1"/>
          </p:cNvSpPr>
          <p:nvPr>
            <p:ph type="ftr" sz="quarter" idx="11"/>
          </p:nvPr>
        </p:nvSpPr>
        <p:spPr/>
        <p:txBody>
          <a:bodyPr/>
          <a:lstStyle/>
          <a:p>
            <a:r>
              <a:rPr lang="en-US" smtClean="0"/>
              <a:t>ERCOT Energy Storage Markets &amp; Policy: Past, Present &amp; Future</a:t>
            </a:r>
            <a:endParaRPr lang="en-US"/>
          </a:p>
        </p:txBody>
      </p:sp>
      <p:sp>
        <p:nvSpPr>
          <p:cNvPr id="7" name="Slide Number Placeholder 6"/>
          <p:cNvSpPr>
            <a:spLocks noGrp="1"/>
          </p:cNvSpPr>
          <p:nvPr>
            <p:ph type="sldNum" sz="quarter" idx="12"/>
          </p:nvPr>
        </p:nvSpPr>
        <p:spPr/>
        <p:txBody>
          <a:bodyPr/>
          <a:lstStyle/>
          <a:p>
            <a:fld id="{1D72EBF8-7CF5-44B7-B2BF-E22DE4D0703D}" type="slidenum">
              <a:rPr lang="en-US" smtClean="0"/>
              <a:pPr/>
              <a:t>‹#›</a:t>
            </a:fld>
            <a:endParaRPr lang="en-US"/>
          </a:p>
        </p:txBody>
      </p:sp>
      <p:sp>
        <p:nvSpPr>
          <p:cNvPr id="14" name="Title 1"/>
          <p:cNvSpPr>
            <a:spLocks noGrp="1"/>
          </p:cNvSpPr>
          <p:nvPr>
            <p:ph type="title"/>
          </p:nvPr>
        </p:nvSpPr>
        <p:spPr>
          <a:xfrm>
            <a:off x="676656" y="609600"/>
            <a:ext cx="3383280" cy="914400"/>
          </a:xfrm>
        </p:spPr>
        <p:txBody>
          <a:bodyPr anchor="b">
            <a:noAutofit/>
          </a:bodyPr>
          <a:lstStyle>
            <a:lvl1pPr algn="l">
              <a:defRPr sz="2200" b="0" i="0" cap="none" baseline="0">
                <a:solidFill>
                  <a:schemeClr val="tx2"/>
                </a:solidFill>
              </a:defRPr>
            </a:lvl1pPr>
          </a:lstStyle>
          <a:p>
            <a:r>
              <a:rPr lang="en-US" smtClean="0"/>
              <a:t>Click to edit Master title style</a:t>
            </a:r>
            <a:endParaRPr lang="en-US" dirty="0"/>
          </a:p>
        </p:txBody>
      </p:sp>
      <p:sp>
        <p:nvSpPr>
          <p:cNvPr id="15" name="Text Placeholder 14"/>
          <p:cNvSpPr>
            <a:spLocks noGrp="1"/>
          </p:cNvSpPr>
          <p:nvPr>
            <p:ph type="body" sz="quarter" idx="14"/>
          </p:nvPr>
        </p:nvSpPr>
        <p:spPr>
          <a:xfrm>
            <a:off x="676656" y="1524000"/>
            <a:ext cx="3381375" cy="3295650"/>
          </a:xfrm>
        </p:spPr>
        <p:txBody>
          <a:bodyPr>
            <a:normAutofit/>
          </a:bodyPr>
          <a:lstStyle>
            <a:lvl1pPr marL="0" indent="0">
              <a:buFontTx/>
              <a:buNone/>
              <a:defRPr sz="1600"/>
            </a:lvl1pPr>
            <a:lvl2pPr>
              <a:buFontTx/>
              <a:buNone/>
              <a:defRPr/>
            </a:lvl2pPr>
            <a:lvl3pPr>
              <a:buFontTx/>
              <a:buNone/>
              <a:defRPr/>
            </a:lvl3pPr>
            <a:lvl4pPr>
              <a:buFontTx/>
              <a:buNone/>
              <a:defRPr/>
            </a:lvl4pPr>
            <a:lvl5pPr>
              <a:buFontTx/>
              <a:buNone/>
              <a:defRPr/>
            </a:lvl5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wmf"/><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blipFill dpi="0" rotWithShape="1">
            <a:blip r:embed="rId13">
              <a:alphaModFix amt="15000"/>
            </a:blip>
            <a:srcRect/>
            <a:tile tx="0" ty="0" sx="76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685800" y="274638"/>
            <a:ext cx="7772400" cy="1143000"/>
          </a:xfrm>
          <a:prstGeom prst="rect">
            <a:avLst/>
          </a:prstGeom>
        </p:spPr>
        <p:txBody>
          <a:bodyPr vert="horz" lIns="0" tIns="45720" rIns="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0" y="1600200"/>
            <a:ext cx="7772400" cy="4525963"/>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400800" y="6416675"/>
            <a:ext cx="1981200" cy="365125"/>
          </a:xfrm>
          <a:prstGeom prst="rect">
            <a:avLst/>
          </a:prstGeom>
        </p:spPr>
        <p:txBody>
          <a:bodyPr vert="horz" lIns="0" tIns="45720" rIns="0" bIns="0" rtlCol="0" anchor="b" anchorCtr="0"/>
          <a:lstStyle>
            <a:lvl1pPr algn="r">
              <a:defRPr lang="en-US" sz="900" kern="1200" cap="all" spc="110" baseline="0" smtClean="0">
                <a:solidFill>
                  <a:srgbClr val="4D4D4D"/>
                </a:solidFill>
                <a:latin typeface="+mn-lt"/>
                <a:ea typeface="+mn-ea"/>
                <a:cs typeface="+mn-cs"/>
              </a:defRPr>
            </a:lvl1pPr>
          </a:lstStyle>
          <a:p>
            <a:fld id="{401C0EF3-55D9-0649-9507-F03124343719}" type="datetime4">
              <a:rPr lang="en-US" smtClean="0"/>
              <a:t>February 29, 2016</a:t>
            </a:fld>
            <a:endParaRPr lang="en-US" dirty="0" err="1"/>
          </a:p>
        </p:txBody>
      </p:sp>
      <p:sp>
        <p:nvSpPr>
          <p:cNvPr id="5" name="Footer Placeholder 4"/>
          <p:cNvSpPr>
            <a:spLocks noGrp="1"/>
          </p:cNvSpPr>
          <p:nvPr>
            <p:ph type="ftr" sz="quarter" idx="3"/>
          </p:nvPr>
        </p:nvSpPr>
        <p:spPr>
          <a:xfrm>
            <a:off x="228600" y="6416675"/>
            <a:ext cx="2895600" cy="365125"/>
          </a:xfrm>
          <a:prstGeom prst="rect">
            <a:avLst/>
          </a:prstGeom>
        </p:spPr>
        <p:txBody>
          <a:bodyPr vert="horz" lIns="0" tIns="45720" rIns="0" bIns="0" rtlCol="0" anchor="b" anchorCtr="0"/>
          <a:lstStyle>
            <a:lvl1pPr algn="l">
              <a:defRPr sz="900" cap="all" spc="110" baseline="0">
                <a:solidFill>
                  <a:srgbClr val="4D4D4D"/>
                </a:solidFill>
              </a:defRPr>
            </a:lvl1pPr>
          </a:lstStyle>
          <a:p>
            <a:r>
              <a:rPr lang="en-US" smtClean="0"/>
              <a:t>ERCOT Energy Storage Markets &amp; Policy: Past, Present &amp; Future</a:t>
            </a:r>
            <a:endParaRPr lang="en-US" dirty="0"/>
          </a:p>
        </p:txBody>
      </p:sp>
      <p:sp>
        <p:nvSpPr>
          <p:cNvPr id="6" name="Slide Number Placeholder 5"/>
          <p:cNvSpPr>
            <a:spLocks noGrp="1"/>
          </p:cNvSpPr>
          <p:nvPr>
            <p:ph type="sldNum" sz="quarter" idx="4"/>
          </p:nvPr>
        </p:nvSpPr>
        <p:spPr>
          <a:xfrm>
            <a:off x="8458200" y="6416675"/>
            <a:ext cx="457200" cy="365125"/>
          </a:xfrm>
          <a:prstGeom prst="rect">
            <a:avLst/>
          </a:prstGeom>
        </p:spPr>
        <p:txBody>
          <a:bodyPr vert="horz" lIns="0" tIns="45720" rIns="0" bIns="0" rtlCol="0" anchor="b" anchorCtr="0"/>
          <a:lstStyle>
            <a:lvl1pPr algn="r">
              <a:defRPr sz="1100" b="1" baseline="0">
                <a:solidFill>
                  <a:srgbClr val="4D4D4D"/>
                </a:solidFill>
              </a:defRPr>
            </a:lvl1pPr>
          </a:lstStyle>
          <a:p>
            <a:fld id="{1D72EBF8-7CF5-44B7-B2BF-E22DE4D0703D}" type="slidenum">
              <a:rPr lang="en-US" smtClean="0"/>
              <a:pPr/>
              <a:t>‹#›</a:t>
            </a:fld>
            <a:endParaRPr lang="en-US" dirty="0"/>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l" defTabSz="914400" rtl="0" eaLnBrk="1" latinLnBrk="0" hangingPunct="1">
        <a:spcBef>
          <a:spcPct val="0"/>
        </a:spcBef>
        <a:buNone/>
        <a:defRPr sz="3600" kern="1200" cap="all"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lnSpc>
          <a:spcPct val="100000"/>
        </a:lnSpc>
        <a:spcBef>
          <a:spcPts val="700"/>
        </a:spcBef>
        <a:buClr>
          <a:schemeClr val="accent1"/>
        </a:buClr>
        <a:buSzPct val="85000"/>
        <a:buFont typeface="Wingdings 3" pitchFamily="18" charset="2"/>
        <a:buChar char=""/>
        <a:defRPr sz="2000" kern="1200" baseline="0">
          <a:solidFill>
            <a:schemeClr val="tx1"/>
          </a:solidFill>
          <a:latin typeface="+mn-lt"/>
          <a:ea typeface="+mn-ea"/>
          <a:cs typeface="+mn-cs"/>
        </a:defRPr>
      </a:lvl1pPr>
      <a:lvl2pPr marL="742950" indent="-274320" algn="l" defTabSz="914400" rtl="0" eaLnBrk="1" latinLnBrk="0" hangingPunct="1">
        <a:lnSpc>
          <a:spcPct val="100000"/>
        </a:lnSpc>
        <a:spcBef>
          <a:spcPts val="700"/>
        </a:spcBef>
        <a:buClr>
          <a:schemeClr val="accent1"/>
        </a:buClr>
        <a:buSzPct val="85000"/>
        <a:buFont typeface="Wingdings 3" pitchFamily="18" charset="2"/>
        <a:buChar char=""/>
        <a:defRPr sz="1600" kern="1200" baseline="0">
          <a:solidFill>
            <a:schemeClr val="tx1"/>
          </a:solidFill>
          <a:latin typeface="+mn-lt"/>
          <a:ea typeface="+mn-ea"/>
          <a:cs typeface="+mn-cs"/>
        </a:defRPr>
      </a:lvl2pPr>
      <a:lvl3pPr marL="11430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baseline="0">
          <a:solidFill>
            <a:schemeClr val="tx1"/>
          </a:solidFill>
          <a:latin typeface="+mn-lt"/>
          <a:ea typeface="+mn-ea"/>
          <a:cs typeface="+mn-cs"/>
        </a:defRPr>
      </a:lvl3pPr>
      <a:lvl4pPr marL="16002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baseline="0">
          <a:solidFill>
            <a:schemeClr val="tx1"/>
          </a:solidFill>
          <a:latin typeface="+mn-lt"/>
          <a:ea typeface="+mn-ea"/>
          <a:cs typeface="+mn-cs"/>
        </a:defRPr>
      </a:lvl4pPr>
      <a:lvl5pPr marL="20574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baseline="0">
          <a:solidFill>
            <a:schemeClr val="tx1"/>
          </a:solidFill>
          <a:latin typeface="+mn-lt"/>
          <a:ea typeface="+mn-ea"/>
          <a:cs typeface="+mn-cs"/>
        </a:defRPr>
      </a:lvl5pPr>
      <a:lvl6pPr marL="25146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6pPr>
      <a:lvl7pPr marL="29718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7pPr>
      <a:lvl8pPr marL="34290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8pPr>
      <a:lvl9pPr marL="38862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9.png"/></Relationships>
</file>

<file path=ppt/slides/_rels/slide18.xml.rels><?xml version="1.0" encoding="UTF-8" standalone="yes"?>
<Relationships xmlns="http://schemas.openxmlformats.org/package/2006/relationships"><Relationship Id="rId3" Type="http://schemas.openxmlformats.org/officeDocument/2006/relationships/image" Target="../media/image10.emf"/><Relationship Id="rId4" Type="http://schemas.openxmlformats.org/officeDocument/2006/relationships/hyperlink" Target="http://www.sandia.gov/ess/publications/SAND2013-5131.pdf" TargetMode="External"/><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 Id="rId3"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hyperlink" Target="http://www.brattle.com/system/news/pdfs/000/000/749/original/The_Value_of_Distributed_Electricity_Storage_in_Texas.pdf"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51000" y="1676400"/>
            <a:ext cx="6807200" cy="1524000"/>
          </a:xfrm>
        </p:spPr>
        <p:txBody>
          <a:bodyPr>
            <a:normAutofit/>
          </a:bodyPr>
          <a:lstStyle/>
          <a:p>
            <a:r>
              <a:rPr lang="en-US" dirty="0" smtClean="0"/>
              <a:t>Update on Storage Issues in ERCOT: Moving forward? </a:t>
            </a:r>
            <a:endParaRPr lang="en-US" dirty="0"/>
          </a:p>
        </p:txBody>
      </p:sp>
      <p:sp>
        <p:nvSpPr>
          <p:cNvPr id="3" name="Subtitle 2"/>
          <p:cNvSpPr>
            <a:spLocks noGrp="1"/>
          </p:cNvSpPr>
          <p:nvPr>
            <p:ph type="subTitle" idx="1"/>
          </p:nvPr>
        </p:nvSpPr>
        <p:spPr/>
        <p:txBody>
          <a:bodyPr>
            <a:normAutofit/>
          </a:bodyPr>
          <a:lstStyle/>
          <a:p>
            <a:r>
              <a:rPr lang="en-US" dirty="0" smtClean="0"/>
              <a:t>March 1</a:t>
            </a:r>
            <a:r>
              <a:rPr lang="en-US" baseline="30000" dirty="0" smtClean="0"/>
              <a:t>st</a:t>
            </a:r>
            <a:r>
              <a:rPr lang="en-US" dirty="0" smtClean="0"/>
              <a:t>, 2016</a:t>
            </a:r>
            <a:endParaRPr lang="en-US" dirty="0" smtClean="0"/>
          </a:p>
          <a:p>
            <a:endParaRPr lang="en-US" dirty="0"/>
          </a:p>
          <a:p>
            <a:r>
              <a:rPr lang="en-US" dirty="0" smtClean="0"/>
              <a:t>Cyrus Reed, Lone Star Chapter, Sierra Club</a:t>
            </a:r>
            <a:endParaRPr lang="en-US" dirty="0"/>
          </a:p>
        </p:txBody>
      </p:sp>
    </p:spTree>
    <p:extLst>
      <p:ext uri="{BB962C8B-B14F-4D97-AF65-F5344CB8AC3E}">
        <p14:creationId xmlns:p14="http://schemas.microsoft.com/office/powerpoint/2010/main" val="2748282248"/>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27215"/>
            <a:ext cx="7772400" cy="1143000"/>
          </a:xfrm>
        </p:spPr>
        <p:txBody>
          <a:bodyPr>
            <a:normAutofit/>
          </a:bodyPr>
          <a:lstStyle/>
          <a:p>
            <a:r>
              <a:rPr lang="en-US" sz="2400" dirty="0" smtClean="0"/>
              <a:t>Current </a:t>
            </a:r>
            <a:r>
              <a:rPr lang="en-US" sz="2400" dirty="0" err="1" smtClean="0"/>
              <a:t>Levelized</a:t>
            </a:r>
            <a:r>
              <a:rPr lang="en-US" sz="2400" dirty="0" smtClean="0"/>
              <a:t> COST of Energy from Lazard</a:t>
            </a:r>
            <a:endParaRPr lang="en-US" sz="2400"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448041812"/>
              </p:ext>
            </p:extLst>
          </p:nvPr>
        </p:nvGraphicFramePr>
        <p:xfrm>
          <a:off x="685800" y="908447"/>
          <a:ext cx="7772400" cy="5191760"/>
        </p:xfrm>
        <a:graphic>
          <a:graphicData uri="http://schemas.openxmlformats.org/drawingml/2006/table">
            <a:tbl>
              <a:tblPr firstRow="1" bandRow="1">
                <a:tableStyleId>{5C22544A-7EE6-4342-B048-85BDC9FD1C3A}</a:tableStyleId>
              </a:tblPr>
              <a:tblGrid>
                <a:gridCol w="2590800"/>
                <a:gridCol w="2590800"/>
                <a:gridCol w="2590800"/>
              </a:tblGrid>
              <a:tr h="370840">
                <a:tc>
                  <a:txBody>
                    <a:bodyPr/>
                    <a:lstStyle/>
                    <a:p>
                      <a:r>
                        <a:rPr lang="en-US" sz="1400" dirty="0" smtClean="0"/>
                        <a:t>Technology</a:t>
                      </a:r>
                      <a:endParaRPr lang="en-US" sz="1400" dirty="0"/>
                    </a:p>
                  </a:txBody>
                  <a:tcPr/>
                </a:tc>
                <a:tc>
                  <a:txBody>
                    <a:bodyPr/>
                    <a:lstStyle/>
                    <a:p>
                      <a:r>
                        <a:rPr lang="en-US" sz="1400" dirty="0" smtClean="0"/>
                        <a:t>Low-Cost, 2015 ($s/</a:t>
                      </a:r>
                      <a:r>
                        <a:rPr lang="en-US" sz="1400" dirty="0" err="1" smtClean="0"/>
                        <a:t>MWh</a:t>
                      </a:r>
                      <a:r>
                        <a:rPr lang="en-US" sz="1400" dirty="0" smtClean="0"/>
                        <a:t>)</a:t>
                      </a:r>
                      <a:endParaRPr lang="en-US" sz="1400" dirty="0"/>
                    </a:p>
                  </a:txBody>
                  <a:tcPr/>
                </a:tc>
                <a:tc>
                  <a:txBody>
                    <a:bodyPr/>
                    <a:lstStyle/>
                    <a:p>
                      <a:r>
                        <a:rPr lang="en-US" sz="1400" dirty="0" smtClean="0"/>
                        <a:t>High-Cost,</a:t>
                      </a:r>
                      <a:r>
                        <a:rPr lang="en-US" sz="1400" baseline="0" dirty="0" smtClean="0"/>
                        <a:t> 2015 ($s/</a:t>
                      </a:r>
                      <a:r>
                        <a:rPr lang="en-US" sz="1400" baseline="0" dirty="0" err="1" smtClean="0"/>
                        <a:t>MWh</a:t>
                      </a:r>
                      <a:r>
                        <a:rPr lang="en-US" sz="1400" baseline="0" dirty="0" smtClean="0"/>
                        <a:t>)</a:t>
                      </a:r>
                      <a:endParaRPr lang="en-US" sz="1400" dirty="0"/>
                    </a:p>
                  </a:txBody>
                  <a:tcPr/>
                </a:tc>
              </a:tr>
              <a:tr h="370840">
                <a:tc>
                  <a:txBody>
                    <a:bodyPr/>
                    <a:lstStyle/>
                    <a:p>
                      <a:pPr marL="0" marR="0">
                        <a:lnSpc>
                          <a:spcPct val="115000"/>
                        </a:lnSpc>
                        <a:spcBef>
                          <a:spcPts val="0"/>
                        </a:spcBef>
                        <a:spcAft>
                          <a:spcPts val="0"/>
                        </a:spcAft>
                      </a:pPr>
                      <a:r>
                        <a:rPr lang="en-US" sz="1000" dirty="0">
                          <a:effectLst/>
                          <a:latin typeface="Helvetica"/>
                          <a:ea typeface="Calibri"/>
                          <a:cs typeface="Helvetica"/>
                        </a:rPr>
                        <a:t>Solar PV-Thin Film Utility Scale</a:t>
                      </a:r>
                      <a:endParaRPr lang="en-US" sz="1000" dirty="0">
                        <a:effectLst/>
                        <a:latin typeface="Calibri"/>
                        <a:ea typeface="Calibri"/>
                        <a:cs typeface="Times New Roman"/>
                      </a:endParaRPr>
                    </a:p>
                  </a:txBody>
                  <a:tcPr marL="68580" marR="68580" marT="0" marB="0" anchor="ctr"/>
                </a:tc>
                <a:tc>
                  <a:txBody>
                    <a:bodyPr/>
                    <a:lstStyle/>
                    <a:p>
                      <a:pPr marL="0" marR="0">
                        <a:lnSpc>
                          <a:spcPct val="115000"/>
                        </a:lnSpc>
                        <a:spcBef>
                          <a:spcPts val="0"/>
                        </a:spcBef>
                        <a:spcAft>
                          <a:spcPts val="0"/>
                        </a:spcAft>
                      </a:pPr>
                      <a:r>
                        <a:rPr lang="en-US" sz="1400">
                          <a:effectLst/>
                          <a:latin typeface="Helvetica"/>
                          <a:ea typeface="Calibri"/>
                          <a:cs typeface="Helvetica"/>
                        </a:rPr>
                        <a:t>50</a:t>
                      </a:r>
                      <a:endParaRPr lang="en-US" sz="1400">
                        <a:effectLst/>
                        <a:latin typeface="Calibri"/>
                        <a:ea typeface="Calibri"/>
                        <a:cs typeface="Times New Roman"/>
                      </a:endParaRPr>
                    </a:p>
                  </a:txBody>
                  <a:tcPr marL="68580" marR="68580" marT="0" marB="0" anchor="ctr"/>
                </a:tc>
                <a:tc>
                  <a:txBody>
                    <a:bodyPr/>
                    <a:lstStyle/>
                    <a:p>
                      <a:pPr marL="0" marR="0">
                        <a:lnSpc>
                          <a:spcPct val="115000"/>
                        </a:lnSpc>
                        <a:spcBef>
                          <a:spcPts val="0"/>
                        </a:spcBef>
                        <a:spcAft>
                          <a:spcPts val="0"/>
                        </a:spcAft>
                      </a:pPr>
                      <a:r>
                        <a:rPr lang="en-US" sz="1400">
                          <a:effectLst/>
                          <a:latin typeface="Helvetica"/>
                          <a:ea typeface="Calibri"/>
                          <a:cs typeface="Helvetica"/>
                        </a:rPr>
                        <a:t>60</a:t>
                      </a:r>
                      <a:endParaRPr lang="en-US" sz="1400">
                        <a:effectLst/>
                        <a:latin typeface="Calibri"/>
                        <a:ea typeface="Calibri"/>
                        <a:cs typeface="Times New Roman"/>
                      </a:endParaRPr>
                    </a:p>
                  </a:txBody>
                  <a:tcPr marL="68580" marR="68580" marT="0" marB="0" anchor="ctr"/>
                </a:tc>
              </a:tr>
              <a:tr h="370840">
                <a:tc>
                  <a:txBody>
                    <a:bodyPr/>
                    <a:lstStyle/>
                    <a:p>
                      <a:pPr marL="0" marR="0">
                        <a:lnSpc>
                          <a:spcPct val="115000"/>
                        </a:lnSpc>
                        <a:spcBef>
                          <a:spcPts val="0"/>
                        </a:spcBef>
                        <a:spcAft>
                          <a:spcPts val="0"/>
                        </a:spcAft>
                      </a:pPr>
                      <a:r>
                        <a:rPr lang="en-US" sz="1000">
                          <a:effectLst/>
                          <a:latin typeface="Helvetica"/>
                          <a:ea typeface="Calibri"/>
                          <a:cs typeface="Helvetica"/>
                        </a:rPr>
                        <a:t>Solar Thermal with Storage</a:t>
                      </a:r>
                      <a:endParaRPr lang="en-US" sz="1000">
                        <a:effectLst/>
                        <a:latin typeface="Calibri"/>
                        <a:ea typeface="Calibri"/>
                        <a:cs typeface="Times New Roman"/>
                      </a:endParaRPr>
                    </a:p>
                  </a:txBody>
                  <a:tcPr marL="68580" marR="68580" marT="0" marB="0" anchor="ctr"/>
                </a:tc>
                <a:tc>
                  <a:txBody>
                    <a:bodyPr/>
                    <a:lstStyle/>
                    <a:p>
                      <a:pPr marL="0" marR="0">
                        <a:lnSpc>
                          <a:spcPct val="115000"/>
                        </a:lnSpc>
                        <a:spcBef>
                          <a:spcPts val="0"/>
                        </a:spcBef>
                        <a:spcAft>
                          <a:spcPts val="0"/>
                        </a:spcAft>
                      </a:pPr>
                      <a:r>
                        <a:rPr lang="en-US" sz="1400">
                          <a:effectLst/>
                          <a:latin typeface="Helvetica"/>
                          <a:ea typeface="Calibri"/>
                          <a:cs typeface="Helvetica"/>
                        </a:rPr>
                        <a:t>119</a:t>
                      </a:r>
                      <a:endParaRPr lang="en-US" sz="1400">
                        <a:effectLst/>
                        <a:latin typeface="Calibri"/>
                        <a:ea typeface="Calibri"/>
                        <a:cs typeface="Times New Roman"/>
                      </a:endParaRPr>
                    </a:p>
                  </a:txBody>
                  <a:tcPr marL="68580" marR="68580" marT="0" marB="0" anchor="ctr"/>
                </a:tc>
                <a:tc>
                  <a:txBody>
                    <a:bodyPr/>
                    <a:lstStyle/>
                    <a:p>
                      <a:pPr marL="0" marR="0">
                        <a:lnSpc>
                          <a:spcPct val="115000"/>
                        </a:lnSpc>
                        <a:spcBef>
                          <a:spcPts val="0"/>
                        </a:spcBef>
                        <a:spcAft>
                          <a:spcPts val="0"/>
                        </a:spcAft>
                      </a:pPr>
                      <a:r>
                        <a:rPr lang="en-US" sz="1400" dirty="0">
                          <a:effectLst/>
                          <a:latin typeface="Helvetica"/>
                          <a:ea typeface="Calibri"/>
                          <a:cs typeface="Helvetica"/>
                        </a:rPr>
                        <a:t>181</a:t>
                      </a:r>
                      <a:endParaRPr lang="en-US" sz="1400" dirty="0">
                        <a:effectLst/>
                        <a:latin typeface="Calibri"/>
                        <a:ea typeface="Calibri"/>
                        <a:cs typeface="Times New Roman"/>
                      </a:endParaRPr>
                    </a:p>
                  </a:txBody>
                  <a:tcPr marL="68580" marR="68580" marT="0" marB="0" anchor="ctr"/>
                </a:tc>
              </a:tr>
              <a:tr h="370840">
                <a:tc>
                  <a:txBody>
                    <a:bodyPr/>
                    <a:lstStyle/>
                    <a:p>
                      <a:pPr marL="0" marR="0">
                        <a:lnSpc>
                          <a:spcPct val="115000"/>
                        </a:lnSpc>
                        <a:spcBef>
                          <a:spcPts val="0"/>
                        </a:spcBef>
                        <a:spcAft>
                          <a:spcPts val="0"/>
                        </a:spcAft>
                      </a:pPr>
                      <a:r>
                        <a:rPr lang="en-US" sz="1000" dirty="0">
                          <a:effectLst/>
                          <a:latin typeface="Helvetica"/>
                          <a:ea typeface="Calibri"/>
                          <a:cs typeface="Helvetica"/>
                        </a:rPr>
                        <a:t>Wind</a:t>
                      </a:r>
                      <a:endParaRPr lang="en-US" sz="1000" dirty="0">
                        <a:effectLst/>
                        <a:latin typeface="Calibri"/>
                        <a:ea typeface="Calibri"/>
                        <a:cs typeface="Times New Roman"/>
                      </a:endParaRPr>
                    </a:p>
                  </a:txBody>
                  <a:tcPr marL="68580" marR="68580" marT="0" marB="0" anchor="ctr"/>
                </a:tc>
                <a:tc>
                  <a:txBody>
                    <a:bodyPr/>
                    <a:lstStyle/>
                    <a:p>
                      <a:pPr marL="0" marR="0">
                        <a:lnSpc>
                          <a:spcPct val="115000"/>
                        </a:lnSpc>
                        <a:spcBef>
                          <a:spcPts val="0"/>
                        </a:spcBef>
                        <a:spcAft>
                          <a:spcPts val="0"/>
                        </a:spcAft>
                      </a:pPr>
                      <a:r>
                        <a:rPr lang="en-US" sz="1400" dirty="0">
                          <a:effectLst/>
                          <a:latin typeface="Helvetica"/>
                          <a:ea typeface="Calibri"/>
                          <a:cs typeface="Helvetica"/>
                        </a:rPr>
                        <a:t>32</a:t>
                      </a:r>
                      <a:endParaRPr lang="en-US" sz="1400" dirty="0">
                        <a:effectLst/>
                        <a:latin typeface="Calibri"/>
                        <a:ea typeface="Calibri"/>
                        <a:cs typeface="Times New Roman"/>
                      </a:endParaRPr>
                    </a:p>
                  </a:txBody>
                  <a:tcPr marL="68580" marR="68580" marT="0" marB="0" anchor="ctr"/>
                </a:tc>
                <a:tc>
                  <a:txBody>
                    <a:bodyPr/>
                    <a:lstStyle/>
                    <a:p>
                      <a:pPr marL="0" marR="0">
                        <a:lnSpc>
                          <a:spcPct val="115000"/>
                        </a:lnSpc>
                        <a:spcBef>
                          <a:spcPts val="0"/>
                        </a:spcBef>
                        <a:spcAft>
                          <a:spcPts val="0"/>
                        </a:spcAft>
                      </a:pPr>
                      <a:r>
                        <a:rPr lang="en-US" sz="1400" dirty="0">
                          <a:effectLst/>
                          <a:latin typeface="Helvetica"/>
                          <a:ea typeface="Calibri"/>
                          <a:cs typeface="Helvetica"/>
                        </a:rPr>
                        <a:t>77</a:t>
                      </a:r>
                      <a:endParaRPr lang="en-US" sz="1400" dirty="0">
                        <a:effectLst/>
                        <a:latin typeface="Calibri"/>
                        <a:ea typeface="Calibri"/>
                        <a:cs typeface="Times New Roman"/>
                      </a:endParaRPr>
                    </a:p>
                  </a:txBody>
                  <a:tcPr marL="68580" marR="68580" marT="0" marB="0" anchor="ctr"/>
                </a:tc>
              </a:tr>
              <a:tr h="370840">
                <a:tc>
                  <a:txBody>
                    <a:bodyPr/>
                    <a:lstStyle/>
                    <a:p>
                      <a:pPr marL="0" marR="0">
                        <a:lnSpc>
                          <a:spcPct val="115000"/>
                        </a:lnSpc>
                        <a:spcBef>
                          <a:spcPts val="0"/>
                        </a:spcBef>
                        <a:spcAft>
                          <a:spcPts val="0"/>
                        </a:spcAft>
                      </a:pPr>
                      <a:r>
                        <a:rPr lang="en-US" sz="1000">
                          <a:effectLst/>
                          <a:latin typeface="Helvetica"/>
                          <a:ea typeface="Calibri"/>
                          <a:cs typeface="Helvetica"/>
                        </a:rPr>
                        <a:t>Energy Efficiency</a:t>
                      </a:r>
                      <a:endParaRPr lang="en-US" sz="1000">
                        <a:effectLst/>
                        <a:latin typeface="Calibri"/>
                        <a:ea typeface="Calibri"/>
                        <a:cs typeface="Times New Roman"/>
                      </a:endParaRPr>
                    </a:p>
                  </a:txBody>
                  <a:tcPr marL="68580" marR="68580" marT="0" marB="0" anchor="ctr"/>
                </a:tc>
                <a:tc>
                  <a:txBody>
                    <a:bodyPr/>
                    <a:lstStyle/>
                    <a:p>
                      <a:pPr marL="0" marR="0">
                        <a:lnSpc>
                          <a:spcPct val="115000"/>
                        </a:lnSpc>
                        <a:spcBef>
                          <a:spcPts val="0"/>
                        </a:spcBef>
                        <a:spcAft>
                          <a:spcPts val="0"/>
                        </a:spcAft>
                      </a:pPr>
                      <a:r>
                        <a:rPr lang="en-US" sz="1400">
                          <a:effectLst/>
                          <a:latin typeface="Helvetica"/>
                          <a:ea typeface="Calibri"/>
                          <a:cs typeface="Helvetica"/>
                        </a:rPr>
                        <a:t>0</a:t>
                      </a:r>
                      <a:endParaRPr lang="en-US" sz="1400">
                        <a:effectLst/>
                        <a:latin typeface="Calibri"/>
                        <a:ea typeface="Calibri"/>
                        <a:cs typeface="Times New Roman"/>
                      </a:endParaRPr>
                    </a:p>
                  </a:txBody>
                  <a:tcPr marL="68580" marR="68580" marT="0" marB="0" anchor="ctr"/>
                </a:tc>
                <a:tc>
                  <a:txBody>
                    <a:bodyPr/>
                    <a:lstStyle/>
                    <a:p>
                      <a:pPr marL="0" marR="0">
                        <a:lnSpc>
                          <a:spcPct val="115000"/>
                        </a:lnSpc>
                        <a:spcBef>
                          <a:spcPts val="0"/>
                        </a:spcBef>
                        <a:spcAft>
                          <a:spcPts val="0"/>
                        </a:spcAft>
                      </a:pPr>
                      <a:r>
                        <a:rPr lang="en-US" sz="1400" dirty="0">
                          <a:effectLst/>
                          <a:latin typeface="Helvetica"/>
                          <a:ea typeface="Calibri"/>
                          <a:cs typeface="Helvetica"/>
                        </a:rPr>
                        <a:t>50</a:t>
                      </a:r>
                      <a:endParaRPr lang="en-US" sz="1400" dirty="0">
                        <a:effectLst/>
                        <a:latin typeface="Calibri"/>
                        <a:ea typeface="Calibri"/>
                        <a:cs typeface="Times New Roman"/>
                      </a:endParaRPr>
                    </a:p>
                  </a:txBody>
                  <a:tcPr marL="68580" marR="68580" marT="0" marB="0" anchor="ctr"/>
                </a:tc>
              </a:tr>
              <a:tr h="370840">
                <a:tc>
                  <a:txBody>
                    <a:bodyPr/>
                    <a:lstStyle/>
                    <a:p>
                      <a:pPr marL="0" marR="0">
                        <a:lnSpc>
                          <a:spcPct val="115000"/>
                        </a:lnSpc>
                        <a:spcBef>
                          <a:spcPts val="0"/>
                        </a:spcBef>
                        <a:spcAft>
                          <a:spcPts val="0"/>
                        </a:spcAft>
                      </a:pPr>
                      <a:r>
                        <a:rPr lang="en-US" sz="1000" dirty="0">
                          <a:effectLst/>
                          <a:latin typeface="Helvetica"/>
                          <a:ea typeface="Calibri"/>
                          <a:cs typeface="Helvetica"/>
                        </a:rPr>
                        <a:t>Battery Storage, Flow Battery</a:t>
                      </a:r>
                      <a:endParaRPr lang="en-US" sz="1000" dirty="0">
                        <a:effectLst/>
                        <a:latin typeface="Calibri"/>
                        <a:ea typeface="Calibri"/>
                        <a:cs typeface="Times New Roman"/>
                      </a:endParaRPr>
                    </a:p>
                  </a:txBody>
                  <a:tcPr marL="68580" marR="68580" marT="0" marB="0" anchor="ctr"/>
                </a:tc>
                <a:tc>
                  <a:txBody>
                    <a:bodyPr/>
                    <a:lstStyle/>
                    <a:p>
                      <a:pPr marL="0" marR="0">
                        <a:lnSpc>
                          <a:spcPct val="115000"/>
                        </a:lnSpc>
                        <a:spcBef>
                          <a:spcPts val="0"/>
                        </a:spcBef>
                        <a:spcAft>
                          <a:spcPts val="0"/>
                        </a:spcAft>
                      </a:pPr>
                      <a:r>
                        <a:rPr lang="en-US" sz="1400" dirty="0">
                          <a:effectLst/>
                          <a:latin typeface="Helvetica"/>
                          <a:ea typeface="Calibri"/>
                          <a:cs typeface="Helvetica"/>
                        </a:rPr>
                        <a:t>248</a:t>
                      </a:r>
                      <a:endParaRPr lang="en-US" sz="1400" dirty="0">
                        <a:effectLst/>
                        <a:latin typeface="Calibri"/>
                        <a:ea typeface="Calibri"/>
                        <a:cs typeface="Times New Roman"/>
                      </a:endParaRPr>
                    </a:p>
                  </a:txBody>
                  <a:tcPr marL="68580" marR="68580" marT="0" marB="0" anchor="ctr"/>
                </a:tc>
                <a:tc>
                  <a:txBody>
                    <a:bodyPr/>
                    <a:lstStyle/>
                    <a:p>
                      <a:pPr marL="0" marR="0">
                        <a:lnSpc>
                          <a:spcPct val="115000"/>
                        </a:lnSpc>
                        <a:spcBef>
                          <a:spcPts val="0"/>
                        </a:spcBef>
                        <a:spcAft>
                          <a:spcPts val="0"/>
                        </a:spcAft>
                      </a:pPr>
                      <a:r>
                        <a:rPr lang="en-US" sz="1400" dirty="0">
                          <a:effectLst/>
                          <a:latin typeface="Helvetica"/>
                          <a:ea typeface="Calibri"/>
                          <a:cs typeface="Helvetica"/>
                        </a:rPr>
                        <a:t>927</a:t>
                      </a:r>
                      <a:endParaRPr lang="en-US" sz="1400" dirty="0">
                        <a:effectLst/>
                        <a:latin typeface="Calibri"/>
                        <a:ea typeface="Calibri"/>
                        <a:cs typeface="Times New Roman"/>
                      </a:endParaRPr>
                    </a:p>
                  </a:txBody>
                  <a:tcPr marL="68580" marR="68580" marT="0" marB="0" anchor="ctr"/>
                </a:tc>
              </a:tr>
              <a:tr h="370840">
                <a:tc>
                  <a:txBody>
                    <a:bodyPr/>
                    <a:lstStyle/>
                    <a:p>
                      <a:pPr marL="0" marR="0">
                        <a:lnSpc>
                          <a:spcPct val="115000"/>
                        </a:lnSpc>
                        <a:spcBef>
                          <a:spcPts val="0"/>
                        </a:spcBef>
                        <a:spcAft>
                          <a:spcPts val="0"/>
                        </a:spcAft>
                      </a:pPr>
                      <a:r>
                        <a:rPr lang="en-US" sz="1000" dirty="0">
                          <a:effectLst/>
                          <a:latin typeface="Helvetica"/>
                          <a:ea typeface="Calibri"/>
                          <a:cs typeface="Helvetica"/>
                        </a:rPr>
                        <a:t>Battery Storage, Lithium-Ion</a:t>
                      </a:r>
                      <a:endParaRPr lang="en-US" sz="1000" dirty="0">
                        <a:effectLst/>
                        <a:latin typeface="Calibri"/>
                        <a:ea typeface="Calibri"/>
                        <a:cs typeface="Times New Roman"/>
                      </a:endParaRPr>
                    </a:p>
                  </a:txBody>
                  <a:tcPr marL="68580" marR="68580" marT="0" marB="0" anchor="ctr"/>
                </a:tc>
                <a:tc>
                  <a:txBody>
                    <a:bodyPr/>
                    <a:lstStyle/>
                    <a:p>
                      <a:pPr marL="0" marR="0">
                        <a:lnSpc>
                          <a:spcPct val="115000"/>
                        </a:lnSpc>
                        <a:spcBef>
                          <a:spcPts val="0"/>
                        </a:spcBef>
                        <a:spcAft>
                          <a:spcPts val="0"/>
                        </a:spcAft>
                      </a:pPr>
                      <a:r>
                        <a:rPr lang="en-US" sz="1400" dirty="0">
                          <a:effectLst/>
                          <a:latin typeface="Helvetica"/>
                          <a:ea typeface="Calibri"/>
                          <a:cs typeface="Helvetica"/>
                        </a:rPr>
                        <a:t>321</a:t>
                      </a:r>
                      <a:endParaRPr lang="en-US" sz="1400" dirty="0">
                        <a:effectLst/>
                        <a:latin typeface="Calibri"/>
                        <a:ea typeface="Calibri"/>
                        <a:cs typeface="Times New Roman"/>
                      </a:endParaRPr>
                    </a:p>
                  </a:txBody>
                  <a:tcPr marL="68580" marR="68580" marT="0" marB="0" anchor="ctr"/>
                </a:tc>
                <a:tc>
                  <a:txBody>
                    <a:bodyPr/>
                    <a:lstStyle/>
                    <a:p>
                      <a:pPr marL="0" marR="0">
                        <a:lnSpc>
                          <a:spcPct val="115000"/>
                        </a:lnSpc>
                        <a:spcBef>
                          <a:spcPts val="0"/>
                        </a:spcBef>
                        <a:spcAft>
                          <a:spcPts val="0"/>
                        </a:spcAft>
                      </a:pPr>
                      <a:r>
                        <a:rPr lang="en-US" sz="1400" dirty="0">
                          <a:effectLst/>
                          <a:latin typeface="Helvetica"/>
                          <a:ea typeface="Calibri"/>
                          <a:cs typeface="Helvetica"/>
                        </a:rPr>
                        <a:t>658</a:t>
                      </a:r>
                      <a:endParaRPr lang="en-US" sz="1400" dirty="0">
                        <a:effectLst/>
                        <a:latin typeface="Calibri"/>
                        <a:ea typeface="Calibri"/>
                        <a:cs typeface="Times New Roman"/>
                      </a:endParaRPr>
                    </a:p>
                  </a:txBody>
                  <a:tcPr marL="68580" marR="68580" marT="0" marB="0" anchor="ctr"/>
                </a:tc>
              </a:tr>
              <a:tr h="370840">
                <a:tc>
                  <a:txBody>
                    <a:bodyPr/>
                    <a:lstStyle/>
                    <a:p>
                      <a:pPr marL="0" marR="0">
                        <a:lnSpc>
                          <a:spcPct val="115000"/>
                        </a:lnSpc>
                        <a:spcBef>
                          <a:spcPts val="0"/>
                        </a:spcBef>
                        <a:spcAft>
                          <a:spcPts val="0"/>
                        </a:spcAft>
                      </a:pPr>
                      <a:r>
                        <a:rPr lang="en-US" sz="1000">
                          <a:effectLst/>
                          <a:latin typeface="Helvetica"/>
                          <a:ea typeface="Calibri"/>
                          <a:cs typeface="Helvetica"/>
                        </a:rPr>
                        <a:t>Battery Storage, Sodium Battery</a:t>
                      </a:r>
                      <a:endParaRPr lang="en-US" sz="1000">
                        <a:effectLst/>
                        <a:latin typeface="Calibri"/>
                        <a:ea typeface="Calibri"/>
                        <a:cs typeface="Times New Roman"/>
                      </a:endParaRPr>
                    </a:p>
                  </a:txBody>
                  <a:tcPr marL="68580" marR="68580" marT="0" marB="0" anchor="ctr"/>
                </a:tc>
                <a:tc>
                  <a:txBody>
                    <a:bodyPr/>
                    <a:lstStyle/>
                    <a:p>
                      <a:pPr marL="0" marR="0">
                        <a:lnSpc>
                          <a:spcPct val="115000"/>
                        </a:lnSpc>
                        <a:spcBef>
                          <a:spcPts val="0"/>
                        </a:spcBef>
                        <a:spcAft>
                          <a:spcPts val="0"/>
                        </a:spcAft>
                      </a:pPr>
                      <a:r>
                        <a:rPr lang="en-US" sz="1400" dirty="0">
                          <a:effectLst/>
                          <a:latin typeface="Helvetica"/>
                          <a:ea typeface="Calibri"/>
                          <a:cs typeface="Helvetica"/>
                        </a:rPr>
                        <a:t>365</a:t>
                      </a:r>
                      <a:endParaRPr lang="en-US" sz="1400" dirty="0">
                        <a:effectLst/>
                        <a:latin typeface="Calibri"/>
                        <a:ea typeface="Calibri"/>
                        <a:cs typeface="Times New Roman"/>
                      </a:endParaRPr>
                    </a:p>
                  </a:txBody>
                  <a:tcPr marL="68580" marR="68580" marT="0" marB="0" anchor="ctr"/>
                </a:tc>
                <a:tc>
                  <a:txBody>
                    <a:bodyPr/>
                    <a:lstStyle/>
                    <a:p>
                      <a:pPr marL="0" marR="0">
                        <a:lnSpc>
                          <a:spcPct val="115000"/>
                        </a:lnSpc>
                        <a:spcBef>
                          <a:spcPts val="0"/>
                        </a:spcBef>
                        <a:spcAft>
                          <a:spcPts val="0"/>
                        </a:spcAft>
                      </a:pPr>
                      <a:r>
                        <a:rPr lang="en-US" sz="1400" dirty="0">
                          <a:effectLst/>
                          <a:latin typeface="Helvetica"/>
                          <a:ea typeface="Calibri"/>
                          <a:cs typeface="Helvetica"/>
                        </a:rPr>
                        <a:t>948</a:t>
                      </a:r>
                      <a:endParaRPr lang="en-US" sz="1400" dirty="0">
                        <a:effectLst/>
                        <a:latin typeface="Calibri"/>
                        <a:ea typeface="Calibri"/>
                        <a:cs typeface="Times New Roman"/>
                      </a:endParaRPr>
                    </a:p>
                  </a:txBody>
                  <a:tcPr marL="68580" marR="68580" marT="0" marB="0" anchor="ctr"/>
                </a:tc>
              </a:tr>
              <a:tr h="370840">
                <a:tc>
                  <a:txBody>
                    <a:bodyPr/>
                    <a:lstStyle/>
                    <a:p>
                      <a:pPr marL="0" marR="0">
                        <a:lnSpc>
                          <a:spcPct val="115000"/>
                        </a:lnSpc>
                        <a:spcBef>
                          <a:spcPts val="0"/>
                        </a:spcBef>
                        <a:spcAft>
                          <a:spcPts val="0"/>
                        </a:spcAft>
                      </a:pPr>
                      <a:r>
                        <a:rPr lang="en-US" sz="1000">
                          <a:effectLst/>
                          <a:latin typeface="Helvetica"/>
                          <a:ea typeface="Calibri"/>
                          <a:cs typeface="Helvetica"/>
                        </a:rPr>
                        <a:t>Battery Storage, Zinc</a:t>
                      </a:r>
                      <a:endParaRPr lang="en-US" sz="1000">
                        <a:effectLst/>
                        <a:latin typeface="Calibri"/>
                        <a:ea typeface="Calibri"/>
                        <a:cs typeface="Times New Roman"/>
                      </a:endParaRPr>
                    </a:p>
                  </a:txBody>
                  <a:tcPr marL="68580" marR="68580" marT="0" marB="0" anchor="ctr"/>
                </a:tc>
                <a:tc>
                  <a:txBody>
                    <a:bodyPr/>
                    <a:lstStyle/>
                    <a:p>
                      <a:pPr marL="0" marR="0">
                        <a:lnSpc>
                          <a:spcPct val="115000"/>
                        </a:lnSpc>
                        <a:spcBef>
                          <a:spcPts val="0"/>
                        </a:spcBef>
                        <a:spcAft>
                          <a:spcPts val="0"/>
                        </a:spcAft>
                      </a:pPr>
                      <a:r>
                        <a:rPr lang="en-US" sz="1400">
                          <a:effectLst/>
                          <a:latin typeface="Helvetica"/>
                          <a:ea typeface="Calibri"/>
                          <a:cs typeface="Helvetica"/>
                        </a:rPr>
                        <a:t>221</a:t>
                      </a:r>
                      <a:endParaRPr lang="en-US" sz="1400">
                        <a:effectLst/>
                        <a:latin typeface="Calibri"/>
                        <a:ea typeface="Calibri"/>
                        <a:cs typeface="Times New Roman"/>
                      </a:endParaRPr>
                    </a:p>
                  </a:txBody>
                  <a:tcPr marL="68580" marR="68580" marT="0" marB="0" anchor="ctr"/>
                </a:tc>
                <a:tc>
                  <a:txBody>
                    <a:bodyPr/>
                    <a:lstStyle/>
                    <a:p>
                      <a:pPr marL="0" marR="0">
                        <a:lnSpc>
                          <a:spcPct val="115000"/>
                        </a:lnSpc>
                        <a:spcBef>
                          <a:spcPts val="0"/>
                        </a:spcBef>
                        <a:spcAft>
                          <a:spcPts val="0"/>
                        </a:spcAft>
                      </a:pPr>
                      <a:r>
                        <a:rPr lang="en-US" sz="1400" dirty="0">
                          <a:effectLst/>
                          <a:latin typeface="Helvetica"/>
                          <a:ea typeface="Calibri"/>
                          <a:cs typeface="Helvetica"/>
                        </a:rPr>
                        <a:t>347</a:t>
                      </a:r>
                      <a:endParaRPr lang="en-US" sz="1400" dirty="0">
                        <a:effectLst/>
                        <a:latin typeface="Calibri"/>
                        <a:ea typeface="Calibri"/>
                        <a:cs typeface="Times New Roman"/>
                      </a:endParaRPr>
                    </a:p>
                  </a:txBody>
                  <a:tcPr marL="68580" marR="68580" marT="0" marB="0" anchor="ctr"/>
                </a:tc>
              </a:tr>
              <a:tr h="370840">
                <a:tc>
                  <a:txBody>
                    <a:bodyPr/>
                    <a:lstStyle/>
                    <a:p>
                      <a:pPr marL="0" marR="0">
                        <a:lnSpc>
                          <a:spcPct val="115000"/>
                        </a:lnSpc>
                        <a:spcBef>
                          <a:spcPts val="0"/>
                        </a:spcBef>
                        <a:spcAft>
                          <a:spcPts val="0"/>
                        </a:spcAft>
                      </a:pPr>
                      <a:r>
                        <a:rPr lang="en-US" sz="1000">
                          <a:effectLst/>
                          <a:latin typeface="Helvetica"/>
                          <a:ea typeface="Calibri"/>
                          <a:cs typeface="Helvetica"/>
                        </a:rPr>
                        <a:t>Battery Storage, Lead-Battery</a:t>
                      </a:r>
                      <a:endParaRPr lang="en-US" sz="1000">
                        <a:effectLst/>
                        <a:latin typeface="Calibri"/>
                        <a:ea typeface="Calibri"/>
                        <a:cs typeface="Times New Roman"/>
                      </a:endParaRPr>
                    </a:p>
                  </a:txBody>
                  <a:tcPr marL="68580" marR="68580" marT="0" marB="0" anchor="ctr"/>
                </a:tc>
                <a:tc>
                  <a:txBody>
                    <a:bodyPr/>
                    <a:lstStyle/>
                    <a:p>
                      <a:pPr marL="0" marR="0">
                        <a:lnSpc>
                          <a:spcPct val="115000"/>
                        </a:lnSpc>
                        <a:spcBef>
                          <a:spcPts val="0"/>
                        </a:spcBef>
                        <a:spcAft>
                          <a:spcPts val="0"/>
                        </a:spcAft>
                      </a:pPr>
                      <a:r>
                        <a:rPr lang="en-US" sz="1400">
                          <a:effectLst/>
                          <a:latin typeface="Helvetica"/>
                          <a:ea typeface="Calibri"/>
                          <a:cs typeface="Helvetica"/>
                        </a:rPr>
                        <a:t>419</a:t>
                      </a:r>
                      <a:endParaRPr lang="en-US" sz="1400">
                        <a:effectLst/>
                        <a:latin typeface="Calibri"/>
                        <a:ea typeface="Calibri"/>
                        <a:cs typeface="Times New Roman"/>
                      </a:endParaRPr>
                    </a:p>
                  </a:txBody>
                  <a:tcPr marL="68580" marR="68580" marT="0" marB="0" anchor="ctr"/>
                </a:tc>
                <a:tc>
                  <a:txBody>
                    <a:bodyPr/>
                    <a:lstStyle/>
                    <a:p>
                      <a:pPr marL="0" marR="0">
                        <a:lnSpc>
                          <a:spcPct val="115000"/>
                        </a:lnSpc>
                        <a:spcBef>
                          <a:spcPts val="0"/>
                        </a:spcBef>
                        <a:spcAft>
                          <a:spcPts val="0"/>
                        </a:spcAft>
                      </a:pPr>
                      <a:r>
                        <a:rPr lang="en-US" sz="1400">
                          <a:effectLst/>
                          <a:latin typeface="Helvetica"/>
                          <a:ea typeface="Calibri"/>
                          <a:cs typeface="Helvetica"/>
                        </a:rPr>
                        <a:t>1,247</a:t>
                      </a:r>
                      <a:endParaRPr lang="en-US" sz="1400">
                        <a:effectLst/>
                        <a:latin typeface="Calibri"/>
                        <a:ea typeface="Calibri"/>
                        <a:cs typeface="Times New Roman"/>
                      </a:endParaRPr>
                    </a:p>
                  </a:txBody>
                  <a:tcPr marL="68580" marR="68580" marT="0" marB="0" anchor="ctr"/>
                </a:tc>
              </a:tr>
              <a:tr h="370840">
                <a:tc>
                  <a:txBody>
                    <a:bodyPr/>
                    <a:lstStyle/>
                    <a:p>
                      <a:pPr marL="0" marR="0">
                        <a:lnSpc>
                          <a:spcPct val="115000"/>
                        </a:lnSpc>
                        <a:spcBef>
                          <a:spcPts val="0"/>
                        </a:spcBef>
                        <a:spcAft>
                          <a:spcPts val="0"/>
                        </a:spcAft>
                      </a:pPr>
                      <a:r>
                        <a:rPr lang="en-US" sz="1000">
                          <a:effectLst/>
                          <a:latin typeface="Helvetica"/>
                          <a:ea typeface="Calibri"/>
                          <a:cs typeface="Helvetica"/>
                        </a:rPr>
                        <a:t>Compressed Air Energy Storage</a:t>
                      </a:r>
                      <a:endParaRPr lang="en-US" sz="1000">
                        <a:effectLst/>
                        <a:latin typeface="Calibri"/>
                        <a:ea typeface="Calibri"/>
                        <a:cs typeface="Times New Roman"/>
                      </a:endParaRPr>
                    </a:p>
                  </a:txBody>
                  <a:tcPr marL="68580" marR="68580" marT="0" marB="0" anchor="ctr"/>
                </a:tc>
                <a:tc>
                  <a:txBody>
                    <a:bodyPr/>
                    <a:lstStyle/>
                    <a:p>
                      <a:pPr marL="0" marR="0">
                        <a:lnSpc>
                          <a:spcPct val="115000"/>
                        </a:lnSpc>
                        <a:spcBef>
                          <a:spcPts val="0"/>
                        </a:spcBef>
                        <a:spcAft>
                          <a:spcPts val="0"/>
                        </a:spcAft>
                      </a:pPr>
                      <a:r>
                        <a:rPr lang="en-US" sz="1400" dirty="0">
                          <a:effectLst/>
                          <a:latin typeface="Helvetica"/>
                          <a:ea typeface="Calibri"/>
                          <a:cs typeface="Helvetica"/>
                        </a:rPr>
                        <a:t>192</a:t>
                      </a:r>
                      <a:endParaRPr lang="en-US" sz="1400" dirty="0">
                        <a:effectLst/>
                        <a:latin typeface="Calibri"/>
                        <a:ea typeface="Calibri"/>
                        <a:cs typeface="Times New Roman"/>
                      </a:endParaRPr>
                    </a:p>
                  </a:txBody>
                  <a:tcPr marL="68580" marR="68580" marT="0" marB="0" anchor="ctr"/>
                </a:tc>
                <a:tc>
                  <a:txBody>
                    <a:bodyPr/>
                    <a:lstStyle/>
                    <a:p>
                      <a:pPr marL="0" marR="0">
                        <a:lnSpc>
                          <a:spcPct val="115000"/>
                        </a:lnSpc>
                        <a:spcBef>
                          <a:spcPts val="0"/>
                        </a:spcBef>
                        <a:spcAft>
                          <a:spcPts val="0"/>
                        </a:spcAft>
                      </a:pPr>
                      <a:r>
                        <a:rPr lang="en-US" sz="1400">
                          <a:effectLst/>
                          <a:latin typeface="Helvetica"/>
                          <a:ea typeface="Calibri"/>
                          <a:cs typeface="Helvetica"/>
                        </a:rPr>
                        <a:t>230</a:t>
                      </a:r>
                      <a:endParaRPr lang="en-US" sz="1400">
                        <a:effectLst/>
                        <a:latin typeface="Calibri"/>
                        <a:ea typeface="Calibri"/>
                        <a:cs typeface="Times New Roman"/>
                      </a:endParaRPr>
                    </a:p>
                  </a:txBody>
                  <a:tcPr marL="68580" marR="68580" marT="0" marB="0" anchor="ctr"/>
                </a:tc>
              </a:tr>
              <a:tr h="370840">
                <a:tc>
                  <a:txBody>
                    <a:bodyPr/>
                    <a:lstStyle/>
                    <a:p>
                      <a:pPr marL="0" marR="0">
                        <a:lnSpc>
                          <a:spcPct val="115000"/>
                        </a:lnSpc>
                        <a:spcBef>
                          <a:spcPts val="0"/>
                        </a:spcBef>
                        <a:spcAft>
                          <a:spcPts val="0"/>
                        </a:spcAft>
                      </a:pPr>
                      <a:r>
                        <a:rPr lang="en-US" sz="1000">
                          <a:effectLst/>
                          <a:latin typeface="Helvetica"/>
                          <a:ea typeface="Calibri"/>
                          <a:cs typeface="Helvetica"/>
                        </a:rPr>
                        <a:t>Diesel Reciprocating Engine</a:t>
                      </a:r>
                      <a:endParaRPr lang="en-US" sz="1000">
                        <a:effectLst/>
                        <a:latin typeface="Calibri"/>
                        <a:ea typeface="Calibri"/>
                        <a:cs typeface="Times New Roman"/>
                      </a:endParaRPr>
                    </a:p>
                  </a:txBody>
                  <a:tcPr marL="68580" marR="68580" marT="0" marB="0" anchor="ctr"/>
                </a:tc>
                <a:tc>
                  <a:txBody>
                    <a:bodyPr/>
                    <a:lstStyle/>
                    <a:p>
                      <a:pPr marL="0" marR="0">
                        <a:lnSpc>
                          <a:spcPct val="115000"/>
                        </a:lnSpc>
                        <a:spcBef>
                          <a:spcPts val="0"/>
                        </a:spcBef>
                        <a:spcAft>
                          <a:spcPts val="0"/>
                        </a:spcAft>
                      </a:pPr>
                      <a:r>
                        <a:rPr lang="en-US" sz="1400">
                          <a:effectLst/>
                          <a:latin typeface="Helvetica"/>
                          <a:ea typeface="Calibri"/>
                          <a:cs typeface="Helvetica"/>
                        </a:rPr>
                        <a:t>212</a:t>
                      </a:r>
                      <a:endParaRPr lang="en-US" sz="1400">
                        <a:effectLst/>
                        <a:latin typeface="Calibri"/>
                        <a:ea typeface="Calibri"/>
                        <a:cs typeface="Times New Roman"/>
                      </a:endParaRPr>
                    </a:p>
                  </a:txBody>
                  <a:tcPr marL="68580" marR="68580" marT="0" marB="0" anchor="ctr"/>
                </a:tc>
                <a:tc>
                  <a:txBody>
                    <a:bodyPr/>
                    <a:lstStyle/>
                    <a:p>
                      <a:pPr marL="0" marR="0">
                        <a:lnSpc>
                          <a:spcPct val="115000"/>
                        </a:lnSpc>
                        <a:spcBef>
                          <a:spcPts val="0"/>
                        </a:spcBef>
                        <a:spcAft>
                          <a:spcPts val="0"/>
                        </a:spcAft>
                      </a:pPr>
                      <a:r>
                        <a:rPr lang="en-US" sz="1400">
                          <a:effectLst/>
                          <a:latin typeface="Helvetica"/>
                          <a:ea typeface="Calibri"/>
                          <a:cs typeface="Helvetica"/>
                        </a:rPr>
                        <a:t>281</a:t>
                      </a:r>
                      <a:endParaRPr lang="en-US" sz="1400">
                        <a:effectLst/>
                        <a:latin typeface="Calibri"/>
                        <a:ea typeface="Calibri"/>
                        <a:cs typeface="Times New Roman"/>
                      </a:endParaRPr>
                    </a:p>
                  </a:txBody>
                  <a:tcPr marL="68580" marR="68580" marT="0" marB="0" anchor="ctr"/>
                </a:tc>
              </a:tr>
              <a:tr h="370840">
                <a:tc>
                  <a:txBody>
                    <a:bodyPr/>
                    <a:lstStyle/>
                    <a:p>
                      <a:pPr marL="0" marR="0">
                        <a:lnSpc>
                          <a:spcPct val="115000"/>
                        </a:lnSpc>
                        <a:spcBef>
                          <a:spcPts val="0"/>
                        </a:spcBef>
                        <a:spcAft>
                          <a:spcPts val="0"/>
                        </a:spcAft>
                      </a:pPr>
                      <a:r>
                        <a:rPr lang="en-US" sz="1000">
                          <a:effectLst/>
                          <a:latin typeface="Helvetica"/>
                          <a:ea typeface="Calibri"/>
                          <a:cs typeface="Helvetica"/>
                        </a:rPr>
                        <a:t>Natural Gas Reciprocating Engine</a:t>
                      </a:r>
                      <a:endParaRPr lang="en-US" sz="1000">
                        <a:effectLst/>
                        <a:latin typeface="Calibri"/>
                        <a:ea typeface="Calibri"/>
                        <a:cs typeface="Times New Roman"/>
                      </a:endParaRPr>
                    </a:p>
                  </a:txBody>
                  <a:tcPr marL="68580" marR="68580" marT="0" marB="0" anchor="ctr"/>
                </a:tc>
                <a:tc>
                  <a:txBody>
                    <a:bodyPr/>
                    <a:lstStyle/>
                    <a:p>
                      <a:pPr marL="0" marR="0">
                        <a:lnSpc>
                          <a:spcPct val="115000"/>
                        </a:lnSpc>
                        <a:spcBef>
                          <a:spcPts val="0"/>
                        </a:spcBef>
                        <a:spcAft>
                          <a:spcPts val="0"/>
                        </a:spcAft>
                      </a:pPr>
                      <a:r>
                        <a:rPr lang="en-US" sz="1400">
                          <a:effectLst/>
                          <a:latin typeface="Helvetica"/>
                          <a:ea typeface="Calibri"/>
                          <a:cs typeface="Helvetica"/>
                        </a:rPr>
                        <a:t>68</a:t>
                      </a:r>
                      <a:endParaRPr lang="en-US" sz="1400">
                        <a:effectLst/>
                        <a:latin typeface="Calibri"/>
                        <a:ea typeface="Calibri"/>
                        <a:cs typeface="Times New Roman"/>
                      </a:endParaRPr>
                    </a:p>
                  </a:txBody>
                  <a:tcPr marL="68580" marR="68580" marT="0" marB="0" anchor="ctr"/>
                </a:tc>
                <a:tc>
                  <a:txBody>
                    <a:bodyPr/>
                    <a:lstStyle/>
                    <a:p>
                      <a:pPr marL="0" marR="0">
                        <a:lnSpc>
                          <a:spcPct val="115000"/>
                        </a:lnSpc>
                        <a:spcBef>
                          <a:spcPts val="0"/>
                        </a:spcBef>
                        <a:spcAft>
                          <a:spcPts val="0"/>
                        </a:spcAft>
                      </a:pPr>
                      <a:r>
                        <a:rPr lang="en-US" sz="1400" dirty="0">
                          <a:effectLst/>
                          <a:latin typeface="Helvetica"/>
                          <a:ea typeface="Calibri"/>
                          <a:cs typeface="Helvetica"/>
                        </a:rPr>
                        <a:t>101</a:t>
                      </a:r>
                      <a:endParaRPr lang="en-US" sz="1400" dirty="0">
                        <a:effectLst/>
                        <a:latin typeface="Calibri"/>
                        <a:ea typeface="Calibri"/>
                        <a:cs typeface="Times New Roman"/>
                      </a:endParaRPr>
                    </a:p>
                  </a:txBody>
                  <a:tcPr marL="68580" marR="68580" marT="0" marB="0" anchor="ctr"/>
                </a:tc>
              </a:tr>
              <a:tr h="370840">
                <a:tc>
                  <a:txBody>
                    <a:bodyPr/>
                    <a:lstStyle/>
                    <a:p>
                      <a:pPr marL="0" marR="0">
                        <a:lnSpc>
                          <a:spcPct val="115000"/>
                        </a:lnSpc>
                        <a:spcBef>
                          <a:spcPts val="0"/>
                        </a:spcBef>
                        <a:spcAft>
                          <a:spcPts val="0"/>
                        </a:spcAft>
                      </a:pPr>
                      <a:r>
                        <a:rPr lang="en-US" sz="900" dirty="0">
                          <a:effectLst/>
                          <a:latin typeface="Helvetica"/>
                          <a:ea typeface="Calibri"/>
                          <a:cs typeface="Helvetica"/>
                        </a:rPr>
                        <a:t>Gas Peaking</a:t>
                      </a:r>
                      <a:endParaRPr lang="en-US" sz="900" dirty="0">
                        <a:effectLst/>
                        <a:latin typeface="Calibri"/>
                        <a:ea typeface="Calibri"/>
                        <a:cs typeface="Times New Roman"/>
                      </a:endParaRPr>
                    </a:p>
                  </a:txBody>
                  <a:tcPr marL="68580" marR="68580" marT="0" marB="0" anchor="ctr"/>
                </a:tc>
                <a:tc>
                  <a:txBody>
                    <a:bodyPr/>
                    <a:lstStyle/>
                    <a:p>
                      <a:pPr marL="0" marR="0">
                        <a:lnSpc>
                          <a:spcPct val="115000"/>
                        </a:lnSpc>
                        <a:spcBef>
                          <a:spcPts val="0"/>
                        </a:spcBef>
                        <a:spcAft>
                          <a:spcPts val="0"/>
                        </a:spcAft>
                      </a:pPr>
                      <a:r>
                        <a:rPr lang="en-US" sz="1400" dirty="0">
                          <a:effectLst/>
                          <a:latin typeface="Helvetica"/>
                          <a:ea typeface="Calibri"/>
                          <a:cs typeface="Helvetica"/>
                        </a:rPr>
                        <a:t>165</a:t>
                      </a:r>
                      <a:endParaRPr lang="en-US" sz="1400" dirty="0">
                        <a:effectLst/>
                        <a:latin typeface="Calibri"/>
                        <a:ea typeface="Calibri"/>
                        <a:cs typeface="Times New Roman"/>
                      </a:endParaRPr>
                    </a:p>
                  </a:txBody>
                  <a:tcPr marL="68580" marR="68580" marT="0" marB="0" anchor="ctr"/>
                </a:tc>
                <a:tc>
                  <a:txBody>
                    <a:bodyPr/>
                    <a:lstStyle/>
                    <a:p>
                      <a:pPr marL="0" marR="0">
                        <a:lnSpc>
                          <a:spcPct val="115000"/>
                        </a:lnSpc>
                        <a:spcBef>
                          <a:spcPts val="0"/>
                        </a:spcBef>
                        <a:spcAft>
                          <a:spcPts val="0"/>
                        </a:spcAft>
                      </a:pPr>
                      <a:r>
                        <a:rPr lang="en-US" sz="1400" dirty="0">
                          <a:effectLst/>
                          <a:latin typeface="Helvetica"/>
                          <a:ea typeface="Calibri"/>
                          <a:cs typeface="Helvetica"/>
                        </a:rPr>
                        <a:t>218</a:t>
                      </a:r>
                      <a:endParaRPr lang="en-US" sz="1400" dirty="0">
                        <a:effectLst/>
                        <a:latin typeface="Calibri"/>
                        <a:ea typeface="Calibri"/>
                        <a:cs typeface="Times New Roman"/>
                      </a:endParaRPr>
                    </a:p>
                  </a:txBody>
                  <a:tcPr marL="68580" marR="68580" marT="0" marB="0" anchor="ctr"/>
                </a:tc>
              </a:tr>
            </a:tbl>
          </a:graphicData>
        </a:graphic>
      </p:graphicFrame>
      <p:sp>
        <p:nvSpPr>
          <p:cNvPr id="4" name="Footer Placeholder 3"/>
          <p:cNvSpPr>
            <a:spLocks noGrp="1"/>
          </p:cNvSpPr>
          <p:nvPr>
            <p:ph type="ftr" sz="quarter" idx="11"/>
          </p:nvPr>
        </p:nvSpPr>
        <p:spPr/>
        <p:txBody>
          <a:bodyPr/>
          <a:lstStyle/>
          <a:p>
            <a:r>
              <a:rPr lang="en-US" dirty="0" smtClean="0"/>
              <a:t>ERCOT Energy Storage Markets &amp; Policy: Past, Present &amp; Future</a:t>
            </a:r>
            <a:endParaRPr lang="en-US" dirty="0"/>
          </a:p>
        </p:txBody>
      </p:sp>
      <p:sp>
        <p:nvSpPr>
          <p:cNvPr id="5" name="Slide Number Placeholder 4"/>
          <p:cNvSpPr>
            <a:spLocks noGrp="1"/>
          </p:cNvSpPr>
          <p:nvPr>
            <p:ph type="sldNum" sz="quarter" idx="12"/>
          </p:nvPr>
        </p:nvSpPr>
        <p:spPr/>
        <p:txBody>
          <a:bodyPr/>
          <a:lstStyle/>
          <a:p>
            <a:fld id="{1D72EBF8-7CF5-44B7-B2BF-E22DE4D0703D}" type="slidenum">
              <a:rPr lang="en-US" smtClean="0"/>
              <a:pPr/>
              <a:t>11</a:t>
            </a:fld>
            <a:endParaRPr lang="en-US"/>
          </a:p>
        </p:txBody>
      </p:sp>
    </p:spTree>
    <p:extLst>
      <p:ext uri="{BB962C8B-B14F-4D97-AF65-F5344CB8AC3E}">
        <p14:creationId xmlns:p14="http://schemas.microsoft.com/office/powerpoint/2010/main" val="8746866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0" y="152400"/>
            <a:ext cx="9144000" cy="898525"/>
          </a:xfrm>
        </p:spPr>
        <p:txBody>
          <a:bodyPr>
            <a:normAutofit fontScale="90000"/>
          </a:bodyPr>
          <a:lstStyle/>
          <a:p>
            <a:r>
              <a:rPr lang="en-US" altLang="en-US" smtClean="0"/>
              <a:t>Energy storage as flexibility resource</a:t>
            </a:r>
          </a:p>
        </p:txBody>
      </p:sp>
      <p:sp>
        <p:nvSpPr>
          <p:cNvPr id="32771"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fld id="{C9E5BB4F-98A1-461C-958B-76FBE817EF80}" type="slidenum">
              <a:rPr lang="en-US" altLang="en-US" smtClean="0">
                <a:cs typeface="Arial Unicode MS" panose="020B0604020202020204" pitchFamily="34" charset="-128"/>
              </a:rPr>
              <a:pPr/>
              <a:t>12</a:t>
            </a:fld>
            <a:endParaRPr lang="en-US" altLang="en-US" smtClean="0">
              <a:cs typeface="Arial Unicode MS" panose="020B0604020202020204" pitchFamily="34" charset="-128"/>
            </a:endParaRPr>
          </a:p>
        </p:txBody>
      </p:sp>
      <p:pic>
        <p:nvPicPr>
          <p:cNvPr id="32772" name="Picture 3" descr="GenRX graphics LIPA.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85763" y="914400"/>
            <a:ext cx="8372475" cy="522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73113731"/>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0" y="152400"/>
            <a:ext cx="9144000" cy="898525"/>
          </a:xfrm>
        </p:spPr>
        <p:txBody>
          <a:bodyPr/>
          <a:lstStyle/>
          <a:p>
            <a:r>
              <a:rPr lang="en-US" altLang="en-US" smtClean="0"/>
              <a:t>Energy storage as capacity resource</a:t>
            </a:r>
          </a:p>
        </p:txBody>
      </p:sp>
      <p:sp>
        <p:nvSpPr>
          <p:cNvPr id="30723"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fld id="{E0223F23-12F2-442E-8309-48EA64C8D045}" type="slidenum">
              <a:rPr lang="en-US" altLang="en-US" smtClean="0">
                <a:cs typeface="Arial Unicode MS" panose="020B0604020202020204" pitchFamily="34" charset="-128"/>
              </a:rPr>
              <a:pPr/>
              <a:t>13</a:t>
            </a:fld>
            <a:endParaRPr lang="en-US" altLang="en-US" smtClean="0">
              <a:cs typeface="Arial Unicode MS" panose="020B0604020202020204" pitchFamily="34" charset="-128"/>
            </a:endParaRPr>
          </a:p>
        </p:txBody>
      </p:sp>
      <p:pic>
        <p:nvPicPr>
          <p:cNvPr id="3072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t="15813"/>
          <a:stretch>
            <a:fillRect/>
          </a:stretch>
        </p:blipFill>
        <p:spPr>
          <a:xfrm>
            <a:off x="152400" y="1050925"/>
            <a:ext cx="8442325" cy="4992688"/>
          </a:xfrm>
          <a:noFill/>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41332149"/>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19998"/>
            <a:ext cx="7772400" cy="1143000"/>
          </a:xfrm>
        </p:spPr>
        <p:txBody>
          <a:bodyPr>
            <a:normAutofit fontScale="90000"/>
          </a:bodyPr>
          <a:lstStyle/>
          <a:p>
            <a:r>
              <a:rPr lang="en-US" dirty="0" smtClean="0"/>
              <a:t>Storage in ERCOT ready for prime-time</a:t>
            </a:r>
            <a:endParaRPr lang="en-US" dirty="0"/>
          </a:p>
        </p:txBody>
      </p:sp>
      <p:sp>
        <p:nvSpPr>
          <p:cNvPr id="3" name="Content Placeholder 2"/>
          <p:cNvSpPr>
            <a:spLocks noGrp="1"/>
          </p:cNvSpPr>
          <p:nvPr>
            <p:ph idx="1"/>
          </p:nvPr>
        </p:nvSpPr>
        <p:spPr>
          <a:xfrm>
            <a:off x="685800" y="1611540"/>
            <a:ext cx="7772400" cy="4205993"/>
          </a:xfrm>
        </p:spPr>
        <p:txBody>
          <a:bodyPr>
            <a:normAutofit fontScale="92500"/>
          </a:bodyPr>
          <a:lstStyle/>
          <a:p>
            <a:r>
              <a:rPr lang="en-US" dirty="0" smtClean="0"/>
              <a:t>LEGISLATURE</a:t>
            </a:r>
          </a:p>
          <a:p>
            <a:r>
              <a:rPr lang="en-US" dirty="0" smtClean="0"/>
              <a:t>SB 943: Texas Legislature enacted legislation (Utility Code 35.151-152) in 2011 that clarifies that energy storage facilities that wish to participate in competitive market are “generation assets” that must register with PUCT</a:t>
            </a:r>
          </a:p>
          <a:p>
            <a:r>
              <a:rPr lang="en-US" dirty="0" smtClean="0"/>
              <a:t>Entitles such Energy Storage facilities to interconnection, to obtaining transmission service and participating in wholesale energy market</a:t>
            </a:r>
          </a:p>
          <a:p>
            <a:r>
              <a:rPr lang="en-US" dirty="0" smtClean="0"/>
              <a:t>2009 and 2013 Separate legislation created new fund as part of TERP –Texas Emissions Reduction Plan – that allow grants for storage projects connected to renewables in air quality affected counties</a:t>
            </a:r>
          </a:p>
          <a:p>
            <a:r>
              <a:rPr lang="en-US" dirty="0" smtClean="0"/>
              <a:t>Funded one round in 2014-2015; Another round coming up in 2016 with applications due February 16, 2016</a:t>
            </a:r>
          </a:p>
          <a:p>
            <a:pPr lvl="2"/>
            <a:r>
              <a:rPr lang="en-US" dirty="0" smtClean="0"/>
              <a:t>Austin Energy 1.3 MW battery/community solar project being funded partially with TERP funds</a:t>
            </a:r>
          </a:p>
          <a:p>
            <a:endParaRPr lang="en-US" dirty="0" smtClean="0"/>
          </a:p>
          <a:p>
            <a:endParaRPr lang="en-US" dirty="0"/>
          </a:p>
        </p:txBody>
      </p:sp>
      <p:sp>
        <p:nvSpPr>
          <p:cNvPr id="4" name="Footer Placeholder 3"/>
          <p:cNvSpPr>
            <a:spLocks noGrp="1"/>
          </p:cNvSpPr>
          <p:nvPr>
            <p:ph type="ftr" sz="quarter" idx="11"/>
          </p:nvPr>
        </p:nvSpPr>
        <p:spPr/>
        <p:txBody>
          <a:bodyPr/>
          <a:lstStyle/>
          <a:p>
            <a:r>
              <a:rPr lang="en-US" smtClean="0"/>
              <a:t>ERCOT Energy Storage Markets &amp; Policy: Past, Present &amp; Future</a:t>
            </a:r>
            <a:endParaRPr lang="en-US"/>
          </a:p>
        </p:txBody>
      </p:sp>
      <p:sp>
        <p:nvSpPr>
          <p:cNvPr id="5" name="Slide Number Placeholder 4"/>
          <p:cNvSpPr>
            <a:spLocks noGrp="1"/>
          </p:cNvSpPr>
          <p:nvPr>
            <p:ph type="sldNum" sz="quarter" idx="12"/>
          </p:nvPr>
        </p:nvSpPr>
        <p:spPr/>
        <p:txBody>
          <a:bodyPr/>
          <a:lstStyle/>
          <a:p>
            <a:fld id="{1D72EBF8-7CF5-44B7-B2BF-E22DE4D0703D}" type="slidenum">
              <a:rPr lang="en-US" smtClean="0"/>
              <a:pPr/>
              <a:t>14</a:t>
            </a:fld>
            <a:endParaRPr lang="en-US"/>
          </a:p>
        </p:txBody>
      </p:sp>
    </p:spTree>
    <p:extLst>
      <p:ext uri="{BB962C8B-B14F-4D97-AF65-F5344CB8AC3E}">
        <p14:creationId xmlns:p14="http://schemas.microsoft.com/office/powerpoint/2010/main" val="7357421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is driving storage in </a:t>
            </a:r>
            <a:r>
              <a:rPr lang="en-US" dirty="0" err="1" smtClean="0"/>
              <a:t>ercot</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PUC </a:t>
            </a:r>
          </a:p>
          <a:p>
            <a:pPr lvl="1"/>
            <a:r>
              <a:rPr lang="en-US" sz="1500" dirty="0" smtClean="0"/>
              <a:t>Project no. 39917</a:t>
            </a:r>
          </a:p>
          <a:p>
            <a:pPr lvl="2"/>
            <a:r>
              <a:rPr lang="en-US" sz="1500" dirty="0" smtClean="0"/>
              <a:t>(1) PUC Substantive Rule 25.192 </a:t>
            </a:r>
          </a:p>
          <a:p>
            <a:pPr lvl="3"/>
            <a:r>
              <a:rPr lang="en-US" sz="1500" dirty="0" smtClean="0"/>
              <a:t>Wholesale storage is exempt from transmission service rates and wholesales storage load is excluded from ERCOT’s 4CP demand calculations</a:t>
            </a:r>
          </a:p>
          <a:p>
            <a:pPr marL="1325880" lvl="3" indent="0">
              <a:buNone/>
            </a:pPr>
            <a:r>
              <a:rPr lang="en-US" sz="1500" dirty="0" smtClean="0"/>
              <a:t>(2) PUC Substantive Rule 25.501 (m)</a:t>
            </a:r>
          </a:p>
          <a:p>
            <a:pPr marL="1325880" lvl="3" indent="0">
              <a:buNone/>
            </a:pPr>
            <a:r>
              <a:rPr lang="en-US" sz="1500" dirty="0"/>
              <a:t>	</a:t>
            </a:r>
            <a:r>
              <a:rPr lang="en-US" sz="1500" dirty="0" smtClean="0"/>
              <a:t>Defines Wholesale Storage –and states that the wholesale storage is wholesale load</a:t>
            </a:r>
          </a:p>
          <a:p>
            <a:pPr marL="1325880" lvl="3" indent="0">
              <a:buNone/>
            </a:pPr>
            <a:r>
              <a:rPr lang="en-US" sz="1500" dirty="0"/>
              <a:t>	</a:t>
            </a:r>
            <a:r>
              <a:rPr lang="en-US" sz="1500" dirty="0" smtClean="0"/>
              <a:t>Treated as other generation facilities in the sale of energy and ancillary services at wholesale</a:t>
            </a:r>
          </a:p>
          <a:p>
            <a:pPr marL="1325880" lvl="3" indent="0">
              <a:buNone/>
            </a:pPr>
            <a:r>
              <a:rPr lang="en-US" sz="1500" dirty="0"/>
              <a:t>	</a:t>
            </a:r>
            <a:r>
              <a:rPr lang="en-US" sz="1500" dirty="0" smtClean="0"/>
              <a:t>Energy acquired to charge a storage facility is wholesale – not subject to retail tariffs, rates or fees or with other ERCOT charges and credits because of ancillary obligations or load share ratios</a:t>
            </a:r>
          </a:p>
          <a:p>
            <a:pPr marL="1325880" lvl="3" indent="0">
              <a:buNone/>
            </a:pPr>
            <a:r>
              <a:rPr lang="en-US" sz="1500" dirty="0"/>
              <a:t>	</a:t>
            </a:r>
            <a:r>
              <a:rPr lang="en-US" sz="1500" dirty="0" smtClean="0"/>
              <a:t>Settlement prices at the Node if transmission-connected, and at the nearest electrical bus node if distribution level connected</a:t>
            </a:r>
          </a:p>
          <a:p>
            <a:pPr marL="1325880" lvl="3" indent="0">
              <a:buNone/>
            </a:pPr>
            <a:r>
              <a:rPr lang="en-US" sz="1500" dirty="0"/>
              <a:t>	</a:t>
            </a:r>
            <a:r>
              <a:rPr lang="en-US" sz="1500" dirty="0" smtClean="0"/>
              <a:t>If wanting to go between ERCOT and another ISO need FERC statement that will not impact ERCOT independence</a:t>
            </a:r>
            <a:endParaRPr lang="en-US" sz="1500" dirty="0"/>
          </a:p>
        </p:txBody>
      </p:sp>
      <p:sp>
        <p:nvSpPr>
          <p:cNvPr id="4" name="Footer Placeholder 3"/>
          <p:cNvSpPr>
            <a:spLocks noGrp="1"/>
          </p:cNvSpPr>
          <p:nvPr>
            <p:ph type="ftr" sz="quarter" idx="11"/>
          </p:nvPr>
        </p:nvSpPr>
        <p:spPr/>
        <p:txBody>
          <a:bodyPr/>
          <a:lstStyle/>
          <a:p>
            <a:r>
              <a:rPr lang="en-US" smtClean="0"/>
              <a:t>ERCOT Energy Storage Markets &amp; Policy: Past, Present &amp; Future</a:t>
            </a:r>
            <a:endParaRPr lang="en-US"/>
          </a:p>
        </p:txBody>
      </p:sp>
      <p:sp>
        <p:nvSpPr>
          <p:cNvPr id="5" name="Slide Number Placeholder 4"/>
          <p:cNvSpPr>
            <a:spLocks noGrp="1"/>
          </p:cNvSpPr>
          <p:nvPr>
            <p:ph type="sldNum" sz="quarter" idx="12"/>
          </p:nvPr>
        </p:nvSpPr>
        <p:spPr/>
        <p:txBody>
          <a:bodyPr/>
          <a:lstStyle/>
          <a:p>
            <a:fld id="{1D72EBF8-7CF5-44B7-B2BF-E22DE4D0703D}" type="slidenum">
              <a:rPr lang="en-US" smtClean="0"/>
              <a:pPr/>
              <a:t>15</a:t>
            </a:fld>
            <a:endParaRPr lang="en-US"/>
          </a:p>
        </p:txBody>
      </p:sp>
    </p:spTree>
    <p:extLst>
      <p:ext uri="{BB962C8B-B14F-4D97-AF65-F5344CB8AC3E}">
        <p14:creationId xmlns:p14="http://schemas.microsoft.com/office/powerpoint/2010/main" val="34331023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PUC &amp; ERCOT Past Continued</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Project No. 40150</a:t>
            </a:r>
          </a:p>
          <a:p>
            <a:pPr lvl="1"/>
            <a:r>
              <a:rPr lang="en-US" dirty="0" smtClean="0"/>
              <a:t>Allows ERCOT to conduct pilot projects and grant temporary exceptions from ERCOT rules</a:t>
            </a:r>
          </a:p>
          <a:p>
            <a:pPr lvl="1"/>
            <a:endParaRPr lang="en-US" dirty="0"/>
          </a:p>
          <a:p>
            <a:pPr lvl="1"/>
            <a:r>
              <a:rPr lang="en-US" dirty="0" smtClean="0"/>
              <a:t>ERCOT </a:t>
            </a:r>
          </a:p>
          <a:p>
            <a:pPr lvl="2"/>
            <a:r>
              <a:rPr lang="en-US" dirty="0" smtClean="0"/>
              <a:t>NPRR No. 410 (2011) – Definition of ESR (Energy Storage Resource) and Creation of an Energy Storage Load Zone for Each ESR of 1 MW or more in a way similar to DC ties</a:t>
            </a:r>
          </a:p>
          <a:p>
            <a:pPr lvl="3"/>
            <a:r>
              <a:rPr lang="en-US" dirty="0" smtClean="0"/>
              <a:t>This NPRR did not move forward due to some opposition and the belief that separate PUC rule had dealt with issue</a:t>
            </a:r>
          </a:p>
          <a:p>
            <a:pPr lvl="2"/>
            <a:r>
              <a:rPr lang="en-US" dirty="0" smtClean="0"/>
              <a:t>NPRR No. 461 (2012)– Implements PUC Rulemaking by allowing batteries, flywheels, CAES, pumped hydro and capacitors to enjoy Wholesale Storage Load provisions</a:t>
            </a:r>
          </a:p>
          <a:p>
            <a:pPr lvl="2"/>
            <a:r>
              <a:rPr lang="en-US" dirty="0" smtClean="0"/>
              <a:t>NPRR 560 (2013) -- created </a:t>
            </a:r>
            <a:r>
              <a:rPr lang="en-US" dirty="0"/>
              <a:t>a definition of Energy Storage Resource and specifies values for the various caps and floors used in the mitigation and make-whole calculation processes for such Resources</a:t>
            </a:r>
            <a:r>
              <a:rPr lang="en-US" dirty="0" smtClean="0"/>
              <a:t>.</a:t>
            </a:r>
          </a:p>
          <a:p>
            <a:pPr lvl="2"/>
            <a:r>
              <a:rPr lang="en-US" dirty="0" smtClean="0"/>
              <a:t>NPRR 581 (2013) – Created a new ancillary service subset of Regulation Service known as Fast Responding Regulation Service</a:t>
            </a:r>
            <a:endParaRPr lang="en-US" dirty="0"/>
          </a:p>
        </p:txBody>
      </p:sp>
      <p:sp>
        <p:nvSpPr>
          <p:cNvPr id="4" name="Footer Placeholder 3"/>
          <p:cNvSpPr>
            <a:spLocks noGrp="1"/>
          </p:cNvSpPr>
          <p:nvPr>
            <p:ph type="ftr" sz="quarter" idx="11"/>
          </p:nvPr>
        </p:nvSpPr>
        <p:spPr/>
        <p:txBody>
          <a:bodyPr/>
          <a:lstStyle/>
          <a:p>
            <a:r>
              <a:rPr lang="en-US" smtClean="0"/>
              <a:t>ERCOT Energy Storage Markets &amp; Policy: Past, Present &amp; Future</a:t>
            </a:r>
            <a:endParaRPr lang="en-US"/>
          </a:p>
        </p:txBody>
      </p:sp>
      <p:sp>
        <p:nvSpPr>
          <p:cNvPr id="5" name="Slide Number Placeholder 4"/>
          <p:cNvSpPr>
            <a:spLocks noGrp="1"/>
          </p:cNvSpPr>
          <p:nvPr>
            <p:ph type="sldNum" sz="quarter" idx="12"/>
          </p:nvPr>
        </p:nvSpPr>
        <p:spPr/>
        <p:txBody>
          <a:bodyPr/>
          <a:lstStyle/>
          <a:p>
            <a:fld id="{1D72EBF8-7CF5-44B7-B2BF-E22DE4D0703D}" type="slidenum">
              <a:rPr lang="en-US" smtClean="0"/>
              <a:pPr/>
              <a:t>16</a:t>
            </a:fld>
            <a:endParaRPr lang="en-US"/>
          </a:p>
        </p:txBody>
      </p:sp>
    </p:spTree>
    <p:extLst>
      <p:ext uri="{BB962C8B-B14F-4D97-AF65-F5344CB8AC3E}">
        <p14:creationId xmlns:p14="http://schemas.microsoft.com/office/powerpoint/2010/main" val="34166592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Federal Government also chipping in with Loan guarantees and Grants</a:t>
            </a:r>
            <a:endParaRPr lang="en-US" dirty="0"/>
          </a:p>
        </p:txBody>
      </p:sp>
      <p:sp>
        <p:nvSpPr>
          <p:cNvPr id="3" name="Content Placeholder 2"/>
          <p:cNvSpPr>
            <a:spLocks noGrp="1"/>
          </p:cNvSpPr>
          <p:nvPr>
            <p:ph idx="1"/>
          </p:nvPr>
        </p:nvSpPr>
        <p:spPr/>
        <p:txBody>
          <a:bodyPr/>
          <a:lstStyle/>
          <a:p>
            <a:r>
              <a:rPr lang="en-US" dirty="0" smtClean="0"/>
              <a:t>Through Energy Efficiency and Renewable Energy Office at DOE there are literally hundred of grants and loan opportunities </a:t>
            </a:r>
          </a:p>
          <a:p>
            <a:pPr lvl="1"/>
            <a:r>
              <a:rPr lang="en-US" dirty="0"/>
              <a:t>https://</a:t>
            </a:r>
            <a:r>
              <a:rPr lang="en-US" dirty="0" err="1"/>
              <a:t>eere-</a:t>
            </a:r>
            <a:r>
              <a:rPr lang="en-US" dirty="0" err="1" smtClean="0"/>
              <a:t>exchange.energy.gov</a:t>
            </a:r>
            <a:endParaRPr lang="en-US" dirty="0"/>
          </a:p>
          <a:p>
            <a:r>
              <a:rPr lang="en-US" dirty="0" smtClean="0"/>
              <a:t>Recent SHINE Grant – gave out $15 million to utilities looking at pilot programs to combine distributed solar with storage</a:t>
            </a:r>
          </a:p>
          <a:p>
            <a:pPr marL="468630" lvl="1" indent="0">
              <a:buNone/>
            </a:pPr>
            <a:r>
              <a:rPr lang="en-US" dirty="0" smtClean="0"/>
              <a:t>Austin Energy just received $4.3 million to pilot two battery storage facilities with onsite solar in Mueller development in Austin. </a:t>
            </a:r>
          </a:p>
        </p:txBody>
      </p:sp>
      <p:sp>
        <p:nvSpPr>
          <p:cNvPr id="4" name="Footer Placeholder 3"/>
          <p:cNvSpPr>
            <a:spLocks noGrp="1"/>
          </p:cNvSpPr>
          <p:nvPr>
            <p:ph type="ftr" sz="quarter" idx="11"/>
          </p:nvPr>
        </p:nvSpPr>
        <p:spPr/>
        <p:txBody>
          <a:bodyPr/>
          <a:lstStyle/>
          <a:p>
            <a:r>
              <a:rPr lang="en-US" smtClean="0"/>
              <a:t>ERCOT Energy Storage Markets &amp; Policy: Past, Present &amp; Future</a:t>
            </a:r>
            <a:endParaRPr lang="en-US"/>
          </a:p>
        </p:txBody>
      </p:sp>
      <p:sp>
        <p:nvSpPr>
          <p:cNvPr id="5" name="Slide Number Placeholder 4"/>
          <p:cNvSpPr>
            <a:spLocks noGrp="1"/>
          </p:cNvSpPr>
          <p:nvPr>
            <p:ph type="sldNum" sz="quarter" idx="12"/>
          </p:nvPr>
        </p:nvSpPr>
        <p:spPr/>
        <p:txBody>
          <a:bodyPr/>
          <a:lstStyle/>
          <a:p>
            <a:fld id="{1D72EBF8-7CF5-44B7-B2BF-E22DE4D0703D}" type="slidenum">
              <a:rPr lang="en-US" smtClean="0"/>
              <a:pPr/>
              <a:t>17</a:t>
            </a:fld>
            <a:endParaRPr lang="en-US"/>
          </a:p>
        </p:txBody>
      </p:sp>
    </p:spTree>
    <p:extLst>
      <p:ext uri="{BB962C8B-B14F-4D97-AF65-F5344CB8AC3E}">
        <p14:creationId xmlns:p14="http://schemas.microsoft.com/office/powerpoint/2010/main" val="7135263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3"/>
          <p:cNvSpPr>
            <a:spLocks noGrp="1"/>
          </p:cNvSpPr>
          <p:nvPr>
            <p:ph type="title"/>
          </p:nvPr>
        </p:nvSpPr>
        <p:spPr/>
        <p:txBody>
          <a:bodyPr>
            <a:normAutofit fontScale="90000"/>
          </a:bodyPr>
          <a:lstStyle/>
          <a:p>
            <a:r>
              <a:rPr lang="en-US" altLang="en-US" dirty="0" smtClean="0"/>
              <a:t>Energy storage CAN BE many things</a:t>
            </a:r>
          </a:p>
        </p:txBody>
      </p:sp>
      <p:sp>
        <p:nvSpPr>
          <p:cNvPr id="23555" name="Slide Number Placeholder 2"/>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fld id="{CD7CDD0B-C7AC-49A8-9023-5AAD2D8C40B9}" type="slidenum">
              <a:rPr lang="en-US" altLang="en-US" smtClean="0">
                <a:cs typeface="Arial Unicode MS" panose="020B0604020202020204" pitchFamily="34" charset="-128"/>
              </a:rPr>
              <a:pPr/>
              <a:t>18</a:t>
            </a:fld>
            <a:endParaRPr lang="en-US" altLang="en-US" smtClean="0">
              <a:cs typeface="Arial Unicode MS" panose="020B0604020202020204" pitchFamily="34" charset="-128"/>
            </a:endParaRPr>
          </a:p>
        </p:txBody>
      </p:sp>
      <p:pic>
        <p:nvPicPr>
          <p:cNvPr id="23556" name="Picture 6"/>
          <p:cNvPicPr>
            <a:picLocks noChangeAspect="1"/>
          </p:cNvPicPr>
          <p:nvPr/>
        </p:nvPicPr>
        <p:blipFill>
          <a:blip r:embed="rId3">
            <a:extLst>
              <a:ext uri="{28A0092B-C50C-407E-A947-70E740481C1C}">
                <a14:useLocalDpi xmlns:a14="http://schemas.microsoft.com/office/drawing/2010/main" val="0"/>
              </a:ext>
            </a:extLst>
          </a:blip>
          <a:srcRect l="11719" t="21875" r="11719" b="10156"/>
          <a:stretch>
            <a:fillRect/>
          </a:stretch>
        </p:blipFill>
        <p:spPr bwMode="auto">
          <a:xfrm>
            <a:off x="838200" y="1120775"/>
            <a:ext cx="7467600" cy="497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01712462"/>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0" y="152400"/>
            <a:ext cx="9144000" cy="898525"/>
          </a:xfrm>
        </p:spPr>
        <p:txBody>
          <a:bodyPr/>
          <a:lstStyle/>
          <a:p>
            <a:r>
              <a:rPr lang="en-US" altLang="en-US" dirty="0" smtClean="0"/>
              <a:t>Numerous Applications on the Grid</a:t>
            </a:r>
          </a:p>
        </p:txBody>
      </p:sp>
      <p:sp>
        <p:nvSpPr>
          <p:cNvPr id="27651"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fld id="{E88EFC30-FA8F-4CEE-BC77-021946080E49}" type="slidenum">
              <a:rPr lang="en-US" altLang="en-US" smtClean="0">
                <a:cs typeface="Arial Unicode MS" panose="020B0604020202020204" pitchFamily="34" charset="-128"/>
              </a:rPr>
              <a:pPr/>
              <a:t>19</a:t>
            </a:fld>
            <a:endParaRPr lang="en-US" altLang="en-US" smtClean="0">
              <a:cs typeface="Arial Unicode MS" panose="020B0604020202020204" pitchFamily="34" charset="-128"/>
            </a:endParaRPr>
          </a:p>
        </p:txBody>
      </p:sp>
      <p:pic>
        <p:nvPicPr>
          <p:cNvPr id="27652" name="Content Placeholder 6"/>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69850" y="1333500"/>
            <a:ext cx="9004300" cy="4632325"/>
          </a:xfrm>
        </p:spPr>
      </p:pic>
      <p:sp>
        <p:nvSpPr>
          <p:cNvPr id="2" name="TextBox 1"/>
          <p:cNvSpPr txBox="1"/>
          <p:nvPr/>
        </p:nvSpPr>
        <p:spPr>
          <a:xfrm>
            <a:off x="69850" y="5817066"/>
            <a:ext cx="2270173" cy="297517"/>
          </a:xfrm>
          <a:prstGeom prst="rect">
            <a:avLst/>
          </a:prstGeom>
          <a:noFill/>
        </p:spPr>
        <p:txBody>
          <a:bodyPr wrap="none" rtlCol="0">
            <a:spAutoFit/>
          </a:bodyPr>
          <a:lstStyle/>
          <a:p>
            <a:r>
              <a:rPr lang="en-US" sz="2000" dirty="0" smtClean="0">
                <a:solidFill>
                  <a:schemeClr val="accent5">
                    <a:lumMod val="50000"/>
                  </a:schemeClr>
                </a:solidFill>
                <a:hlinkClick r:id="rId4"/>
              </a:rPr>
              <a:t>Source: DOE/EPRI Handbook</a:t>
            </a:r>
            <a:endParaRPr lang="en-US" sz="2000" dirty="0">
              <a:solidFill>
                <a:schemeClr val="accent5">
                  <a:lumMod val="50000"/>
                </a:schemeClr>
              </a:solidFill>
            </a:endParaRPr>
          </a:p>
        </p:txBody>
      </p:sp>
    </p:spTree>
    <p:extLst>
      <p:ext uri="{BB962C8B-B14F-4D97-AF65-F5344CB8AC3E}">
        <p14:creationId xmlns:p14="http://schemas.microsoft.com/office/powerpoint/2010/main" val="2459757865"/>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Current discussion on Storage in ERCOT’S Ancillary Services</a:t>
            </a:r>
            <a:endParaRPr lang="en-US" sz="2200" dirty="0"/>
          </a:p>
        </p:txBody>
      </p:sp>
      <p:sp>
        <p:nvSpPr>
          <p:cNvPr id="3" name="Content Placeholder 2"/>
          <p:cNvSpPr>
            <a:spLocks noGrp="1"/>
          </p:cNvSpPr>
          <p:nvPr>
            <p:ph idx="1"/>
          </p:nvPr>
        </p:nvSpPr>
        <p:spPr/>
        <p:txBody>
          <a:bodyPr>
            <a:normAutofit fontScale="92500"/>
          </a:bodyPr>
          <a:lstStyle/>
          <a:p>
            <a:pPr marL="342900" lvl="2"/>
            <a:r>
              <a:rPr lang="en-US" sz="2000" dirty="0"/>
              <a:t>NODAL PROTOCAL REVISION REQUEST </a:t>
            </a:r>
            <a:r>
              <a:rPr lang="en-US" sz="2000" dirty="0" smtClean="0"/>
              <a:t>752 –ENHANCED ANCILLARY SERVICES</a:t>
            </a:r>
          </a:p>
          <a:p>
            <a:pPr marL="800100" lvl="3"/>
            <a:r>
              <a:rPr lang="en-US" dirty="0" smtClean="0"/>
              <a:t>More modest proposal than 667 – does include Fast Frequency Response though maintains a 1:1 Ratio</a:t>
            </a:r>
          </a:p>
          <a:p>
            <a:pPr marL="800100" lvl="3"/>
            <a:r>
              <a:rPr lang="en-US" dirty="0" smtClean="0"/>
              <a:t>Maintains Fast Regulation As  Well allowing for trading among QSEs</a:t>
            </a:r>
            <a:endParaRPr lang="en-US" dirty="0"/>
          </a:p>
          <a:p>
            <a:r>
              <a:rPr lang="en-US" dirty="0" smtClean="0"/>
              <a:t>Nodal Protocol Revision Request 667 – Future Ancillary Services</a:t>
            </a:r>
          </a:p>
          <a:p>
            <a:pPr marL="868680" lvl="2" indent="0">
              <a:buNone/>
            </a:pPr>
            <a:r>
              <a:rPr lang="en-US" dirty="0" smtClean="0"/>
              <a:t>FAST would open  up space by dividing responsive reserves into several products, and continuing an emphasis on fast regulation and fast responsive service (Fast Frequency Response)</a:t>
            </a:r>
          </a:p>
          <a:p>
            <a:pPr marL="868680" lvl="2" indent="0">
              <a:buNone/>
            </a:pPr>
            <a:r>
              <a:rPr lang="en-US" dirty="0" smtClean="0"/>
              <a:t>Brattle Group analysis found battery storage would take up to some 7 % of FFR market by 2024</a:t>
            </a:r>
          </a:p>
          <a:p>
            <a:pPr marL="868680" lvl="2" indent="0">
              <a:buNone/>
            </a:pPr>
            <a:r>
              <a:rPr lang="en-US" dirty="0" smtClean="0"/>
              <a:t>Creates a ratio between primary frequency and fast frequency response that is up to 2.2 to 1. </a:t>
            </a:r>
          </a:p>
          <a:p>
            <a:pPr marL="868680" lvl="2" indent="0">
              <a:buNone/>
            </a:pPr>
            <a:r>
              <a:rPr lang="en-US" dirty="0" smtClean="0"/>
              <a:t>Continues Fast Regulation Service </a:t>
            </a:r>
          </a:p>
          <a:p>
            <a:pPr marL="868680" lvl="2" indent="0">
              <a:buNone/>
            </a:pPr>
            <a:r>
              <a:rPr lang="en-US" dirty="0" smtClean="0"/>
              <a:t>Creates new contingency and supplemental reserves that replace more traditional spinning and non-spinning for capacity</a:t>
            </a:r>
          </a:p>
        </p:txBody>
      </p:sp>
      <p:sp>
        <p:nvSpPr>
          <p:cNvPr id="4" name="Footer Placeholder 3"/>
          <p:cNvSpPr>
            <a:spLocks noGrp="1"/>
          </p:cNvSpPr>
          <p:nvPr>
            <p:ph type="ftr" sz="quarter" idx="11"/>
          </p:nvPr>
        </p:nvSpPr>
        <p:spPr/>
        <p:txBody>
          <a:bodyPr/>
          <a:lstStyle/>
          <a:p>
            <a:r>
              <a:rPr lang="en-US" smtClean="0"/>
              <a:t>ERCOT Energy Storage Markets &amp; Policy: Past, Present &amp; Future</a:t>
            </a:r>
            <a:endParaRPr lang="en-US"/>
          </a:p>
        </p:txBody>
      </p:sp>
      <p:sp>
        <p:nvSpPr>
          <p:cNvPr id="5" name="Slide Number Placeholder 4"/>
          <p:cNvSpPr>
            <a:spLocks noGrp="1"/>
          </p:cNvSpPr>
          <p:nvPr>
            <p:ph type="sldNum" sz="quarter" idx="12"/>
          </p:nvPr>
        </p:nvSpPr>
        <p:spPr/>
        <p:txBody>
          <a:bodyPr/>
          <a:lstStyle/>
          <a:p>
            <a:fld id="{1D72EBF8-7CF5-44B7-B2BF-E22DE4D0703D}" type="slidenum">
              <a:rPr lang="en-US" smtClean="0"/>
              <a:pPr/>
              <a:t>20</a:t>
            </a:fld>
            <a:endParaRPr lang="en-US"/>
          </a:p>
        </p:txBody>
      </p:sp>
    </p:spTree>
    <p:extLst>
      <p:ext uri="{BB962C8B-B14F-4D97-AF65-F5344CB8AC3E}">
        <p14:creationId xmlns:p14="http://schemas.microsoft.com/office/powerpoint/2010/main" val="42908080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Storage making strides in ERCOT and USA</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Storage Growing Nationwide</a:t>
            </a:r>
          </a:p>
          <a:p>
            <a:r>
              <a:rPr lang="en-US" dirty="0" smtClean="0"/>
              <a:t>New Laws and Rules in Texas</a:t>
            </a:r>
          </a:p>
          <a:p>
            <a:r>
              <a:rPr lang="en-US" dirty="0" smtClean="0"/>
              <a:t>New Federal and State Funding</a:t>
            </a:r>
          </a:p>
          <a:p>
            <a:r>
              <a:rPr lang="en-US" dirty="0" smtClean="0"/>
              <a:t>Technology &amp; Costs Improving</a:t>
            </a:r>
          </a:p>
          <a:p>
            <a:r>
              <a:rPr lang="en-US" dirty="0" smtClean="0"/>
              <a:t>Ancillary Services – from Fast Regulation Services to Fast Frequency Response? Enhanced vs. Future AS? </a:t>
            </a:r>
          </a:p>
          <a:p>
            <a:r>
              <a:rPr lang="en-US" dirty="0" smtClean="0"/>
              <a:t>Synchronous Inertia Service? </a:t>
            </a:r>
          </a:p>
          <a:p>
            <a:r>
              <a:rPr lang="en-US" dirty="0" smtClean="0"/>
              <a:t>Latest Long-Term Assessment points out storage future</a:t>
            </a:r>
          </a:p>
          <a:p>
            <a:r>
              <a:rPr lang="en-US" dirty="0" smtClean="0"/>
              <a:t>DREAM Update for Storage</a:t>
            </a:r>
          </a:p>
          <a:p>
            <a:r>
              <a:rPr lang="en-US" dirty="0" smtClean="0"/>
              <a:t>The Real McCoy – As Reliability Feature in Transmission Planning?</a:t>
            </a:r>
          </a:p>
          <a:p>
            <a:r>
              <a:rPr lang="en-US" dirty="0" smtClean="0"/>
              <a:t>Next steps</a:t>
            </a:r>
          </a:p>
        </p:txBody>
      </p:sp>
      <p:sp>
        <p:nvSpPr>
          <p:cNvPr id="4" name="Footer Placeholder 3"/>
          <p:cNvSpPr>
            <a:spLocks noGrp="1"/>
          </p:cNvSpPr>
          <p:nvPr>
            <p:ph type="ftr" sz="quarter" idx="11"/>
          </p:nvPr>
        </p:nvSpPr>
        <p:spPr/>
        <p:txBody>
          <a:bodyPr/>
          <a:lstStyle/>
          <a:p>
            <a:r>
              <a:rPr lang="en-US" smtClean="0"/>
              <a:t>ERCOT Energy Storage Markets &amp; Policy: Past, Present &amp; Future</a:t>
            </a:r>
            <a:endParaRPr lang="en-US"/>
          </a:p>
        </p:txBody>
      </p:sp>
      <p:sp>
        <p:nvSpPr>
          <p:cNvPr id="5" name="Slide Number Placeholder 4"/>
          <p:cNvSpPr>
            <a:spLocks noGrp="1"/>
          </p:cNvSpPr>
          <p:nvPr>
            <p:ph type="sldNum" sz="quarter" idx="12"/>
          </p:nvPr>
        </p:nvSpPr>
        <p:spPr/>
        <p:txBody>
          <a:bodyPr/>
          <a:lstStyle/>
          <a:p>
            <a:fld id="{1D72EBF8-7CF5-44B7-B2BF-E22DE4D0703D}" type="slidenum">
              <a:rPr lang="en-US" smtClean="0"/>
              <a:pPr/>
              <a:t>3</a:t>
            </a:fld>
            <a:endParaRPr lang="en-US"/>
          </a:p>
        </p:txBody>
      </p:sp>
    </p:spTree>
    <p:extLst>
      <p:ext uri="{BB962C8B-B14F-4D97-AF65-F5344CB8AC3E}">
        <p14:creationId xmlns:p14="http://schemas.microsoft.com/office/powerpoint/2010/main" val="4230713259"/>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Ancillary services Continued</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FAS is more favorable to storage than Enhanced, but both would open up some space for storage</a:t>
            </a:r>
          </a:p>
          <a:p>
            <a:r>
              <a:rPr lang="en-US" dirty="0" smtClean="0"/>
              <a:t>ERCOT favors 667 in part because they see need for faster acting resources with our current market and the future integration of large amounts of wind and solar</a:t>
            </a:r>
          </a:p>
          <a:p>
            <a:r>
              <a:rPr lang="en-US" dirty="0" smtClean="0"/>
              <a:t>One area that has not been addressed is inertia service – a concern as coal plants come down and is largely replaced by renewables</a:t>
            </a:r>
            <a:endParaRPr lang="en-US" dirty="0"/>
          </a:p>
          <a:p>
            <a:r>
              <a:rPr lang="en-US" dirty="0" smtClean="0"/>
              <a:t>Synchronous Inertial Response Service is a proposal yet to be fully developed </a:t>
            </a:r>
          </a:p>
          <a:p>
            <a:r>
              <a:rPr lang="en-US" dirty="0" smtClean="0"/>
              <a:t>Definition:” </a:t>
            </a:r>
            <a:r>
              <a:rPr lang="en-US" dirty="0"/>
              <a:t>Synchronous Inertial Response (SIR) is an instantaneous response that is continuously self-deployed from synchronous machines following </a:t>
            </a:r>
            <a:r>
              <a:rPr lang="en-US" dirty="0" smtClean="0"/>
              <a:t>disturbances” from ERCOT white paper</a:t>
            </a:r>
            <a:endParaRPr lang="en-US" dirty="0"/>
          </a:p>
        </p:txBody>
      </p:sp>
      <p:sp>
        <p:nvSpPr>
          <p:cNvPr id="4" name="Footer Placeholder 3"/>
          <p:cNvSpPr>
            <a:spLocks noGrp="1"/>
          </p:cNvSpPr>
          <p:nvPr>
            <p:ph type="ftr" sz="quarter" idx="11"/>
          </p:nvPr>
        </p:nvSpPr>
        <p:spPr/>
        <p:txBody>
          <a:bodyPr/>
          <a:lstStyle/>
          <a:p>
            <a:r>
              <a:rPr lang="en-US" smtClean="0"/>
              <a:t>ERCOT Energy Storage Markets &amp; Policy: Past, Present &amp; Future</a:t>
            </a:r>
            <a:endParaRPr lang="en-US"/>
          </a:p>
        </p:txBody>
      </p:sp>
      <p:sp>
        <p:nvSpPr>
          <p:cNvPr id="5" name="Slide Number Placeholder 4"/>
          <p:cNvSpPr>
            <a:spLocks noGrp="1"/>
          </p:cNvSpPr>
          <p:nvPr>
            <p:ph type="sldNum" sz="quarter" idx="12"/>
          </p:nvPr>
        </p:nvSpPr>
        <p:spPr/>
        <p:txBody>
          <a:bodyPr/>
          <a:lstStyle/>
          <a:p>
            <a:fld id="{1D72EBF8-7CF5-44B7-B2BF-E22DE4D0703D}" type="slidenum">
              <a:rPr lang="en-US" smtClean="0"/>
              <a:pPr/>
              <a:t>21</a:t>
            </a:fld>
            <a:endParaRPr lang="en-US"/>
          </a:p>
        </p:txBody>
      </p:sp>
    </p:spTree>
    <p:extLst>
      <p:ext uri="{BB962C8B-B14F-4D97-AF65-F5344CB8AC3E}">
        <p14:creationId xmlns:p14="http://schemas.microsoft.com/office/powerpoint/2010/main" val="6577542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Long-Term System Assessment CONTINUED</a:t>
            </a:r>
            <a:endParaRPr lang="en-US" dirty="0"/>
          </a:p>
        </p:txBody>
      </p:sp>
      <p:sp>
        <p:nvSpPr>
          <p:cNvPr id="3" name="Content Placeholder 2"/>
          <p:cNvSpPr>
            <a:spLocks noGrp="1"/>
          </p:cNvSpPr>
          <p:nvPr>
            <p:ph idx="1"/>
          </p:nvPr>
        </p:nvSpPr>
        <p:spPr/>
        <p:txBody>
          <a:bodyPr>
            <a:normAutofit lnSpcReduction="10000"/>
          </a:bodyPr>
          <a:lstStyle/>
          <a:p>
            <a:r>
              <a:rPr lang="en-US" dirty="0" smtClean="0"/>
              <a:t>ERCOT has finished draft current trends for 2016 and it is surprising</a:t>
            </a:r>
          </a:p>
          <a:p>
            <a:r>
              <a:rPr lang="en-US" dirty="0" smtClean="0"/>
              <a:t>Current Trends Assumes No Major Storage Component but shows potential for underserved hours and potentially inertia and frequency problems</a:t>
            </a:r>
          </a:p>
          <a:p>
            <a:r>
              <a:rPr lang="en-US" dirty="0" smtClean="0"/>
              <a:t>One of the scenarios being developed does include storage in general, as well as integration of EVs</a:t>
            </a:r>
          </a:p>
          <a:p>
            <a:r>
              <a:rPr lang="en-US" dirty="0" smtClean="0"/>
              <a:t>Important to note that initial opposition to NPRR 667 was in part based on Brattle Analysis of Old Current Trend Scenario that did not find major issues in 2024… and found combined cycle plants would largely replace reduced output from coal</a:t>
            </a:r>
          </a:p>
          <a:p>
            <a:r>
              <a:rPr lang="en-US" dirty="0" smtClean="0"/>
              <a:t>New analysis however would have led to different result in Brattle Study</a:t>
            </a:r>
          </a:p>
        </p:txBody>
      </p:sp>
      <p:sp>
        <p:nvSpPr>
          <p:cNvPr id="4" name="Footer Placeholder 3"/>
          <p:cNvSpPr>
            <a:spLocks noGrp="1"/>
          </p:cNvSpPr>
          <p:nvPr>
            <p:ph type="ftr" sz="quarter" idx="11"/>
          </p:nvPr>
        </p:nvSpPr>
        <p:spPr/>
        <p:txBody>
          <a:bodyPr/>
          <a:lstStyle/>
          <a:p>
            <a:r>
              <a:rPr lang="en-US" smtClean="0"/>
              <a:t>ERCOT Energy Storage Markets &amp; Policy: Past, Present &amp; Future</a:t>
            </a:r>
            <a:endParaRPr lang="en-US"/>
          </a:p>
        </p:txBody>
      </p:sp>
      <p:sp>
        <p:nvSpPr>
          <p:cNvPr id="5" name="Slide Number Placeholder 4"/>
          <p:cNvSpPr>
            <a:spLocks noGrp="1"/>
          </p:cNvSpPr>
          <p:nvPr>
            <p:ph type="sldNum" sz="quarter" idx="12"/>
          </p:nvPr>
        </p:nvSpPr>
        <p:spPr/>
        <p:txBody>
          <a:bodyPr/>
          <a:lstStyle/>
          <a:p>
            <a:fld id="{1D72EBF8-7CF5-44B7-B2BF-E22DE4D0703D}" type="slidenum">
              <a:rPr lang="en-US" smtClean="0"/>
              <a:pPr/>
              <a:t>22</a:t>
            </a:fld>
            <a:endParaRPr lang="en-US"/>
          </a:p>
        </p:txBody>
      </p:sp>
    </p:spTree>
    <p:extLst>
      <p:ext uri="{BB962C8B-B14F-4D97-AF65-F5344CB8AC3E}">
        <p14:creationId xmlns:p14="http://schemas.microsoft.com/office/powerpoint/2010/main" val="29502246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216795" y="3684270"/>
            <a:ext cx="5153617" cy="3173730"/>
          </a:xfrm>
          <a:prstGeom prst="rect">
            <a:avLst/>
          </a:prstGeom>
        </p:spPr>
      </p:pic>
      <p:sp>
        <p:nvSpPr>
          <p:cNvPr id="2" name="Title 1"/>
          <p:cNvSpPr>
            <a:spLocks noGrp="1"/>
          </p:cNvSpPr>
          <p:nvPr>
            <p:ph type="title"/>
          </p:nvPr>
        </p:nvSpPr>
        <p:spPr>
          <a:xfrm>
            <a:off x="304800" y="203200"/>
            <a:ext cx="8229600" cy="457200"/>
          </a:xfrm>
        </p:spPr>
        <p:txBody>
          <a:bodyPr>
            <a:noAutofit/>
          </a:bodyPr>
          <a:lstStyle/>
          <a:p>
            <a:r>
              <a:rPr lang="en-US" sz="2400" dirty="0"/>
              <a:t>Long-Term System </a:t>
            </a:r>
            <a:r>
              <a:rPr lang="en-US" sz="2400" dirty="0" smtClean="0"/>
              <a:t>Assessment: Initial 2016 run of Current Trends LED TO ERCOT CONCERNS</a:t>
            </a:r>
            <a:endParaRPr lang="en-US" sz="2400" dirty="0"/>
          </a:p>
        </p:txBody>
      </p:sp>
      <p:sp>
        <p:nvSpPr>
          <p:cNvPr id="3" name="TextBox 2"/>
          <p:cNvSpPr txBox="1"/>
          <p:nvPr/>
        </p:nvSpPr>
        <p:spPr>
          <a:xfrm>
            <a:off x="123366" y="1064829"/>
            <a:ext cx="8839200" cy="3462486"/>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US" sz="1200" dirty="0"/>
              <a:t>Added PTC and </a:t>
            </a:r>
            <a:r>
              <a:rPr lang="en-US" sz="1200" dirty="0" smtClean="0"/>
              <a:t>ITC plus </a:t>
            </a:r>
            <a:r>
              <a:rPr lang="en-US" sz="1200" dirty="0"/>
              <a:t>l</a:t>
            </a:r>
            <a:r>
              <a:rPr lang="en-US" sz="1200" dirty="0" smtClean="0"/>
              <a:t>ower cost solar and wind remove chance for any large thermal builds</a:t>
            </a:r>
          </a:p>
          <a:p>
            <a:pPr marL="742950" lvl="1" indent="-285750">
              <a:buFont typeface="Calibri" panose="020F0502020204030204" pitchFamily="34" charset="0"/>
              <a:buChar char="-"/>
            </a:pPr>
            <a:r>
              <a:rPr lang="en-US" sz="1200" dirty="0" smtClean="0"/>
              <a:t>Solar additions – 21,400 MWs</a:t>
            </a:r>
          </a:p>
          <a:p>
            <a:pPr marL="742950" lvl="1" indent="-285750">
              <a:buFont typeface="Calibri" panose="020F0502020204030204" pitchFamily="34" charset="0"/>
              <a:buChar char="-"/>
            </a:pPr>
            <a:r>
              <a:rPr lang="en-US" sz="1200" dirty="0" smtClean="0"/>
              <a:t>Wind additions – 100 MWs</a:t>
            </a:r>
          </a:p>
          <a:p>
            <a:pPr marL="742950" lvl="1" indent="-285750">
              <a:buFont typeface="Calibri" panose="020F0502020204030204" pitchFamily="34" charset="0"/>
              <a:buChar char="-"/>
            </a:pPr>
            <a:r>
              <a:rPr lang="en-US" sz="1200" dirty="0" smtClean="0"/>
              <a:t>CT additions – 3,420 MWs</a:t>
            </a:r>
          </a:p>
          <a:p>
            <a:pPr marL="285750" indent="-285750">
              <a:spcBef>
                <a:spcPts val="1200"/>
              </a:spcBef>
              <a:buFont typeface="Arial" panose="020B0604020202020204" pitchFamily="34" charset="0"/>
              <a:buChar char="•"/>
              <a:tabLst>
                <a:tab pos="5888038" algn="dec"/>
              </a:tabLst>
            </a:pPr>
            <a:r>
              <a:rPr lang="en-US" sz="1200" dirty="0"/>
              <a:t>Total fixed retirements – 18,349 MWs</a:t>
            </a:r>
          </a:p>
          <a:p>
            <a:pPr marL="628650" lvl="1" indent="-171450">
              <a:buFont typeface="Arial" panose="020B0604020202020204" pitchFamily="34" charset="0"/>
              <a:buChar char="–"/>
              <a:tabLst>
                <a:tab pos="5888038" algn="dec"/>
              </a:tabLst>
            </a:pPr>
            <a:r>
              <a:rPr lang="en-US" sz="1200" dirty="0"/>
              <a:t>2,581 MWs retire before 2016</a:t>
            </a:r>
          </a:p>
          <a:p>
            <a:pPr marL="285750" indent="-285750">
              <a:spcBef>
                <a:spcPts val="600"/>
              </a:spcBef>
              <a:buFont typeface="Arial" panose="020B0604020202020204" pitchFamily="34" charset="0"/>
              <a:buChar char="•"/>
            </a:pPr>
            <a:r>
              <a:rPr lang="en-US" sz="1200" dirty="0" smtClean="0"/>
              <a:t>Fixed retirements are replaced mostly with solar resources </a:t>
            </a:r>
          </a:p>
          <a:p>
            <a:pPr marL="285750" indent="-285750">
              <a:spcBef>
                <a:spcPts val="600"/>
              </a:spcBef>
              <a:buFont typeface="Arial" panose="020B0604020202020204" pitchFamily="34" charset="0"/>
              <a:buChar char="•"/>
            </a:pPr>
            <a:r>
              <a:rPr lang="en-US" sz="1200" dirty="0" smtClean="0"/>
              <a:t>Largest MW shortage is 10,629 MWs with many hours over 5,000 MWs</a:t>
            </a:r>
          </a:p>
          <a:p>
            <a:pPr marL="285750" indent="-285750">
              <a:spcBef>
                <a:spcPts val="600"/>
              </a:spcBef>
              <a:buFont typeface="Arial" panose="020B0604020202020204" pitchFamily="34" charset="0"/>
              <a:buChar char="•"/>
            </a:pPr>
            <a:r>
              <a:rPr lang="en-US" sz="1200" dirty="0" smtClean="0"/>
              <a:t>125 scarcity hours most occur between 6 pm and 8 pm</a:t>
            </a:r>
          </a:p>
          <a:p>
            <a:pPr marL="285750" indent="-285750">
              <a:spcBef>
                <a:spcPts val="600"/>
              </a:spcBef>
              <a:buFont typeface="Arial" panose="020B0604020202020204" pitchFamily="34" charset="0"/>
              <a:buChar char="•"/>
              <a:tabLst>
                <a:tab pos="5888038" algn="dec"/>
              </a:tabLst>
            </a:pPr>
            <a:r>
              <a:rPr lang="en-US" sz="1200" dirty="0" smtClean="0"/>
              <a:t>Fixed retirement ages:</a:t>
            </a:r>
          </a:p>
          <a:p>
            <a:pPr marL="742950" lvl="1" indent="-285750">
              <a:buFont typeface="Arial" panose="020B0604020202020204" pitchFamily="34" charset="0"/>
              <a:buChar char="•"/>
              <a:tabLst>
                <a:tab pos="5888038" algn="dec"/>
              </a:tabLst>
            </a:pPr>
            <a:r>
              <a:rPr lang="en-US" sz="1200" dirty="0" smtClean="0"/>
              <a:t>Coal – 55 years</a:t>
            </a:r>
          </a:p>
          <a:p>
            <a:pPr marL="742950" lvl="1" indent="-285750">
              <a:buFont typeface="Arial" panose="020B0604020202020204" pitchFamily="34" charset="0"/>
              <a:buChar char="•"/>
              <a:tabLst>
                <a:tab pos="5888038" algn="dec"/>
              </a:tabLst>
            </a:pPr>
            <a:r>
              <a:rPr lang="en-US" sz="1200" dirty="0" smtClean="0"/>
              <a:t>NG – 50 years</a:t>
            </a:r>
          </a:p>
          <a:p>
            <a:pPr marL="742950" lvl="1" indent="-285750">
              <a:buFont typeface="Arial" panose="020B0604020202020204" pitchFamily="34" charset="0"/>
              <a:buChar char="•"/>
              <a:tabLst>
                <a:tab pos="5888038" algn="dec"/>
              </a:tabLst>
            </a:pPr>
            <a:r>
              <a:rPr lang="en-US" sz="1200" dirty="0" smtClean="0"/>
              <a:t>Wind – 25 years</a:t>
            </a:r>
          </a:p>
          <a:p>
            <a:pPr marL="285750" indent="-285750">
              <a:spcBef>
                <a:spcPts val="600"/>
              </a:spcBef>
              <a:buFont typeface="Arial" panose="020B0604020202020204" pitchFamily="34" charset="0"/>
              <a:buChar char="•"/>
            </a:pPr>
            <a:endParaRPr lang="en-US" sz="1200" dirty="0" smtClean="0"/>
          </a:p>
          <a:p>
            <a:pPr marL="742950" lvl="1" indent="-285750">
              <a:buFont typeface="Arial" panose="020B0604020202020204" pitchFamily="34" charset="0"/>
              <a:buChar char="•"/>
            </a:pPr>
            <a:endParaRPr lang="en-US" sz="1600" dirty="0"/>
          </a:p>
        </p:txBody>
      </p:sp>
      <p:sp>
        <p:nvSpPr>
          <p:cNvPr id="10" name="TextBox 9"/>
          <p:cNvSpPr txBox="1"/>
          <p:nvPr/>
        </p:nvSpPr>
        <p:spPr>
          <a:xfrm>
            <a:off x="1803400" y="5071646"/>
            <a:ext cx="1447800" cy="307777"/>
          </a:xfrm>
          <a:prstGeom prst="rect">
            <a:avLst/>
          </a:prstGeom>
          <a:noFill/>
        </p:spPr>
        <p:txBody>
          <a:bodyPr wrap="square" rtlCol="0">
            <a:spAutoFit/>
          </a:bodyPr>
          <a:lstStyle/>
          <a:p>
            <a:r>
              <a:rPr lang="en-US" sz="1400" dirty="0" smtClean="0"/>
              <a:t>July 17, 2031</a:t>
            </a:r>
            <a:endParaRPr lang="en-US" sz="1400" dirty="0"/>
          </a:p>
        </p:txBody>
      </p:sp>
    </p:spTree>
    <p:extLst>
      <p:ext uri="{BB962C8B-B14F-4D97-AF65-F5344CB8AC3E}">
        <p14:creationId xmlns:p14="http://schemas.microsoft.com/office/powerpoint/2010/main" val="1400409086"/>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DREAM (Distributed Energy Resource and </a:t>
            </a:r>
            <a:r>
              <a:rPr lang="en-US" dirty="0" err="1" smtClean="0"/>
              <a:t>ancillarIES</a:t>
            </a:r>
            <a:r>
              <a:rPr lang="en-US" dirty="0" smtClean="0"/>
              <a:t> market) On!</a:t>
            </a:r>
            <a:endParaRPr lang="en-US" dirty="0"/>
          </a:p>
        </p:txBody>
      </p:sp>
      <p:sp>
        <p:nvSpPr>
          <p:cNvPr id="3" name="Content Placeholder 2"/>
          <p:cNvSpPr>
            <a:spLocks noGrp="1"/>
          </p:cNvSpPr>
          <p:nvPr>
            <p:ph idx="1"/>
          </p:nvPr>
        </p:nvSpPr>
        <p:spPr/>
        <p:txBody>
          <a:bodyPr>
            <a:normAutofit lnSpcReduction="10000"/>
          </a:bodyPr>
          <a:lstStyle/>
          <a:p>
            <a:r>
              <a:rPr lang="en-US" dirty="0" smtClean="0"/>
              <a:t>Distributed level storage resources could participate more fully in DER-Light or DER-Heavy Scheme under ERCOT White Paper Proposal		Significant work needed but storage has particular issues potentially with settlement</a:t>
            </a:r>
          </a:p>
          <a:p>
            <a:pPr lvl="1"/>
            <a:r>
              <a:rPr lang="en-US" dirty="0" smtClean="0"/>
              <a:t>Particular focus could be extent to which EVs could be integrated into a DER ancillary or energy market offer</a:t>
            </a:r>
          </a:p>
          <a:p>
            <a:pPr lvl="1"/>
            <a:r>
              <a:rPr lang="en-US" dirty="0" smtClean="0"/>
              <a:t>Aggregation of storage with other resources like solar</a:t>
            </a:r>
          </a:p>
          <a:p>
            <a:pPr lvl="1"/>
            <a:r>
              <a:rPr lang="en-US" dirty="0" smtClean="0"/>
              <a:t>TAC has authorized DREAM to keep working, but significant issues remain going forward</a:t>
            </a:r>
          </a:p>
          <a:p>
            <a:pPr lvl="1"/>
            <a:r>
              <a:rPr lang="en-US" dirty="0" smtClean="0"/>
              <a:t>Allowing aggregation within a load zone could be very important to getting storage plus other DER to participate in market</a:t>
            </a:r>
          </a:p>
          <a:p>
            <a:pPr lvl="1"/>
            <a:r>
              <a:rPr lang="en-US" dirty="0" smtClean="0"/>
              <a:t>Issues on do you need to be associated with a Resource Node, Congestion Rights, etc. </a:t>
            </a:r>
            <a:endParaRPr lang="en-US" dirty="0"/>
          </a:p>
        </p:txBody>
      </p:sp>
      <p:sp>
        <p:nvSpPr>
          <p:cNvPr id="4" name="Footer Placeholder 3"/>
          <p:cNvSpPr>
            <a:spLocks noGrp="1"/>
          </p:cNvSpPr>
          <p:nvPr>
            <p:ph type="ftr" sz="quarter" idx="11"/>
          </p:nvPr>
        </p:nvSpPr>
        <p:spPr/>
        <p:txBody>
          <a:bodyPr/>
          <a:lstStyle/>
          <a:p>
            <a:r>
              <a:rPr lang="en-US" smtClean="0"/>
              <a:t>ERCOT Energy Storage Markets &amp; Policy: Past, Present &amp; Future</a:t>
            </a:r>
            <a:endParaRPr lang="en-US"/>
          </a:p>
        </p:txBody>
      </p:sp>
      <p:sp>
        <p:nvSpPr>
          <p:cNvPr id="5" name="Slide Number Placeholder 4"/>
          <p:cNvSpPr>
            <a:spLocks noGrp="1"/>
          </p:cNvSpPr>
          <p:nvPr>
            <p:ph type="sldNum" sz="quarter" idx="12"/>
          </p:nvPr>
        </p:nvSpPr>
        <p:spPr/>
        <p:txBody>
          <a:bodyPr/>
          <a:lstStyle/>
          <a:p>
            <a:fld id="{1D72EBF8-7CF5-44B7-B2BF-E22DE4D0703D}" type="slidenum">
              <a:rPr lang="en-US" smtClean="0"/>
              <a:pPr/>
              <a:t>24</a:t>
            </a:fld>
            <a:endParaRPr lang="en-US"/>
          </a:p>
        </p:txBody>
      </p:sp>
    </p:spTree>
    <p:extLst>
      <p:ext uri="{BB962C8B-B14F-4D97-AF65-F5344CB8AC3E}">
        <p14:creationId xmlns:p14="http://schemas.microsoft.com/office/powerpoint/2010/main" val="33533596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74638"/>
            <a:ext cx="7772400" cy="1143000"/>
          </a:xfrm>
        </p:spPr>
        <p:txBody>
          <a:bodyPr>
            <a:normAutofit fontScale="90000"/>
          </a:bodyPr>
          <a:lstStyle/>
          <a:p>
            <a:r>
              <a:rPr lang="en-US" dirty="0" smtClean="0"/>
              <a:t>Can Storage provide reliability services</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Brattle </a:t>
            </a:r>
            <a:r>
              <a:rPr lang="en-US" dirty="0" err="1" smtClean="0"/>
              <a:t>Oncor</a:t>
            </a:r>
            <a:r>
              <a:rPr lang="en-US" dirty="0" smtClean="0"/>
              <a:t> proposal (to allow TDUs to build storage, charge ratepayers and then have third-parties operate them for energy and ancillary services) would require PUC and LEG change, but… </a:t>
            </a:r>
          </a:p>
          <a:p>
            <a:r>
              <a:rPr lang="en-US" dirty="0" smtClean="0"/>
              <a:t>TDUs today can potentially use storage as reliability product today (</a:t>
            </a:r>
            <a:r>
              <a:rPr lang="en-US" dirty="0" err="1" smtClean="0"/>
              <a:t>ie</a:t>
            </a:r>
            <a:r>
              <a:rPr lang="en-US" dirty="0" smtClean="0"/>
              <a:t> AEP Presidio battery)</a:t>
            </a:r>
          </a:p>
          <a:p>
            <a:r>
              <a:rPr lang="en-US" dirty="0" smtClean="0"/>
              <a:t>Capacitors already accepted as a transmission reliability device</a:t>
            </a:r>
          </a:p>
          <a:p>
            <a:r>
              <a:rPr lang="en-US" dirty="0" smtClean="0"/>
              <a:t>ERCOT should place storage as an alternative that is assessed as part of discussion of RMR, Constraints and Needs report and annual Regional Transmission Plan</a:t>
            </a:r>
          </a:p>
          <a:p>
            <a:r>
              <a:rPr lang="en-US" dirty="0"/>
              <a:t>The </a:t>
            </a:r>
            <a:r>
              <a:rPr lang="en-US" dirty="0" smtClean="0"/>
              <a:t>RTP “shall </a:t>
            </a:r>
            <a:r>
              <a:rPr lang="en-US" dirty="0"/>
              <a:t>identify reliability needs and transmission upgrades and additions required to meet the system needs per criteria set in the ERCOT Planning Guide Sections 3 and 4 and NERC TPL-001-4 reliability </a:t>
            </a:r>
            <a:r>
              <a:rPr lang="en-US" dirty="0" smtClean="0"/>
              <a:t>standard”</a:t>
            </a:r>
          </a:p>
          <a:p>
            <a:r>
              <a:rPr lang="en-US" dirty="0" smtClean="0"/>
              <a:t>Storage devices should be assessed as part of this process</a:t>
            </a:r>
          </a:p>
          <a:p>
            <a:r>
              <a:rPr lang="en-US" dirty="0" smtClean="0"/>
              <a:t>RMR decision-making should also incorporate storage as a potential alternative</a:t>
            </a:r>
            <a:endParaRPr lang="en-US" dirty="0"/>
          </a:p>
          <a:p>
            <a:endParaRPr lang="en-US" dirty="0"/>
          </a:p>
        </p:txBody>
      </p:sp>
      <p:sp>
        <p:nvSpPr>
          <p:cNvPr id="4" name="Footer Placeholder 3"/>
          <p:cNvSpPr>
            <a:spLocks noGrp="1"/>
          </p:cNvSpPr>
          <p:nvPr>
            <p:ph type="ftr" sz="quarter" idx="11"/>
          </p:nvPr>
        </p:nvSpPr>
        <p:spPr/>
        <p:txBody>
          <a:bodyPr/>
          <a:lstStyle/>
          <a:p>
            <a:r>
              <a:rPr lang="en-US" smtClean="0"/>
              <a:t>ERCOT Energy Storage Markets &amp; Policy: Past, Present &amp; Future</a:t>
            </a:r>
            <a:endParaRPr lang="en-US"/>
          </a:p>
        </p:txBody>
      </p:sp>
      <p:sp>
        <p:nvSpPr>
          <p:cNvPr id="5" name="Slide Number Placeholder 4"/>
          <p:cNvSpPr>
            <a:spLocks noGrp="1"/>
          </p:cNvSpPr>
          <p:nvPr>
            <p:ph type="sldNum" sz="quarter" idx="12"/>
          </p:nvPr>
        </p:nvSpPr>
        <p:spPr/>
        <p:txBody>
          <a:bodyPr/>
          <a:lstStyle/>
          <a:p>
            <a:fld id="{1D72EBF8-7CF5-44B7-B2BF-E22DE4D0703D}" type="slidenum">
              <a:rPr lang="en-US" smtClean="0"/>
              <a:pPr/>
              <a:t>25</a:t>
            </a:fld>
            <a:endParaRPr lang="en-US"/>
          </a:p>
        </p:txBody>
      </p:sp>
    </p:spTree>
    <p:extLst>
      <p:ext uri="{BB962C8B-B14F-4D97-AF65-F5344CB8AC3E}">
        <p14:creationId xmlns:p14="http://schemas.microsoft.com/office/powerpoint/2010/main" val="36658093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Next steps on storage</a:t>
            </a:r>
            <a:endParaRPr lang="en-US" dirty="0"/>
          </a:p>
        </p:txBody>
      </p:sp>
      <p:sp>
        <p:nvSpPr>
          <p:cNvPr id="3" name="Content Placeholder 2"/>
          <p:cNvSpPr>
            <a:spLocks noGrp="1"/>
          </p:cNvSpPr>
          <p:nvPr>
            <p:ph idx="1"/>
          </p:nvPr>
        </p:nvSpPr>
        <p:spPr/>
        <p:txBody>
          <a:bodyPr>
            <a:normAutofit fontScale="92500"/>
          </a:bodyPr>
          <a:lstStyle/>
          <a:p>
            <a:r>
              <a:rPr lang="en-US" dirty="0" smtClean="0"/>
              <a:t>Continue discussion on 667 vs. 752 – assess benefits of FFRS and of having a sliding ratio based upon conditions</a:t>
            </a:r>
          </a:p>
          <a:p>
            <a:r>
              <a:rPr lang="en-US" dirty="0" smtClean="0"/>
              <a:t>Develop separate inertia ancillary service – ETWG could help sponsor this</a:t>
            </a:r>
          </a:p>
          <a:p>
            <a:r>
              <a:rPr lang="en-US" dirty="0" smtClean="0"/>
              <a:t>Develop rules for distributed storage and energy resources participation, including aggregation</a:t>
            </a:r>
          </a:p>
          <a:p>
            <a:r>
              <a:rPr lang="en-US" dirty="0" smtClean="0"/>
              <a:t>Expand planning rules so that in addition to capacitor banks, RTP process looks at storage devices as alternative to new transformers and lines, or a way to downsize</a:t>
            </a:r>
          </a:p>
          <a:p>
            <a:r>
              <a:rPr lang="en-US" dirty="0" smtClean="0"/>
              <a:t>When assessing RMRs, look at storage as an alternative to having to run older uneconomic plants</a:t>
            </a:r>
          </a:p>
          <a:p>
            <a:r>
              <a:rPr lang="en-US" dirty="0" smtClean="0"/>
              <a:t>This group could take on any of these tasks…. </a:t>
            </a:r>
            <a:endParaRPr lang="en-US" dirty="0"/>
          </a:p>
        </p:txBody>
      </p:sp>
      <p:sp>
        <p:nvSpPr>
          <p:cNvPr id="4" name="Footer Placeholder 3"/>
          <p:cNvSpPr>
            <a:spLocks noGrp="1"/>
          </p:cNvSpPr>
          <p:nvPr>
            <p:ph type="ftr" sz="quarter" idx="11"/>
          </p:nvPr>
        </p:nvSpPr>
        <p:spPr/>
        <p:txBody>
          <a:bodyPr/>
          <a:lstStyle/>
          <a:p>
            <a:r>
              <a:rPr lang="en-US" smtClean="0"/>
              <a:t>ERCOT Energy Storage Markets &amp; Policy: Past, Present &amp; Future</a:t>
            </a:r>
            <a:endParaRPr lang="en-US"/>
          </a:p>
        </p:txBody>
      </p:sp>
      <p:sp>
        <p:nvSpPr>
          <p:cNvPr id="5" name="Slide Number Placeholder 4"/>
          <p:cNvSpPr>
            <a:spLocks noGrp="1"/>
          </p:cNvSpPr>
          <p:nvPr>
            <p:ph type="sldNum" sz="quarter" idx="12"/>
          </p:nvPr>
        </p:nvSpPr>
        <p:spPr/>
        <p:txBody>
          <a:bodyPr/>
          <a:lstStyle/>
          <a:p>
            <a:fld id="{1D72EBF8-7CF5-44B7-B2BF-E22DE4D0703D}" type="slidenum">
              <a:rPr lang="en-US" smtClean="0"/>
              <a:pPr/>
              <a:t>26</a:t>
            </a:fld>
            <a:endParaRPr lang="en-US"/>
          </a:p>
        </p:txBody>
      </p:sp>
    </p:spTree>
    <p:extLst>
      <p:ext uri="{BB962C8B-B14F-4D97-AF65-F5344CB8AC3E}">
        <p14:creationId xmlns:p14="http://schemas.microsoft.com/office/powerpoint/2010/main" val="39701481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0" y="152400"/>
            <a:ext cx="9144000" cy="898525"/>
          </a:xfrm>
        </p:spPr>
        <p:txBody>
          <a:bodyPr/>
          <a:lstStyle/>
          <a:p>
            <a:r>
              <a:rPr lang="en-US" altLang="en-US" smtClean="0"/>
              <a:t>Projects operating across the U.S.</a:t>
            </a:r>
          </a:p>
        </p:txBody>
      </p:sp>
      <p:pic>
        <p:nvPicPr>
          <p:cNvPr id="15363"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rcRect l="19553" t="37622" r="12256" b="12215"/>
          <a:stretch>
            <a:fillRect/>
          </a:stretch>
        </p:blipFill>
        <p:spPr>
          <a:xfrm>
            <a:off x="2376488" y="1219200"/>
            <a:ext cx="6767512" cy="3733800"/>
          </a:xfrm>
        </p:spPr>
      </p:pic>
      <p:sp>
        <p:nvSpPr>
          <p:cNvPr id="15364"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fld id="{9DD926FC-BA87-47BB-AE15-329EFCBEAAFE}" type="slidenum">
              <a:rPr lang="en-US" altLang="en-US" smtClean="0">
                <a:cs typeface="Arial Unicode MS" panose="020B0604020202020204" pitchFamily="34" charset="-128"/>
              </a:rPr>
              <a:pPr/>
              <a:t>4</a:t>
            </a:fld>
            <a:endParaRPr lang="en-US" altLang="en-US" smtClean="0">
              <a:cs typeface="Arial Unicode MS" panose="020B0604020202020204" pitchFamily="34" charset="-128"/>
            </a:endParaRPr>
          </a:p>
        </p:txBody>
      </p:sp>
      <p:pic>
        <p:nvPicPr>
          <p:cNvPr id="15365" name="Picture 5"/>
          <p:cNvPicPr>
            <a:picLocks noChangeAspect="1"/>
          </p:cNvPicPr>
          <p:nvPr/>
        </p:nvPicPr>
        <p:blipFill>
          <a:blip r:embed="rId4">
            <a:extLst>
              <a:ext uri="{28A0092B-C50C-407E-A947-70E740481C1C}">
                <a14:useLocalDpi xmlns:a14="http://schemas.microsoft.com/office/drawing/2010/main" val="0"/>
              </a:ext>
            </a:extLst>
          </a:blip>
          <a:srcRect l="27626" t="57292" r="45137" b="19791"/>
          <a:stretch>
            <a:fillRect/>
          </a:stretch>
        </p:blipFill>
        <p:spPr bwMode="auto">
          <a:xfrm>
            <a:off x="615950" y="3341688"/>
            <a:ext cx="1593850" cy="1001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6" name="Picture 6"/>
          <p:cNvPicPr>
            <a:picLocks noChangeAspect="1"/>
          </p:cNvPicPr>
          <p:nvPr/>
        </p:nvPicPr>
        <p:blipFill>
          <a:blip r:embed="rId5">
            <a:extLst>
              <a:ext uri="{28A0092B-C50C-407E-A947-70E740481C1C}">
                <a14:useLocalDpi xmlns:a14="http://schemas.microsoft.com/office/drawing/2010/main" val="0"/>
              </a:ext>
            </a:extLst>
          </a:blip>
          <a:srcRect l="39844" t="54167" r="35938" b="16667"/>
          <a:stretch>
            <a:fillRect/>
          </a:stretch>
        </p:blipFill>
        <p:spPr bwMode="auto">
          <a:xfrm>
            <a:off x="82550" y="1219200"/>
            <a:ext cx="2127250" cy="192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ubtitle 5"/>
          <p:cNvSpPr txBox="1">
            <a:spLocks/>
          </p:cNvSpPr>
          <p:nvPr/>
        </p:nvSpPr>
        <p:spPr bwMode="auto">
          <a:xfrm>
            <a:off x="2376487" y="4926256"/>
            <a:ext cx="6459535" cy="1239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marL="342900" indent="-342900" algn="l" defTabSz="457200" rtl="0" eaLnBrk="0" fontAlgn="base" hangingPunct="0">
              <a:spcBef>
                <a:spcPts val="800"/>
              </a:spcBef>
              <a:spcAft>
                <a:spcPct val="0"/>
              </a:spcAft>
              <a:buClr>
                <a:srgbClr val="000000"/>
              </a:buClr>
              <a:buSzPct val="100000"/>
              <a:buFont typeface="Times New Roman" panose="02020603050405020304" pitchFamily="18" charset="0"/>
              <a:defRPr sz="3200">
                <a:solidFill>
                  <a:srgbClr val="000000"/>
                </a:solidFill>
                <a:latin typeface="+mn-lt"/>
                <a:ea typeface="MS PGothic" pitchFamily="34" charset="-128"/>
                <a:cs typeface="+mn-cs"/>
              </a:defRPr>
            </a:lvl1pPr>
            <a:lvl2pPr marL="742950" indent="-285750" algn="l" defTabSz="457200" rtl="0" eaLnBrk="0" fontAlgn="base" hangingPunct="0">
              <a:spcBef>
                <a:spcPts val="700"/>
              </a:spcBef>
              <a:spcAft>
                <a:spcPct val="0"/>
              </a:spcAft>
              <a:buClr>
                <a:srgbClr val="000000"/>
              </a:buClr>
              <a:buSzPct val="100000"/>
              <a:buFont typeface="Times New Roman" panose="02020603050405020304" pitchFamily="18" charset="0"/>
              <a:defRPr sz="2800">
                <a:solidFill>
                  <a:srgbClr val="000000"/>
                </a:solidFill>
                <a:latin typeface="+mn-lt"/>
                <a:ea typeface="Arial Unicode MS" charset="0"/>
                <a:cs typeface="+mn-cs"/>
              </a:defRPr>
            </a:lvl2pPr>
            <a:lvl3pPr marL="1143000" indent="-228600" algn="l" defTabSz="457200" rtl="0" eaLnBrk="0" fontAlgn="base" hangingPunct="0">
              <a:spcBef>
                <a:spcPts val="600"/>
              </a:spcBef>
              <a:spcAft>
                <a:spcPct val="0"/>
              </a:spcAft>
              <a:buClr>
                <a:srgbClr val="000000"/>
              </a:buClr>
              <a:buSzPct val="100000"/>
              <a:buFont typeface="Times New Roman" panose="02020603050405020304" pitchFamily="18" charset="0"/>
              <a:defRPr sz="2400">
                <a:solidFill>
                  <a:srgbClr val="000000"/>
                </a:solidFill>
                <a:latin typeface="+mn-lt"/>
                <a:ea typeface="Arial Unicode MS" charset="0"/>
                <a:cs typeface="+mn-cs"/>
              </a:defRPr>
            </a:lvl3pPr>
            <a:lvl4pPr marL="1600200" indent="-228600" algn="l" defTabSz="457200"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Arial Unicode MS" charset="0"/>
                <a:cs typeface="+mn-cs"/>
              </a:defRPr>
            </a:lvl4pPr>
            <a:lvl5pPr marL="2057400" indent="-228600" algn="l" defTabSz="457200"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Arial Unicode MS" charset="0"/>
                <a:cs typeface="+mn-cs"/>
              </a:defRPr>
            </a:lvl5pPr>
            <a:lvl6pPr marL="2514600" indent="-228600" algn="l" defTabSz="457200"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cs typeface="+mn-cs"/>
              </a:defRPr>
            </a:lvl6pPr>
            <a:lvl7pPr marL="2971800" indent="-228600" algn="l" defTabSz="457200"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cs typeface="+mn-cs"/>
              </a:defRPr>
            </a:lvl7pPr>
            <a:lvl8pPr marL="3429000" indent="-228600" algn="l" defTabSz="457200"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cs typeface="+mn-cs"/>
              </a:defRPr>
            </a:lvl8pPr>
            <a:lvl9pPr marL="3886200" indent="-228600" algn="l" defTabSz="457200"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cs typeface="+mn-cs"/>
              </a:defRPr>
            </a:lvl9pPr>
          </a:lstStyle>
          <a:p>
            <a:pPr>
              <a:defRPr/>
            </a:pPr>
            <a:r>
              <a:rPr lang="en-US" sz="2800" kern="0" baseline="0" dirty="0" smtClean="0"/>
              <a:t>Several MW-scale projects have 5+ years of operations</a:t>
            </a:r>
          </a:p>
          <a:p>
            <a:pPr>
              <a:defRPr/>
            </a:pPr>
            <a:r>
              <a:rPr lang="en-US" sz="2800" kern="0" dirty="0" smtClean="0"/>
              <a:t>Source: DOE Global Energy Storage Database</a:t>
            </a:r>
            <a:endParaRPr lang="en-US" sz="2800" kern="0" baseline="0" dirty="0"/>
          </a:p>
        </p:txBody>
      </p:sp>
    </p:spTree>
    <p:extLst>
      <p:ext uri="{BB962C8B-B14F-4D97-AF65-F5344CB8AC3E}">
        <p14:creationId xmlns:p14="http://schemas.microsoft.com/office/powerpoint/2010/main" val="2718277180"/>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Current trends in the US market</a:t>
            </a:r>
            <a:endParaRPr lang="en-US" dirty="0"/>
          </a:p>
        </p:txBody>
      </p:sp>
      <p:sp>
        <p:nvSpPr>
          <p:cNvPr id="3" name="Content Placeholder 2"/>
          <p:cNvSpPr>
            <a:spLocks noGrp="1"/>
          </p:cNvSpPr>
          <p:nvPr>
            <p:ph idx="1"/>
          </p:nvPr>
        </p:nvSpPr>
        <p:spPr>
          <a:xfrm>
            <a:off x="685800" y="1600201"/>
            <a:ext cx="7772400" cy="3017837"/>
          </a:xfrm>
        </p:spPr>
        <p:txBody>
          <a:bodyPr/>
          <a:lstStyle/>
          <a:p>
            <a:endParaRPr lang="en-US" dirty="0"/>
          </a:p>
        </p:txBody>
      </p:sp>
      <p:sp>
        <p:nvSpPr>
          <p:cNvPr id="4" name="Footer Placeholder 3"/>
          <p:cNvSpPr>
            <a:spLocks noGrp="1"/>
          </p:cNvSpPr>
          <p:nvPr>
            <p:ph type="ftr" sz="quarter" idx="11"/>
          </p:nvPr>
        </p:nvSpPr>
        <p:spPr/>
        <p:txBody>
          <a:bodyPr/>
          <a:lstStyle/>
          <a:p>
            <a:r>
              <a:rPr lang="en-US" smtClean="0"/>
              <a:t>ERCOT Energy Storage Markets &amp; Policy: Past, Present &amp; Future</a:t>
            </a:r>
            <a:endParaRPr lang="en-US"/>
          </a:p>
        </p:txBody>
      </p:sp>
      <p:sp>
        <p:nvSpPr>
          <p:cNvPr id="5" name="Slide Number Placeholder 4"/>
          <p:cNvSpPr>
            <a:spLocks noGrp="1"/>
          </p:cNvSpPr>
          <p:nvPr>
            <p:ph type="sldNum" sz="quarter" idx="12"/>
          </p:nvPr>
        </p:nvSpPr>
        <p:spPr/>
        <p:txBody>
          <a:bodyPr/>
          <a:lstStyle/>
          <a:p>
            <a:fld id="{1D72EBF8-7CF5-44B7-B2BF-E22DE4D0703D}" type="slidenum">
              <a:rPr lang="en-US" smtClean="0"/>
              <a:pPr/>
              <a:t>5</a:t>
            </a:fld>
            <a:endParaRPr lang="en-US"/>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rcRect l="8594" t="31250" r="8594" b="25000"/>
          <a:stretch>
            <a:fillRect/>
          </a:stretch>
        </p:blipFill>
        <p:spPr bwMode="auto">
          <a:xfrm>
            <a:off x="587973" y="1417638"/>
            <a:ext cx="80772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4615233" y="4781545"/>
            <a:ext cx="4207006" cy="1200329"/>
          </a:xfrm>
          <a:prstGeom prst="rect">
            <a:avLst/>
          </a:prstGeom>
          <a:noFill/>
        </p:spPr>
        <p:txBody>
          <a:bodyPr wrap="square" rtlCol="0">
            <a:spAutoFit/>
          </a:bodyPr>
          <a:lstStyle/>
          <a:p>
            <a:r>
              <a:rPr lang="en-US" dirty="0" smtClean="0"/>
              <a:t>Annual installation expected to reach 850 MWs by 2019. 2</a:t>
            </a:r>
            <a:r>
              <a:rPr lang="en-US" baseline="30000" dirty="0" smtClean="0"/>
              <a:t>nd</a:t>
            </a:r>
            <a:r>
              <a:rPr lang="en-US" dirty="0" smtClean="0"/>
              <a:t> Quarter 2015 highest ever; in Texas – AEP and Duke projects make up most of capacity </a:t>
            </a:r>
            <a:endParaRPr lang="en-US" dirty="0"/>
          </a:p>
        </p:txBody>
      </p:sp>
      <p:sp>
        <p:nvSpPr>
          <p:cNvPr id="9" name="TextBox 8"/>
          <p:cNvSpPr txBox="1"/>
          <p:nvPr/>
        </p:nvSpPr>
        <p:spPr>
          <a:xfrm>
            <a:off x="805114" y="4781545"/>
            <a:ext cx="3503948" cy="646331"/>
          </a:xfrm>
          <a:prstGeom prst="rect">
            <a:avLst/>
          </a:prstGeom>
          <a:noFill/>
        </p:spPr>
        <p:txBody>
          <a:bodyPr wrap="square" rtlCol="0">
            <a:spAutoFit/>
          </a:bodyPr>
          <a:lstStyle/>
          <a:p>
            <a:r>
              <a:rPr lang="en-US" dirty="0" smtClean="0"/>
              <a:t>Source: GTM Research US Energy Storage Monitor</a:t>
            </a:r>
            <a:endParaRPr lang="en-US" dirty="0"/>
          </a:p>
        </p:txBody>
      </p:sp>
    </p:spTree>
    <p:extLst>
      <p:ext uri="{BB962C8B-B14F-4D97-AF65-F5344CB8AC3E}">
        <p14:creationId xmlns:p14="http://schemas.microsoft.com/office/powerpoint/2010/main" val="2466105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2"/>
          <p:cNvSpPr>
            <a:spLocks noGrp="1"/>
          </p:cNvSpPr>
          <p:nvPr>
            <p:ph type="title"/>
          </p:nvPr>
        </p:nvSpPr>
        <p:spPr>
          <a:xfrm>
            <a:off x="685800" y="0"/>
            <a:ext cx="7772400" cy="1143000"/>
          </a:xfrm>
        </p:spPr>
        <p:txBody>
          <a:bodyPr>
            <a:normAutofit fontScale="90000"/>
          </a:bodyPr>
          <a:lstStyle/>
          <a:p>
            <a:r>
              <a:rPr lang="en-US" altLang="en-US" dirty="0" smtClean="0"/>
              <a:t>Costs expected to continue falling</a:t>
            </a:r>
          </a:p>
        </p:txBody>
      </p:sp>
      <p:pic>
        <p:nvPicPr>
          <p:cNvPr id="19459" name="Picture 1" descr="ES Cost.png"/>
          <p:cNvPicPr>
            <a:picLocks noGrp="1" noChangeAspect="1"/>
          </p:cNvPicPr>
          <p:nvPr>
            <p:ph sz="half" idx="4294967295"/>
          </p:nvPr>
        </p:nvPicPr>
        <p:blipFill>
          <a:blip r:embed="rId3">
            <a:extLst>
              <a:ext uri="{28A0092B-C50C-407E-A947-70E740481C1C}">
                <a14:useLocalDpi xmlns:a14="http://schemas.microsoft.com/office/drawing/2010/main" val="0"/>
              </a:ext>
            </a:extLst>
          </a:blip>
          <a:srcRect/>
          <a:stretch>
            <a:fillRect/>
          </a:stretch>
        </p:blipFill>
        <p:spPr>
          <a:xfrm>
            <a:off x="25400" y="1143000"/>
            <a:ext cx="6556375" cy="4343400"/>
          </a:xfrm>
          <a:prstGeom prst="rect">
            <a:avLst/>
          </a:prstGeom>
          <a:noFill/>
          <a:extLst>
            <a:ext uri="{91240B29-F687-4f45-9708-019B960494DF}">
              <a14:hiddenLine xmlns:a14="http://schemas.microsoft.com/office/drawing/2010/main" w="9525">
                <a:solidFill>
                  <a:srgbClr val="000000"/>
                </a:solidFill>
                <a:miter lim="800000"/>
                <a:headEnd/>
                <a:tailEnd/>
              </a14:hiddenLine>
            </a:ext>
          </a:extLst>
        </p:spPr>
      </p:pic>
      <p:sp>
        <p:nvSpPr>
          <p:cNvPr id="19460" name="Slide Number Placeholder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fld id="{3FF7C244-C38F-44A7-8391-F9C17793A99A}" type="slidenum">
              <a:rPr lang="en-US" altLang="en-US" smtClean="0">
                <a:cs typeface="Arial Unicode MS" panose="020B0604020202020204" pitchFamily="34" charset="-128"/>
              </a:rPr>
              <a:pPr/>
              <a:t>6</a:t>
            </a:fld>
            <a:endParaRPr lang="en-US" altLang="en-US" smtClean="0">
              <a:cs typeface="Arial Unicode MS" panose="020B0604020202020204" pitchFamily="34" charset="-128"/>
            </a:endParaRPr>
          </a:p>
        </p:txBody>
      </p:sp>
      <p:sp>
        <p:nvSpPr>
          <p:cNvPr id="11" name="Subtitle 5"/>
          <p:cNvSpPr txBox="1">
            <a:spLocks/>
          </p:cNvSpPr>
          <p:nvPr/>
        </p:nvSpPr>
        <p:spPr bwMode="auto">
          <a:xfrm>
            <a:off x="6553200" y="1552120"/>
            <a:ext cx="2514600" cy="391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marL="342900" indent="-342900" algn="l" defTabSz="457200" rtl="0" eaLnBrk="0" fontAlgn="base" hangingPunct="0">
              <a:spcBef>
                <a:spcPts val="800"/>
              </a:spcBef>
              <a:spcAft>
                <a:spcPct val="0"/>
              </a:spcAft>
              <a:buClr>
                <a:srgbClr val="000000"/>
              </a:buClr>
              <a:buSzPct val="100000"/>
              <a:buFont typeface="Times New Roman" panose="02020603050405020304" pitchFamily="18" charset="0"/>
              <a:defRPr sz="2800">
                <a:solidFill>
                  <a:srgbClr val="000000"/>
                </a:solidFill>
                <a:latin typeface="+mn-lt"/>
                <a:ea typeface="MS PGothic" pitchFamily="34" charset="-128"/>
                <a:cs typeface="+mn-cs"/>
              </a:defRPr>
            </a:lvl1pPr>
            <a:lvl2pPr marL="742950" indent="-285750" algn="l" defTabSz="457200" rtl="0" eaLnBrk="0" fontAlgn="base" hangingPunct="0">
              <a:spcBef>
                <a:spcPts val="700"/>
              </a:spcBef>
              <a:spcAft>
                <a:spcPct val="0"/>
              </a:spcAft>
              <a:buClr>
                <a:srgbClr val="000000"/>
              </a:buClr>
              <a:buSzPct val="100000"/>
              <a:buFont typeface="Times New Roman" panose="02020603050405020304" pitchFamily="18" charset="0"/>
              <a:defRPr sz="2400">
                <a:solidFill>
                  <a:srgbClr val="000000"/>
                </a:solidFill>
                <a:latin typeface="+mn-lt"/>
                <a:ea typeface="Arial Unicode MS" charset="0"/>
                <a:cs typeface="+mn-cs"/>
              </a:defRPr>
            </a:lvl2pPr>
            <a:lvl3pPr marL="1143000" indent="-228600" algn="l" defTabSz="457200" rtl="0" eaLnBrk="0" fontAlgn="base" hangingPunct="0">
              <a:spcBef>
                <a:spcPts val="600"/>
              </a:spcBef>
              <a:spcAft>
                <a:spcPct val="0"/>
              </a:spcAft>
              <a:buClr>
                <a:srgbClr val="000000"/>
              </a:buClr>
              <a:buSzPct val="100000"/>
              <a:buFont typeface="Times New Roman" panose="02020603050405020304" pitchFamily="18" charset="0"/>
              <a:defRPr sz="2000">
                <a:solidFill>
                  <a:srgbClr val="000000"/>
                </a:solidFill>
                <a:latin typeface="+mn-lt"/>
                <a:ea typeface="Arial Unicode MS" charset="0"/>
                <a:cs typeface="+mn-cs"/>
              </a:defRPr>
            </a:lvl3pPr>
            <a:lvl4pPr marL="1600200" indent="-228600" algn="l" defTabSz="457200" rtl="0" eaLnBrk="0" fontAlgn="base" hangingPunct="0">
              <a:spcBef>
                <a:spcPts val="500"/>
              </a:spcBef>
              <a:spcAft>
                <a:spcPct val="0"/>
              </a:spcAft>
              <a:buClr>
                <a:srgbClr val="000000"/>
              </a:buClr>
              <a:buSzPct val="100000"/>
              <a:buFont typeface="Times New Roman" panose="02020603050405020304" pitchFamily="18" charset="0"/>
              <a:defRPr sz="1800">
                <a:solidFill>
                  <a:srgbClr val="000000"/>
                </a:solidFill>
                <a:latin typeface="+mn-lt"/>
                <a:ea typeface="Arial Unicode MS" charset="0"/>
                <a:cs typeface="+mn-cs"/>
              </a:defRPr>
            </a:lvl4pPr>
            <a:lvl5pPr marL="2057400" indent="-228600" algn="l" defTabSz="457200" rtl="0" eaLnBrk="0" fontAlgn="base" hangingPunct="0">
              <a:spcBef>
                <a:spcPts val="500"/>
              </a:spcBef>
              <a:spcAft>
                <a:spcPct val="0"/>
              </a:spcAft>
              <a:buClr>
                <a:srgbClr val="000000"/>
              </a:buClr>
              <a:buSzPct val="100000"/>
              <a:buFont typeface="Times New Roman" panose="02020603050405020304" pitchFamily="18" charset="0"/>
              <a:defRPr sz="1800">
                <a:solidFill>
                  <a:srgbClr val="000000"/>
                </a:solidFill>
                <a:latin typeface="+mn-lt"/>
                <a:ea typeface="Arial Unicode MS" charset="0"/>
                <a:cs typeface="+mn-cs"/>
              </a:defRPr>
            </a:lvl5pPr>
            <a:lvl6pPr marL="2514600" indent="-228600" algn="l" defTabSz="457200" rtl="0" eaLnBrk="0" fontAlgn="base" hangingPunct="0">
              <a:spcBef>
                <a:spcPts val="500"/>
              </a:spcBef>
              <a:spcAft>
                <a:spcPct val="0"/>
              </a:spcAft>
              <a:buClr>
                <a:srgbClr val="000000"/>
              </a:buClr>
              <a:buSzPct val="100000"/>
              <a:buFont typeface="Times New Roman" pitchFamily="16" charset="0"/>
              <a:defRPr sz="1800">
                <a:solidFill>
                  <a:srgbClr val="000000"/>
                </a:solidFill>
                <a:latin typeface="+mn-lt"/>
                <a:cs typeface="+mn-cs"/>
              </a:defRPr>
            </a:lvl6pPr>
            <a:lvl7pPr marL="2971800" indent="-228600" algn="l" defTabSz="457200" rtl="0" eaLnBrk="0" fontAlgn="base" hangingPunct="0">
              <a:spcBef>
                <a:spcPts val="500"/>
              </a:spcBef>
              <a:spcAft>
                <a:spcPct val="0"/>
              </a:spcAft>
              <a:buClr>
                <a:srgbClr val="000000"/>
              </a:buClr>
              <a:buSzPct val="100000"/>
              <a:buFont typeface="Times New Roman" pitchFamily="16" charset="0"/>
              <a:defRPr sz="1800">
                <a:solidFill>
                  <a:srgbClr val="000000"/>
                </a:solidFill>
                <a:latin typeface="+mn-lt"/>
                <a:cs typeface="+mn-cs"/>
              </a:defRPr>
            </a:lvl7pPr>
            <a:lvl8pPr marL="3429000" indent="-228600" algn="l" defTabSz="457200" rtl="0" eaLnBrk="0" fontAlgn="base" hangingPunct="0">
              <a:spcBef>
                <a:spcPts val="500"/>
              </a:spcBef>
              <a:spcAft>
                <a:spcPct val="0"/>
              </a:spcAft>
              <a:buClr>
                <a:srgbClr val="000000"/>
              </a:buClr>
              <a:buSzPct val="100000"/>
              <a:buFont typeface="Times New Roman" pitchFamily="16" charset="0"/>
              <a:defRPr sz="1800">
                <a:solidFill>
                  <a:srgbClr val="000000"/>
                </a:solidFill>
                <a:latin typeface="+mn-lt"/>
                <a:cs typeface="+mn-cs"/>
              </a:defRPr>
            </a:lvl8pPr>
            <a:lvl9pPr marL="3886200" indent="-228600" algn="l" defTabSz="457200" rtl="0" eaLnBrk="0" fontAlgn="base" hangingPunct="0">
              <a:spcBef>
                <a:spcPts val="500"/>
              </a:spcBef>
              <a:spcAft>
                <a:spcPct val="0"/>
              </a:spcAft>
              <a:buClr>
                <a:srgbClr val="000000"/>
              </a:buClr>
              <a:buSzPct val="100000"/>
              <a:buFont typeface="Times New Roman" pitchFamily="16" charset="0"/>
              <a:defRPr sz="1800">
                <a:solidFill>
                  <a:srgbClr val="000000"/>
                </a:solidFill>
                <a:latin typeface="+mn-lt"/>
                <a:cs typeface="+mn-cs"/>
              </a:defRPr>
            </a:lvl9pPr>
          </a:lstStyle>
          <a:p>
            <a:pPr>
              <a:defRPr/>
            </a:pPr>
            <a:r>
              <a:rPr lang="en-US" sz="1800" kern="0" baseline="0" dirty="0" smtClean="0">
                <a:solidFill>
                  <a:schemeClr val="tx1"/>
                </a:solidFill>
              </a:rPr>
              <a:t>Navigant: 4-hr battery install cost as low as $700/kW by 2020</a:t>
            </a:r>
            <a:endParaRPr lang="en-US" sz="1800" kern="0" baseline="0" dirty="0">
              <a:solidFill>
                <a:schemeClr val="tx1"/>
              </a:solidFill>
            </a:endParaRPr>
          </a:p>
          <a:p>
            <a:pPr>
              <a:defRPr/>
            </a:pPr>
            <a:r>
              <a:rPr lang="en-US" sz="1800" kern="0" baseline="0" dirty="0" err="1">
                <a:solidFill>
                  <a:schemeClr val="tx1"/>
                </a:solidFill>
              </a:rPr>
              <a:t>Oncor</a:t>
            </a:r>
            <a:r>
              <a:rPr lang="en-US" sz="1800" kern="0" baseline="0" dirty="0">
                <a:solidFill>
                  <a:schemeClr val="tx1"/>
                </a:solidFill>
              </a:rPr>
              <a:t>: $350/</a:t>
            </a:r>
            <a:r>
              <a:rPr lang="en-US" sz="1800" kern="0" baseline="0" dirty="0" smtClean="0">
                <a:solidFill>
                  <a:schemeClr val="tx1"/>
                </a:solidFill>
              </a:rPr>
              <a:t>kW install cost by 2020</a:t>
            </a:r>
            <a:endParaRPr lang="en-US" sz="1800" kern="0" baseline="0" dirty="0">
              <a:solidFill>
                <a:schemeClr val="tx1"/>
              </a:solidFill>
            </a:endParaRPr>
          </a:p>
          <a:p>
            <a:pPr>
              <a:defRPr/>
            </a:pPr>
            <a:r>
              <a:rPr lang="en-US" sz="1800" kern="0" baseline="0" dirty="0">
                <a:solidFill>
                  <a:schemeClr val="tx1"/>
                </a:solidFill>
              </a:rPr>
              <a:t>Morgan Stanley: battery-only costs </a:t>
            </a:r>
            <a:r>
              <a:rPr lang="en-US" sz="1800" kern="0" baseline="0" dirty="0" smtClean="0">
                <a:solidFill>
                  <a:schemeClr val="tx1"/>
                </a:solidFill>
              </a:rPr>
              <a:t>as low as </a:t>
            </a:r>
            <a:r>
              <a:rPr lang="en-US" sz="1800" kern="0" baseline="0" dirty="0">
                <a:solidFill>
                  <a:schemeClr val="tx1"/>
                </a:solidFill>
              </a:rPr>
              <a:t>$</a:t>
            </a:r>
            <a:r>
              <a:rPr lang="en-US" sz="1800" kern="0" baseline="0" dirty="0" smtClean="0">
                <a:solidFill>
                  <a:schemeClr val="tx1"/>
                </a:solidFill>
              </a:rPr>
              <a:t>125/kW to come</a:t>
            </a:r>
          </a:p>
          <a:p>
            <a:pPr>
              <a:defRPr/>
            </a:pPr>
            <a:r>
              <a:rPr lang="en-US" sz="1800" kern="0" baseline="0" dirty="0" smtClean="0">
                <a:solidFill>
                  <a:schemeClr val="tx1"/>
                </a:solidFill>
              </a:rPr>
              <a:t>Tesla</a:t>
            </a:r>
            <a:r>
              <a:rPr lang="en-US" sz="1800" kern="0" baseline="0" dirty="0">
                <a:solidFill>
                  <a:schemeClr val="tx1"/>
                </a:solidFill>
              </a:rPr>
              <a:t>: </a:t>
            </a:r>
            <a:r>
              <a:rPr lang="en-US" sz="1800" kern="0" baseline="0" dirty="0" smtClean="0">
                <a:solidFill>
                  <a:schemeClr val="tx1"/>
                </a:solidFill>
              </a:rPr>
              <a:t>Li-ion battery-only </a:t>
            </a:r>
            <a:r>
              <a:rPr lang="en-US" sz="1800" kern="0" baseline="0" dirty="0">
                <a:solidFill>
                  <a:schemeClr val="tx1"/>
                </a:solidFill>
              </a:rPr>
              <a:t>cost $</a:t>
            </a:r>
            <a:r>
              <a:rPr lang="en-US" sz="1800" kern="0" baseline="0" dirty="0" smtClean="0">
                <a:solidFill>
                  <a:schemeClr val="tx1"/>
                </a:solidFill>
              </a:rPr>
              <a:t>110/kWh already</a:t>
            </a:r>
          </a:p>
        </p:txBody>
      </p:sp>
      <p:sp>
        <p:nvSpPr>
          <p:cNvPr id="2" name="TextBox 1"/>
          <p:cNvSpPr txBox="1"/>
          <p:nvPr/>
        </p:nvSpPr>
        <p:spPr>
          <a:xfrm>
            <a:off x="5975989" y="5579390"/>
            <a:ext cx="3091811" cy="646331"/>
          </a:xfrm>
          <a:prstGeom prst="rect">
            <a:avLst/>
          </a:prstGeom>
          <a:noFill/>
        </p:spPr>
        <p:txBody>
          <a:bodyPr wrap="square" rtlCol="0">
            <a:spAutoFit/>
          </a:bodyPr>
          <a:lstStyle/>
          <a:p>
            <a:r>
              <a:rPr lang="en-US" dirty="0" smtClean="0"/>
              <a:t>Source: Energy Storage Association, 2015</a:t>
            </a:r>
            <a:endParaRPr lang="en-US" dirty="0"/>
          </a:p>
        </p:txBody>
      </p:sp>
    </p:spTree>
    <p:extLst>
      <p:ext uri="{BB962C8B-B14F-4D97-AF65-F5344CB8AC3E}">
        <p14:creationId xmlns:p14="http://schemas.microsoft.com/office/powerpoint/2010/main" val="316003128"/>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Studies Suggest Storage Grid Parity is Already Close to </a:t>
            </a:r>
            <a:r>
              <a:rPr lang="en-US" dirty="0" err="1" smtClean="0"/>
              <a:t>peaker</a:t>
            </a:r>
            <a:r>
              <a:rPr lang="en-US" dirty="0" smtClean="0"/>
              <a:t> plant</a:t>
            </a:r>
            <a:endParaRPr lang="en-US" dirty="0"/>
          </a:p>
        </p:txBody>
      </p:sp>
      <p:sp>
        <p:nvSpPr>
          <p:cNvPr id="3" name="Content Placeholder 2"/>
          <p:cNvSpPr>
            <a:spLocks noGrp="1"/>
          </p:cNvSpPr>
          <p:nvPr>
            <p:ph idx="1"/>
          </p:nvPr>
        </p:nvSpPr>
        <p:spPr>
          <a:xfrm>
            <a:off x="765177" y="1736284"/>
            <a:ext cx="7772400" cy="3733800"/>
          </a:xfrm>
        </p:spPr>
        <p:txBody>
          <a:bodyPr>
            <a:noAutofit/>
          </a:bodyPr>
          <a:lstStyle/>
          <a:p>
            <a:r>
              <a:rPr lang="en-US" sz="1600" dirty="0" smtClean="0"/>
              <a:t>Citigroup January 2015 Study expect battery storage to fall to $230/</a:t>
            </a:r>
            <a:r>
              <a:rPr lang="en-US" sz="1600" dirty="0" err="1" smtClean="0"/>
              <a:t>MWh</a:t>
            </a:r>
            <a:r>
              <a:rPr lang="en-US" sz="1600" dirty="0" smtClean="0"/>
              <a:t> by 2020 and $150/</a:t>
            </a:r>
            <a:r>
              <a:rPr lang="en-US" sz="1600" dirty="0" err="1" smtClean="0"/>
              <a:t>MWh</a:t>
            </a:r>
            <a:r>
              <a:rPr lang="en-US" sz="1600" dirty="0" smtClean="0"/>
              <a:t> by 2030 </a:t>
            </a:r>
          </a:p>
          <a:p>
            <a:r>
              <a:rPr lang="en-US" sz="1600" dirty="0" smtClean="0"/>
              <a:t>Other studies are more optimistic in falling costs</a:t>
            </a:r>
          </a:p>
          <a:p>
            <a:pPr lvl="1"/>
            <a:r>
              <a:rPr lang="en-US" sz="1400" dirty="0" smtClean="0"/>
              <a:t>Lazard November 2015 Storage Analysis finds current battery technology (zinc, lithium-ion and flow batteries) are currently at $220 to $320 per </a:t>
            </a:r>
            <a:r>
              <a:rPr lang="en-US" sz="1400" dirty="0" err="1" smtClean="0"/>
              <a:t>MWh</a:t>
            </a:r>
            <a:r>
              <a:rPr lang="en-US" sz="1400" dirty="0" smtClean="0"/>
              <a:t>, while Compressed Air Energy Storage technology currently can generate a </a:t>
            </a:r>
            <a:r>
              <a:rPr lang="en-US" sz="1400" dirty="0" err="1" smtClean="0"/>
              <a:t>MWh</a:t>
            </a:r>
            <a:r>
              <a:rPr lang="en-US" sz="1400" dirty="0" smtClean="0"/>
              <a:t> for $190</a:t>
            </a:r>
          </a:p>
          <a:p>
            <a:pPr lvl="1"/>
            <a:r>
              <a:rPr lang="en-US" sz="1400" dirty="0" smtClean="0"/>
              <a:t>Lazard report suggests lithium-ion batteries will decrease capital costs by 47% and flow-batteries by 38% within five years (2020), and </a:t>
            </a:r>
            <a:r>
              <a:rPr lang="en-US" sz="1400" dirty="0" err="1" smtClean="0"/>
              <a:t>levelized</a:t>
            </a:r>
            <a:r>
              <a:rPr lang="en-US" sz="1400" dirty="0" smtClean="0"/>
              <a:t> cost at $190 per </a:t>
            </a:r>
            <a:r>
              <a:rPr lang="en-US" sz="1400" dirty="0" err="1" smtClean="0"/>
              <a:t>MWh</a:t>
            </a:r>
            <a:r>
              <a:rPr lang="en-US" sz="1400" dirty="0" smtClean="0"/>
              <a:t>.</a:t>
            </a:r>
          </a:p>
          <a:p>
            <a:pPr lvl="1"/>
            <a:r>
              <a:rPr lang="en-US" sz="1400" dirty="0" smtClean="0"/>
              <a:t>PNLL 2013 National Assessment of Energy Storage found that flywheels, salt batteries, pumped hydro and demand response competitive with </a:t>
            </a:r>
            <a:r>
              <a:rPr lang="en-US" sz="1400" dirty="0" err="1" smtClean="0"/>
              <a:t>peaker</a:t>
            </a:r>
            <a:r>
              <a:rPr lang="en-US" sz="1400" dirty="0" smtClean="0"/>
              <a:t> plants now, and that lithium and flow batteries would beat </a:t>
            </a:r>
            <a:r>
              <a:rPr lang="en-US" sz="1400" dirty="0" err="1" smtClean="0"/>
              <a:t>peakers</a:t>
            </a:r>
            <a:r>
              <a:rPr lang="en-US" sz="1400" dirty="0" smtClean="0"/>
              <a:t> by 2020 in ERCOT and Western Grid as more renewables come on-line as balancing resource</a:t>
            </a:r>
          </a:p>
          <a:p>
            <a:pPr lvl="1"/>
            <a:r>
              <a:rPr lang="en-US" sz="1400" dirty="0" smtClean="0"/>
              <a:t>BNEF forecasts that total installed energy storage in US will reach 3 GW within 7 years, while Navigant forecasts up to $3 billion industry by 2022</a:t>
            </a:r>
          </a:p>
          <a:p>
            <a:pPr lvl="1"/>
            <a:r>
              <a:rPr lang="en-US" sz="1400" dirty="0" smtClean="0"/>
              <a:t>Brattle study for ONCOR suggested up to 5,000 MWs of  storage possible in ERCOT</a:t>
            </a:r>
            <a:endParaRPr lang="en-US" sz="1400" dirty="0"/>
          </a:p>
        </p:txBody>
      </p:sp>
      <p:sp>
        <p:nvSpPr>
          <p:cNvPr id="4" name="Footer Placeholder 3"/>
          <p:cNvSpPr>
            <a:spLocks noGrp="1"/>
          </p:cNvSpPr>
          <p:nvPr>
            <p:ph type="ftr" sz="quarter" idx="11"/>
          </p:nvPr>
        </p:nvSpPr>
        <p:spPr/>
        <p:txBody>
          <a:bodyPr/>
          <a:lstStyle/>
          <a:p>
            <a:r>
              <a:rPr lang="en-US" smtClean="0"/>
              <a:t>ERCOT Energy Storage Markets &amp; Policy: Past, Present &amp; Future</a:t>
            </a:r>
            <a:endParaRPr lang="en-US"/>
          </a:p>
        </p:txBody>
      </p:sp>
      <p:sp>
        <p:nvSpPr>
          <p:cNvPr id="5" name="Slide Number Placeholder 4"/>
          <p:cNvSpPr>
            <a:spLocks noGrp="1"/>
          </p:cNvSpPr>
          <p:nvPr>
            <p:ph type="sldNum" sz="quarter" idx="12"/>
          </p:nvPr>
        </p:nvSpPr>
        <p:spPr/>
        <p:txBody>
          <a:bodyPr/>
          <a:lstStyle/>
          <a:p>
            <a:fld id="{1D72EBF8-7CF5-44B7-B2BF-E22DE4D0703D}" type="slidenum">
              <a:rPr lang="en-US" smtClean="0"/>
              <a:pPr/>
              <a:t>7</a:t>
            </a:fld>
            <a:endParaRPr lang="en-US"/>
          </a:p>
        </p:txBody>
      </p:sp>
    </p:spTree>
    <p:extLst>
      <p:ext uri="{BB962C8B-B14F-4D97-AF65-F5344CB8AC3E}">
        <p14:creationId xmlns:p14="http://schemas.microsoft.com/office/powerpoint/2010/main" val="28147313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6423" y="265770"/>
            <a:ext cx="7772400" cy="1143000"/>
          </a:xfrm>
        </p:spPr>
        <p:txBody>
          <a:bodyPr>
            <a:normAutofit fontScale="90000"/>
          </a:bodyPr>
          <a:lstStyle/>
          <a:p>
            <a:r>
              <a:rPr lang="en-US" dirty="0" smtClean="0"/>
              <a:t>Current/Procured Utility-Scale Storage</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297289013"/>
              </p:ext>
            </p:extLst>
          </p:nvPr>
        </p:nvGraphicFramePr>
        <p:xfrm>
          <a:off x="685800" y="1440126"/>
          <a:ext cx="7772400" cy="4846319"/>
        </p:xfrm>
        <a:graphic>
          <a:graphicData uri="http://schemas.openxmlformats.org/drawingml/2006/table">
            <a:tbl>
              <a:tblPr firstRow="1" bandRow="1">
                <a:tableStyleId>{5C22544A-7EE6-4342-B048-85BDC9FD1C3A}</a:tableStyleId>
              </a:tblPr>
              <a:tblGrid>
                <a:gridCol w="2590800"/>
                <a:gridCol w="2590800"/>
                <a:gridCol w="2590800"/>
              </a:tblGrid>
              <a:tr h="0">
                <a:tc>
                  <a:txBody>
                    <a:bodyPr/>
                    <a:lstStyle/>
                    <a:p>
                      <a:r>
                        <a:rPr lang="en-US" dirty="0" smtClean="0"/>
                        <a:t>Utility/Company</a:t>
                      </a:r>
                      <a:endParaRPr lang="en-US" dirty="0"/>
                    </a:p>
                  </a:txBody>
                  <a:tcPr/>
                </a:tc>
                <a:tc>
                  <a:txBody>
                    <a:bodyPr/>
                    <a:lstStyle/>
                    <a:p>
                      <a:r>
                        <a:rPr lang="en-US" dirty="0" smtClean="0"/>
                        <a:t>Amount</a:t>
                      </a:r>
                      <a:endParaRPr lang="en-US" dirty="0"/>
                    </a:p>
                  </a:txBody>
                  <a:tcPr/>
                </a:tc>
                <a:tc>
                  <a:txBody>
                    <a:bodyPr/>
                    <a:lstStyle/>
                    <a:p>
                      <a:r>
                        <a:rPr lang="en-US" dirty="0" smtClean="0"/>
                        <a:t>Use</a:t>
                      </a:r>
                      <a:endParaRPr lang="en-US" dirty="0"/>
                    </a:p>
                  </a:txBody>
                  <a:tcPr/>
                </a:tc>
              </a:tr>
              <a:tr h="370840">
                <a:tc>
                  <a:txBody>
                    <a:bodyPr/>
                    <a:lstStyle/>
                    <a:p>
                      <a:r>
                        <a:rPr lang="en-US" sz="1400" dirty="0" smtClean="0"/>
                        <a:t>Souther</a:t>
                      </a:r>
                      <a:r>
                        <a:rPr lang="en-US" sz="1400" baseline="0" dirty="0" smtClean="0"/>
                        <a:t>n Ca. Edison</a:t>
                      </a:r>
                      <a:endParaRPr lang="en-US" sz="1400" dirty="0"/>
                    </a:p>
                  </a:txBody>
                  <a:tcPr/>
                </a:tc>
                <a:tc>
                  <a:txBody>
                    <a:bodyPr/>
                    <a:lstStyle/>
                    <a:p>
                      <a:r>
                        <a:rPr lang="en-US" sz="1400" dirty="0" smtClean="0"/>
                        <a:t>260</a:t>
                      </a:r>
                      <a:r>
                        <a:rPr lang="en-US" sz="1400" baseline="0" dirty="0" smtClean="0"/>
                        <a:t> MWs</a:t>
                      </a:r>
                      <a:endParaRPr lang="en-US" sz="1400" dirty="0"/>
                    </a:p>
                  </a:txBody>
                  <a:tcPr/>
                </a:tc>
                <a:tc>
                  <a:txBody>
                    <a:bodyPr/>
                    <a:lstStyle/>
                    <a:p>
                      <a:r>
                        <a:rPr lang="en-US" sz="1400" dirty="0" smtClean="0"/>
                        <a:t>Variety, including 100 MW</a:t>
                      </a:r>
                      <a:r>
                        <a:rPr lang="en-US" sz="1400" baseline="0" dirty="0" smtClean="0"/>
                        <a:t> Transmission-Tied to provide 3-4 hour peak replacement</a:t>
                      </a:r>
                      <a:endParaRPr lang="en-US" sz="1400" dirty="0"/>
                    </a:p>
                  </a:txBody>
                  <a:tcPr/>
                </a:tc>
              </a:tr>
              <a:tr h="370840">
                <a:tc>
                  <a:txBody>
                    <a:bodyPr/>
                    <a:lstStyle/>
                    <a:p>
                      <a:r>
                        <a:rPr lang="en-US" sz="1400" dirty="0" smtClean="0"/>
                        <a:t>AEP</a:t>
                      </a:r>
                      <a:endParaRPr lang="en-US" sz="1400" dirty="0"/>
                    </a:p>
                  </a:txBody>
                  <a:tcPr/>
                </a:tc>
                <a:tc>
                  <a:txBody>
                    <a:bodyPr/>
                    <a:lstStyle/>
                    <a:p>
                      <a:r>
                        <a:rPr lang="en-US" sz="1400" dirty="0" smtClean="0"/>
                        <a:t>4 MW</a:t>
                      </a:r>
                      <a:endParaRPr lang="en-US" sz="1400" dirty="0"/>
                    </a:p>
                  </a:txBody>
                  <a:tcPr/>
                </a:tc>
                <a:tc>
                  <a:txBody>
                    <a:bodyPr/>
                    <a:lstStyle/>
                    <a:p>
                      <a:r>
                        <a:rPr lang="en-US" sz="1400" dirty="0" smtClean="0"/>
                        <a:t>Presidio</a:t>
                      </a:r>
                      <a:r>
                        <a:rPr lang="en-US" sz="1400" baseline="0" dirty="0" smtClean="0"/>
                        <a:t> Texas emergency needs at end of line</a:t>
                      </a:r>
                      <a:endParaRPr lang="en-US" sz="1400" dirty="0"/>
                    </a:p>
                  </a:txBody>
                  <a:tcPr/>
                </a:tc>
              </a:tr>
              <a:tr h="370840">
                <a:tc>
                  <a:txBody>
                    <a:bodyPr/>
                    <a:lstStyle/>
                    <a:p>
                      <a:r>
                        <a:rPr lang="en-US" sz="1400" dirty="0" smtClean="0"/>
                        <a:t>Duke</a:t>
                      </a:r>
                      <a:r>
                        <a:rPr lang="en-US" sz="1400" baseline="0" dirty="0" smtClean="0"/>
                        <a:t> Energy (</a:t>
                      </a:r>
                      <a:r>
                        <a:rPr lang="en-US" sz="1400" baseline="0" dirty="0" err="1" smtClean="0"/>
                        <a:t>NoTrees</a:t>
                      </a:r>
                      <a:r>
                        <a:rPr lang="en-US" sz="1400" baseline="0" dirty="0" smtClean="0"/>
                        <a:t>)</a:t>
                      </a:r>
                      <a:endParaRPr lang="en-US" sz="1400" dirty="0"/>
                    </a:p>
                  </a:txBody>
                  <a:tcPr/>
                </a:tc>
                <a:tc>
                  <a:txBody>
                    <a:bodyPr/>
                    <a:lstStyle/>
                    <a:p>
                      <a:r>
                        <a:rPr lang="en-US" sz="1400" dirty="0" smtClean="0"/>
                        <a:t>36 MW Lead-Acid</a:t>
                      </a:r>
                      <a:r>
                        <a:rPr lang="en-US" sz="1400" baseline="0" dirty="0" smtClean="0"/>
                        <a:t> Battery but being replaced with Lithium-Ion</a:t>
                      </a:r>
                      <a:endParaRPr lang="en-US" sz="1400" dirty="0"/>
                    </a:p>
                  </a:txBody>
                  <a:tcPr/>
                </a:tc>
                <a:tc>
                  <a:txBody>
                    <a:bodyPr/>
                    <a:lstStyle/>
                    <a:p>
                      <a:r>
                        <a:rPr lang="en-US" sz="1400" dirty="0" smtClean="0"/>
                        <a:t>Mainly for fast regulation</a:t>
                      </a:r>
                      <a:r>
                        <a:rPr lang="en-US" sz="1400" baseline="0" dirty="0" smtClean="0"/>
                        <a:t> service - </a:t>
                      </a:r>
                      <a:r>
                        <a:rPr lang="en-US" sz="1400" dirty="0" smtClean="0"/>
                        <a:t>co-located</a:t>
                      </a:r>
                      <a:r>
                        <a:rPr lang="en-US" sz="1400" baseline="0" dirty="0" smtClean="0"/>
                        <a:t> with </a:t>
                      </a:r>
                      <a:r>
                        <a:rPr lang="en-US" sz="1400" dirty="0" smtClean="0"/>
                        <a:t>wind farm</a:t>
                      </a:r>
                      <a:endParaRPr lang="en-US" sz="1400" dirty="0"/>
                    </a:p>
                  </a:txBody>
                  <a:tcPr/>
                </a:tc>
              </a:tr>
              <a:tr h="370840">
                <a:tc>
                  <a:txBody>
                    <a:bodyPr/>
                    <a:lstStyle/>
                    <a:p>
                      <a:r>
                        <a:rPr lang="en-US" sz="1400" dirty="0" smtClean="0"/>
                        <a:t>Austin Energy</a:t>
                      </a:r>
                      <a:endParaRPr lang="en-US" sz="1400" dirty="0"/>
                    </a:p>
                  </a:txBody>
                  <a:tcPr/>
                </a:tc>
                <a:tc>
                  <a:txBody>
                    <a:bodyPr/>
                    <a:lstStyle/>
                    <a:p>
                      <a:r>
                        <a:rPr lang="en-US" sz="1400" dirty="0" smtClean="0"/>
                        <a:t>1.3 MWs Lithium-Ion</a:t>
                      </a:r>
                      <a:r>
                        <a:rPr lang="en-US" sz="1400" baseline="0" dirty="0" smtClean="0"/>
                        <a:t> Battery</a:t>
                      </a:r>
                      <a:endParaRPr lang="en-US" sz="1400" dirty="0"/>
                    </a:p>
                  </a:txBody>
                  <a:tcPr/>
                </a:tc>
                <a:tc>
                  <a:txBody>
                    <a:bodyPr/>
                    <a:lstStyle/>
                    <a:p>
                      <a:r>
                        <a:rPr lang="en-US" sz="1400" dirty="0" smtClean="0"/>
                        <a:t>To be tied</a:t>
                      </a:r>
                      <a:r>
                        <a:rPr lang="en-US" sz="1400" baseline="0" dirty="0" smtClean="0"/>
                        <a:t> to community solar farm </a:t>
                      </a:r>
                      <a:endParaRPr lang="en-US" sz="1400" dirty="0"/>
                    </a:p>
                  </a:txBody>
                  <a:tcPr/>
                </a:tc>
              </a:tr>
              <a:tr h="370840">
                <a:tc>
                  <a:txBody>
                    <a:bodyPr/>
                    <a:lstStyle/>
                    <a:p>
                      <a:r>
                        <a:rPr lang="en-US" sz="1400" dirty="0" smtClean="0"/>
                        <a:t>AES Energy Storage</a:t>
                      </a:r>
                      <a:endParaRPr lang="en-US" sz="1400" dirty="0"/>
                    </a:p>
                  </a:txBody>
                  <a:tcPr/>
                </a:tc>
                <a:tc>
                  <a:txBody>
                    <a:bodyPr/>
                    <a:lstStyle/>
                    <a:p>
                      <a:r>
                        <a:rPr lang="en-US" sz="1400" dirty="0" smtClean="0"/>
                        <a:t>20 MW</a:t>
                      </a:r>
                      <a:endParaRPr lang="en-US" sz="1400" dirty="0"/>
                    </a:p>
                  </a:txBody>
                  <a:tcPr/>
                </a:tc>
                <a:tc>
                  <a:txBody>
                    <a:bodyPr/>
                    <a:lstStyle/>
                    <a:p>
                      <a:r>
                        <a:rPr lang="en-US" sz="1400" dirty="0" smtClean="0"/>
                        <a:t>Proposed in </a:t>
                      </a:r>
                      <a:r>
                        <a:rPr lang="en-US" sz="1400" dirty="0" err="1" smtClean="0"/>
                        <a:t>DallasAirport</a:t>
                      </a:r>
                      <a:r>
                        <a:rPr lang="en-US" sz="1400" dirty="0" smtClean="0"/>
                        <a:t> area – mainly</a:t>
                      </a:r>
                      <a:r>
                        <a:rPr lang="en-US" sz="1400" baseline="0" dirty="0" smtClean="0"/>
                        <a:t> ancillary services but also some energy use</a:t>
                      </a:r>
                      <a:endParaRPr lang="en-US" sz="1400" dirty="0"/>
                    </a:p>
                  </a:txBody>
                  <a:tcPr/>
                </a:tc>
              </a:tr>
              <a:tr h="370840">
                <a:tc>
                  <a:txBody>
                    <a:bodyPr/>
                    <a:lstStyle/>
                    <a:p>
                      <a:r>
                        <a:rPr lang="en-US" sz="1400" dirty="0" smtClean="0"/>
                        <a:t>Austin Energy</a:t>
                      </a:r>
                      <a:endParaRPr lang="en-US" sz="1400" dirty="0"/>
                    </a:p>
                  </a:txBody>
                  <a:tcPr/>
                </a:tc>
                <a:tc>
                  <a:txBody>
                    <a:bodyPr/>
                    <a:lstStyle/>
                    <a:p>
                      <a:r>
                        <a:rPr lang="en-US" sz="1400" dirty="0" smtClean="0"/>
                        <a:t>Up</a:t>
                      </a:r>
                      <a:r>
                        <a:rPr lang="en-US" sz="1400" baseline="0" dirty="0" smtClean="0"/>
                        <a:t> to 170 MWs RFI</a:t>
                      </a:r>
                      <a:endParaRPr lang="en-US" sz="1400" dirty="0"/>
                    </a:p>
                  </a:txBody>
                  <a:tcPr/>
                </a:tc>
                <a:tc>
                  <a:txBody>
                    <a:bodyPr/>
                    <a:lstStyle/>
                    <a:p>
                      <a:r>
                        <a:rPr lang="en-US" sz="1400" dirty="0" smtClean="0"/>
                        <a:t>RFI</a:t>
                      </a:r>
                      <a:r>
                        <a:rPr lang="en-US" sz="1400" baseline="0" dirty="0" smtClean="0"/>
                        <a:t> to see potential of utility-scale storage for peak shaving, capacity, ancillary services, </a:t>
                      </a:r>
                      <a:r>
                        <a:rPr lang="en-US" sz="1400" baseline="0" dirty="0" err="1" smtClean="0"/>
                        <a:t>etc</a:t>
                      </a:r>
                      <a:endParaRPr lang="en-US" sz="1400" dirty="0"/>
                    </a:p>
                  </a:txBody>
                  <a:tcPr/>
                </a:tc>
              </a:tr>
              <a:tr h="370840">
                <a:tc>
                  <a:txBody>
                    <a:bodyPr/>
                    <a:lstStyle/>
                    <a:p>
                      <a:r>
                        <a:rPr lang="en-US" sz="1400" dirty="0" smtClean="0"/>
                        <a:t>APEX</a:t>
                      </a:r>
                      <a:endParaRPr lang="en-US" sz="1400" dirty="0"/>
                    </a:p>
                  </a:txBody>
                  <a:tcPr/>
                </a:tc>
                <a:tc>
                  <a:txBody>
                    <a:bodyPr/>
                    <a:lstStyle/>
                    <a:p>
                      <a:r>
                        <a:rPr lang="en-US" sz="1400" dirty="0" smtClean="0"/>
                        <a:t>317 MWs Compressed Air Energy</a:t>
                      </a:r>
                      <a:r>
                        <a:rPr lang="en-US" sz="1400" baseline="0" dirty="0" smtClean="0"/>
                        <a:t> Storage</a:t>
                      </a:r>
                      <a:endParaRPr lang="en-US" sz="1400" dirty="0"/>
                    </a:p>
                  </a:txBody>
                  <a:tcPr/>
                </a:tc>
                <a:tc>
                  <a:txBody>
                    <a:bodyPr/>
                    <a:lstStyle/>
                    <a:p>
                      <a:r>
                        <a:rPr lang="en-US" sz="1400" dirty="0" smtClean="0"/>
                        <a:t>Proposed for ancillary and capacity</a:t>
                      </a:r>
                      <a:r>
                        <a:rPr lang="en-US" sz="1400" baseline="0" dirty="0" smtClean="0"/>
                        <a:t> in Anderson County – has interconnection agreement </a:t>
                      </a:r>
                      <a:endParaRPr lang="en-US" sz="1400" dirty="0"/>
                    </a:p>
                  </a:txBody>
                  <a:tcPr/>
                </a:tc>
              </a:tr>
            </a:tbl>
          </a:graphicData>
        </a:graphic>
      </p:graphicFrame>
      <p:sp>
        <p:nvSpPr>
          <p:cNvPr id="4" name="Footer Placeholder 3"/>
          <p:cNvSpPr>
            <a:spLocks noGrp="1"/>
          </p:cNvSpPr>
          <p:nvPr>
            <p:ph type="ftr" sz="quarter" idx="11"/>
          </p:nvPr>
        </p:nvSpPr>
        <p:spPr/>
        <p:txBody>
          <a:bodyPr/>
          <a:lstStyle/>
          <a:p>
            <a:r>
              <a:rPr lang="en-US" dirty="0" smtClean="0"/>
              <a:t>ERCOT Energy Storage Markets &amp; Policy: Past, Present &amp; Future</a:t>
            </a:r>
            <a:endParaRPr lang="en-US" dirty="0"/>
          </a:p>
        </p:txBody>
      </p:sp>
      <p:sp>
        <p:nvSpPr>
          <p:cNvPr id="5" name="Slide Number Placeholder 4"/>
          <p:cNvSpPr>
            <a:spLocks noGrp="1"/>
          </p:cNvSpPr>
          <p:nvPr>
            <p:ph type="sldNum" sz="quarter" idx="12"/>
          </p:nvPr>
        </p:nvSpPr>
        <p:spPr/>
        <p:txBody>
          <a:bodyPr/>
          <a:lstStyle/>
          <a:p>
            <a:fld id="{1D72EBF8-7CF5-44B7-B2BF-E22DE4D0703D}" type="slidenum">
              <a:rPr lang="en-US" smtClean="0"/>
              <a:pPr/>
              <a:t>8</a:t>
            </a:fld>
            <a:endParaRPr lang="en-US"/>
          </a:p>
        </p:txBody>
      </p:sp>
    </p:spTree>
    <p:extLst>
      <p:ext uri="{BB962C8B-B14F-4D97-AF65-F5344CB8AC3E}">
        <p14:creationId xmlns:p14="http://schemas.microsoft.com/office/powerpoint/2010/main" val="4387925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municipal Utility Efforts</a:t>
            </a:r>
            <a:endParaRPr lang="en-US" dirty="0"/>
          </a:p>
        </p:txBody>
      </p:sp>
      <p:sp>
        <p:nvSpPr>
          <p:cNvPr id="3" name="Content Placeholder 2"/>
          <p:cNvSpPr>
            <a:spLocks noGrp="1"/>
          </p:cNvSpPr>
          <p:nvPr>
            <p:ph idx="1"/>
          </p:nvPr>
        </p:nvSpPr>
        <p:spPr/>
        <p:txBody>
          <a:bodyPr/>
          <a:lstStyle/>
          <a:p>
            <a:r>
              <a:rPr lang="en-US" dirty="0" smtClean="0"/>
              <a:t>See Previous page for Austin Energy</a:t>
            </a:r>
          </a:p>
          <a:p>
            <a:r>
              <a:rPr lang="en-US" dirty="0" smtClean="0"/>
              <a:t>CPS ENERGY issued RFP for up to 50 MW of local storage</a:t>
            </a:r>
          </a:p>
          <a:p>
            <a:r>
              <a:rPr lang="en-US" dirty="0" err="1" smtClean="0"/>
              <a:t>Pedernales</a:t>
            </a:r>
            <a:r>
              <a:rPr lang="en-US" dirty="0" smtClean="0"/>
              <a:t> beginning On-Bill Financing “to </a:t>
            </a:r>
            <a:r>
              <a:rPr lang="en-US" dirty="0"/>
              <a:t>qualifying residential and commercial members seeking to install photovoltaic and battery storage systems connected to the Cooperative's distribution </a:t>
            </a:r>
            <a:r>
              <a:rPr lang="en-US" dirty="0" smtClean="0"/>
              <a:t>system.”</a:t>
            </a:r>
          </a:p>
          <a:p>
            <a:r>
              <a:rPr lang="en-US" dirty="0" smtClean="0"/>
              <a:t>Denton City Council has told Denton Municipal Electric to hire a third-party consultant to review the Denton Renewable Plan – a 70 percent renewable, 13% quick start gas unit plan – and also assess alternatives to quick start gas plants, including storage and DR</a:t>
            </a:r>
            <a:endParaRPr lang="en-US" dirty="0"/>
          </a:p>
        </p:txBody>
      </p:sp>
      <p:sp>
        <p:nvSpPr>
          <p:cNvPr id="4" name="Footer Placeholder 3"/>
          <p:cNvSpPr>
            <a:spLocks noGrp="1"/>
          </p:cNvSpPr>
          <p:nvPr>
            <p:ph type="ftr" sz="quarter" idx="11"/>
          </p:nvPr>
        </p:nvSpPr>
        <p:spPr/>
        <p:txBody>
          <a:bodyPr/>
          <a:lstStyle/>
          <a:p>
            <a:r>
              <a:rPr lang="en-US" smtClean="0"/>
              <a:t>ERCOT Energy Storage Markets &amp; Policy: Past, Present &amp; Future</a:t>
            </a:r>
            <a:endParaRPr lang="en-US"/>
          </a:p>
        </p:txBody>
      </p:sp>
      <p:sp>
        <p:nvSpPr>
          <p:cNvPr id="5" name="Slide Number Placeholder 4"/>
          <p:cNvSpPr>
            <a:spLocks noGrp="1"/>
          </p:cNvSpPr>
          <p:nvPr>
            <p:ph type="sldNum" sz="quarter" idx="12"/>
          </p:nvPr>
        </p:nvSpPr>
        <p:spPr/>
        <p:txBody>
          <a:bodyPr/>
          <a:lstStyle/>
          <a:p>
            <a:fld id="{1D72EBF8-7CF5-44B7-B2BF-E22DE4D0703D}" type="slidenum">
              <a:rPr lang="en-US" smtClean="0"/>
              <a:pPr/>
              <a:t>9</a:t>
            </a:fld>
            <a:endParaRPr lang="en-US"/>
          </a:p>
        </p:txBody>
      </p:sp>
    </p:spTree>
    <p:extLst>
      <p:ext uri="{BB962C8B-B14F-4D97-AF65-F5344CB8AC3E}">
        <p14:creationId xmlns:p14="http://schemas.microsoft.com/office/powerpoint/2010/main" val="2310640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ubtitle 2"/>
          <p:cNvSpPr>
            <a:spLocks noGrp="1"/>
          </p:cNvSpPr>
          <p:nvPr>
            <p:ph idx="1"/>
          </p:nvPr>
        </p:nvSpPr>
        <p:spPr/>
        <p:txBody>
          <a:bodyPr/>
          <a:lstStyle/>
          <a:p>
            <a:pPr marL="0" indent="0" algn="ctr"/>
            <a:r>
              <a:rPr lang="en-US" altLang="en-US" dirty="0" smtClean="0">
                <a:latin typeface="Calibri" panose="020F0502020204030204" pitchFamily="34" charset="0"/>
              </a:rPr>
              <a:t>“Given the significant benefits that storage can bring to the system as a whole, enabling cost-effective investments in energy storage will require a regulatory framework that helps investors capture both the </a:t>
            </a:r>
            <a:r>
              <a:rPr lang="en-US" altLang="en-US" u="sng" dirty="0" smtClean="0">
                <a:latin typeface="Calibri" panose="020F0502020204030204" pitchFamily="34" charset="0"/>
              </a:rPr>
              <a:t>wholesale market values</a:t>
            </a:r>
            <a:r>
              <a:rPr lang="en-US" altLang="en-US" dirty="0" smtClean="0">
                <a:latin typeface="Calibri" panose="020F0502020204030204" pitchFamily="34" charset="0"/>
              </a:rPr>
              <a:t> and the </a:t>
            </a:r>
            <a:r>
              <a:rPr lang="en-US" altLang="en-US" u="sng" dirty="0" smtClean="0">
                <a:latin typeface="Calibri" panose="020F0502020204030204" pitchFamily="34" charset="0"/>
              </a:rPr>
              <a:t>T&amp;D system values</a:t>
            </a:r>
            <a:r>
              <a:rPr lang="en-US" altLang="en-US" dirty="0" smtClean="0">
                <a:latin typeface="Calibri" panose="020F0502020204030204" pitchFamily="34" charset="0"/>
              </a:rPr>
              <a:t> associated with the storage devices.”</a:t>
            </a:r>
            <a:r>
              <a:rPr lang="en-US" altLang="ja-JP" dirty="0" smtClean="0">
                <a:latin typeface="Calibri" panose="020F0502020204030204" pitchFamily="34" charset="0"/>
              </a:rPr>
              <a:t> </a:t>
            </a:r>
          </a:p>
          <a:p>
            <a:pPr marL="0" indent="0" algn="ctr"/>
            <a:endParaRPr lang="en-US" altLang="en-US" sz="2400" i="1" dirty="0" smtClean="0">
              <a:latin typeface="Calibri" panose="020F0502020204030204" pitchFamily="34" charset="0"/>
            </a:endParaRPr>
          </a:p>
          <a:p>
            <a:pPr marL="0" indent="0" algn="ctr"/>
            <a:r>
              <a:rPr lang="en-US" altLang="en-US" sz="2400" i="1" dirty="0" smtClean="0">
                <a:latin typeface="Calibri" panose="020F0502020204030204" pitchFamily="34" charset="0"/>
              </a:rPr>
              <a:t>The </a:t>
            </a:r>
            <a:r>
              <a:rPr lang="en-US" altLang="en-US" sz="2400" i="1" dirty="0" smtClean="0">
                <a:latin typeface="Calibri" panose="020F0502020204030204" pitchFamily="34" charset="0"/>
                <a:hlinkClick r:id="rId3"/>
              </a:rPr>
              <a:t>Value of Distributed Electricity Storage in Texas</a:t>
            </a:r>
            <a:r>
              <a:rPr lang="en-US" altLang="en-US" sz="2400" dirty="0" smtClean="0">
                <a:latin typeface="Calibri" panose="020F0502020204030204" pitchFamily="34" charset="0"/>
              </a:rPr>
              <a:t>, prepared by Brattle Group for </a:t>
            </a:r>
            <a:r>
              <a:rPr lang="en-US" altLang="en-US" sz="2400" dirty="0" err="1" smtClean="0">
                <a:latin typeface="Calibri" panose="020F0502020204030204" pitchFamily="34" charset="0"/>
              </a:rPr>
              <a:t>Oncor</a:t>
            </a:r>
            <a:r>
              <a:rPr lang="en-US" altLang="en-US" sz="2400" dirty="0" smtClean="0">
                <a:latin typeface="Calibri" panose="020F0502020204030204" pitchFamily="34" charset="0"/>
              </a:rPr>
              <a:t>, November 2014</a:t>
            </a:r>
          </a:p>
        </p:txBody>
      </p:sp>
      <p:sp>
        <p:nvSpPr>
          <p:cNvPr id="35843" name="Slide Number Placeholder 5"/>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fld id="{D7D3ADEC-5305-4284-B298-B8E43196733C}" type="slidenum">
              <a:rPr lang="en-US" altLang="en-US" sz="1400" smtClean="0">
                <a:latin typeface="Calibri" panose="020F0502020204030204" pitchFamily="34" charset="0"/>
                <a:cs typeface="Arial Unicode MS" panose="020B0604020202020204" pitchFamily="34" charset="-128"/>
              </a:rPr>
              <a:pPr/>
              <a:t>10</a:t>
            </a:fld>
            <a:endParaRPr lang="en-US" altLang="en-US" sz="1400" smtClean="0">
              <a:latin typeface="Calibri" panose="020F0502020204030204" pitchFamily="34" charset="0"/>
              <a:cs typeface="Arial Unicode MS" panose="020B0604020202020204" pitchFamily="34" charset="-128"/>
            </a:endParaRPr>
          </a:p>
        </p:txBody>
      </p:sp>
      <p:sp>
        <p:nvSpPr>
          <p:cNvPr id="35844" name="Title 2"/>
          <p:cNvSpPr>
            <a:spLocks noGrp="1"/>
          </p:cNvSpPr>
          <p:nvPr>
            <p:ph type="title"/>
          </p:nvPr>
        </p:nvSpPr>
        <p:spPr>
          <a:xfrm>
            <a:off x="0" y="152400"/>
            <a:ext cx="9144000" cy="898525"/>
          </a:xfrm>
        </p:spPr>
        <p:txBody>
          <a:bodyPr/>
          <a:lstStyle/>
          <a:p>
            <a:r>
              <a:rPr lang="en-US" altLang="en-US" smtClean="0"/>
              <a:t>Conclusions from the Texas market</a:t>
            </a:r>
          </a:p>
        </p:txBody>
      </p:sp>
    </p:spTree>
    <p:extLst>
      <p:ext uri="{BB962C8B-B14F-4D97-AF65-F5344CB8AC3E}">
        <p14:creationId xmlns:p14="http://schemas.microsoft.com/office/powerpoint/2010/main" val="1705970897"/>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Urban Pop">
  <a:themeElements>
    <a:clrScheme name="Urban Pop">
      <a:dk1>
        <a:srgbClr val="000000"/>
      </a:dk1>
      <a:lt1>
        <a:srgbClr val="FFFFFF"/>
      </a:lt1>
      <a:dk2>
        <a:srgbClr val="282828"/>
      </a:dk2>
      <a:lt2>
        <a:srgbClr val="D4D4D4"/>
      </a:lt2>
      <a:accent1>
        <a:srgbClr val="86CE24"/>
      </a:accent1>
      <a:accent2>
        <a:srgbClr val="00A2E6"/>
      </a:accent2>
      <a:accent3>
        <a:srgbClr val="FAC810"/>
      </a:accent3>
      <a:accent4>
        <a:srgbClr val="7D8F8C"/>
      </a:accent4>
      <a:accent5>
        <a:srgbClr val="D06B20"/>
      </a:accent5>
      <a:accent6>
        <a:srgbClr val="958B8B"/>
      </a:accent6>
      <a:hlink>
        <a:srgbClr val="FF9900"/>
      </a:hlink>
      <a:folHlink>
        <a:srgbClr val="969696"/>
      </a:folHlink>
    </a:clrScheme>
    <a:fontScheme name="Urban Pop">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Urban Pop">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2700" cap="flat" cmpd="sng" algn="ctr">
          <a:solidFill>
            <a:schemeClr val="phClr"/>
          </a:solidFill>
          <a:prstDash val="solid"/>
        </a:ln>
        <a:ln w="15875"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1909" dir="5400000" rotWithShape="0">
              <a:srgbClr val="000000">
                <a:alpha val="40000"/>
              </a:srgbClr>
            </a:outerShdw>
          </a:effectLst>
        </a:effectStyle>
        <a:effectStyle>
          <a:effectLst>
            <a:outerShdw blurRad="50800" dist="38100" dir="5400000" rotWithShape="0">
              <a:srgbClr val="000000">
                <a:alpha val="58000"/>
              </a:srgbClr>
            </a:outerShdw>
          </a:effectLst>
          <a:scene3d>
            <a:camera prst="orthographicFront">
              <a:rot lat="0" lon="0" rev="0"/>
            </a:camera>
            <a:lightRig rig="flat" dir="t"/>
          </a:scene3d>
          <a:sp3d contourW="15875">
            <a:bevelT w="95250" h="127000"/>
            <a:contourClr>
              <a:schemeClr val="phClr">
                <a:shade val="30000"/>
              </a:schemeClr>
            </a:contourClr>
          </a:sp3d>
        </a:effectStyle>
      </a:effectStyleLst>
      <a:bgFillStyleLst>
        <a:solidFill>
          <a:schemeClr val="phClr"/>
        </a:solidFill>
        <a:gradFill rotWithShape="1">
          <a:gsLst>
            <a:gs pos="0">
              <a:schemeClr val="phClr">
                <a:tint val="95000"/>
                <a:shade val="100000"/>
                <a:alpha val="100000"/>
                <a:satMod val="100000"/>
                <a:lumMod val="100000"/>
              </a:schemeClr>
            </a:gs>
            <a:gs pos="9000">
              <a:schemeClr val="phClr">
                <a:tint val="90000"/>
                <a:shade val="100000"/>
                <a:alpha val="100000"/>
                <a:satMod val="100000"/>
                <a:lumMod val="100000"/>
              </a:schemeClr>
            </a:gs>
            <a:gs pos="34000">
              <a:schemeClr val="phClr">
                <a:tint val="83000"/>
                <a:shade val="100000"/>
                <a:alpha val="100000"/>
                <a:satMod val="100000"/>
                <a:lumMod val="100000"/>
              </a:schemeClr>
            </a:gs>
            <a:gs pos="62000">
              <a:schemeClr val="phClr">
                <a:tint val="85000"/>
                <a:shade val="100000"/>
                <a:alpha val="100000"/>
                <a:satMod val="100000"/>
                <a:lumMod val="100000"/>
              </a:schemeClr>
            </a:gs>
            <a:gs pos="90000">
              <a:schemeClr val="phClr">
                <a:tint val="92000"/>
                <a:shade val="100000"/>
                <a:alpha val="100000"/>
                <a:satMod val="100000"/>
                <a:lumMod val="90000"/>
              </a:schemeClr>
            </a:gs>
            <a:gs pos="100000">
              <a:schemeClr val="phClr">
                <a:tint val="85000"/>
                <a:shade val="100000"/>
                <a:alpha val="100000"/>
                <a:satMod val="100000"/>
                <a:lumMod val="100000"/>
              </a:schemeClr>
            </a:gs>
          </a:gsLst>
          <a:lin ang="5400000" scaled="1"/>
        </a:gradFill>
        <a:gradFill rotWithShape="1">
          <a:gsLst>
            <a:gs pos="0">
              <a:schemeClr val="phClr">
                <a:tint val="78000"/>
              </a:schemeClr>
            </a:gs>
            <a:gs pos="100000">
              <a:schemeClr val="phClr">
                <a:tint val="95000"/>
                <a:shade val="98000"/>
                <a:lumMod val="80000"/>
              </a:schemeClr>
            </a:gs>
          </a:gsLst>
          <a:path path="circle">
            <a:fillToRect l="50000" t="100000" r="10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Urban Pop.thmx</Template>
  <TotalTime>1309</TotalTime>
  <Words>2504</Words>
  <Application>Microsoft Macintosh PowerPoint</Application>
  <PresentationFormat>On-screen Show (4:3)</PresentationFormat>
  <Paragraphs>260</Paragraphs>
  <Slides>25</Slides>
  <Notes>5</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Urban Pop</vt:lpstr>
      <vt:lpstr>Update on Storage Issues in ERCOT: Moving forward? </vt:lpstr>
      <vt:lpstr>Storage making strides in ERCOT and USA</vt:lpstr>
      <vt:lpstr>Projects operating across the U.S.</vt:lpstr>
      <vt:lpstr>Current trends in the US market</vt:lpstr>
      <vt:lpstr>Costs expected to continue falling</vt:lpstr>
      <vt:lpstr>Studies Suggest Storage Grid Parity is Already Close to peaker plant</vt:lpstr>
      <vt:lpstr>Current/Procured Utility-Scale Storage</vt:lpstr>
      <vt:lpstr>Some municipal Utility Efforts</vt:lpstr>
      <vt:lpstr>Conclusions from the Texas market</vt:lpstr>
      <vt:lpstr>Current Levelized COST of Energy from Lazard</vt:lpstr>
      <vt:lpstr>Energy storage as flexibility resource</vt:lpstr>
      <vt:lpstr>Energy storage as capacity resource</vt:lpstr>
      <vt:lpstr>Storage in ERCOT ready for prime-time</vt:lpstr>
      <vt:lpstr>What is driving storage in ercot</vt:lpstr>
      <vt:lpstr>PUC &amp; ERCOT Past Continued</vt:lpstr>
      <vt:lpstr>Federal Government also chipping in with Loan guarantees and Grants</vt:lpstr>
      <vt:lpstr>Energy storage CAN BE many things</vt:lpstr>
      <vt:lpstr>Numerous Applications on the Grid</vt:lpstr>
      <vt:lpstr>Current discussion on Storage in ERCOT’S Ancillary Services</vt:lpstr>
      <vt:lpstr>Ancillary services Continued</vt:lpstr>
      <vt:lpstr>Long-Term System Assessment CONTINUED</vt:lpstr>
      <vt:lpstr>Long-Term System Assessment: Initial 2016 run of Current Trends LED TO ERCOT CONCERNS</vt:lpstr>
      <vt:lpstr>DREAM (Distributed Energy Resource and ancillarIES market) On!</vt:lpstr>
      <vt:lpstr>Can Storage provide reliability services</vt:lpstr>
      <vt:lpstr>Next steps on storage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ERCOT Energy Storage Markets &amp; Policy:  Past, Present &amp; Future </dc:title>
  <dc:creator>Reed Cyrus</dc:creator>
  <cp:lastModifiedBy>Reed Cyrus</cp:lastModifiedBy>
  <cp:revision>59</cp:revision>
  <dcterms:created xsi:type="dcterms:W3CDTF">2015-09-11T16:00:33Z</dcterms:created>
  <dcterms:modified xsi:type="dcterms:W3CDTF">2016-02-29T21:30:07Z</dcterms:modified>
</cp:coreProperties>
</file>