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IAS_Chart!$B$2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IAS_Chart!$B$3:$B$34</c:f>
              <c:numCache>
                <c:formatCode>0.00%</c:formatCode>
                <c:ptCount val="32"/>
                <c:pt idx="0">
                  <c:v>0</c:v>
                </c:pt>
                <c:pt idx="1">
                  <c:v>9.0909090909090898E-2</c:v>
                </c:pt>
                <c:pt idx="2">
                  <c:v>6.2893081761006197E-3</c:v>
                </c:pt>
                <c:pt idx="3">
                  <c:v>1.7391304347826E-2</c:v>
                </c:pt>
                <c:pt idx="4">
                  <c:v>1.3986013986013899E-2</c:v>
                </c:pt>
                <c:pt idx="5">
                  <c:v>3.40136054421768E-3</c:v>
                </c:pt>
                <c:pt idx="6">
                  <c:v>6.2893081761006197E-3</c:v>
                </c:pt>
                <c:pt idx="7">
                  <c:v>6.0790273556231003E-3</c:v>
                </c:pt>
                <c:pt idx="8">
                  <c:v>8.4925690021231404E-3</c:v>
                </c:pt>
                <c:pt idx="9">
                  <c:v>0</c:v>
                </c:pt>
                <c:pt idx="10">
                  <c:v>1.4184397163120499E-2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1.02669404517453E-2</c:v>
                </c:pt>
                <c:pt idx="15">
                  <c:v>2.1021021021020998E-2</c:v>
                </c:pt>
                <c:pt idx="16">
                  <c:v>0</c:v>
                </c:pt>
                <c:pt idx="17">
                  <c:v>0</c:v>
                </c:pt>
                <c:pt idx="18">
                  <c:v>1.26582278481012E-2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6.3394683026584797E-2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IAS_Chart!$C$2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IAS_Chart!$C$3:$C$34</c:f>
              <c:numCache>
                <c:formatCode>0.00%</c:formatCode>
                <c:ptCount val="32"/>
                <c:pt idx="0">
                  <c:v>1.38888888888888E-2</c:v>
                </c:pt>
                <c:pt idx="1">
                  <c:v>0</c:v>
                </c:pt>
                <c:pt idx="2">
                  <c:v>6.2893081761006197E-3</c:v>
                </c:pt>
                <c:pt idx="3">
                  <c:v>0</c:v>
                </c:pt>
                <c:pt idx="4">
                  <c:v>6.9930069930069904E-3</c:v>
                </c:pt>
                <c:pt idx="5">
                  <c:v>6.8027210884353704E-3</c:v>
                </c:pt>
                <c:pt idx="6">
                  <c:v>6.2893081761006197E-3</c:v>
                </c:pt>
                <c:pt idx="7">
                  <c:v>6.0790273556231003E-3</c:v>
                </c:pt>
                <c:pt idx="8">
                  <c:v>2.1231422505307799E-3</c:v>
                </c:pt>
                <c:pt idx="9">
                  <c:v>6.7567567567567502E-2</c:v>
                </c:pt>
                <c:pt idx="10">
                  <c:v>2.8368794326241099E-2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8.2135523613963007E-3</c:v>
                </c:pt>
                <c:pt idx="15">
                  <c:v>9.0090090090090003E-3</c:v>
                </c:pt>
                <c:pt idx="16">
                  <c:v>0</c:v>
                </c:pt>
                <c:pt idx="17">
                  <c:v>0</c:v>
                </c:pt>
                <c:pt idx="18">
                  <c:v>2.3206751054852301E-2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IAS_Chart!$D$2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IAS_Chart!$D$3:$D$34</c:f>
              <c:numCache>
                <c:formatCode>0.00%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7.0052539404553398E-3</c:v>
                </c:pt>
                <c:pt idx="12">
                  <c:v>1.1560693641618399E-2</c:v>
                </c:pt>
                <c:pt idx="13">
                  <c:v>7.2289156626506E-3</c:v>
                </c:pt>
                <c:pt idx="14">
                  <c:v>0</c:v>
                </c:pt>
                <c:pt idx="15">
                  <c:v>0</c:v>
                </c:pt>
                <c:pt idx="16">
                  <c:v>9.0909090909090905E-3</c:v>
                </c:pt>
                <c:pt idx="17">
                  <c:v>4.7318611987381704E-3</c:v>
                </c:pt>
                <c:pt idx="18">
                  <c:v>0</c:v>
                </c:pt>
                <c:pt idx="19">
                  <c:v>6.3694267515923501E-3</c:v>
                </c:pt>
                <c:pt idx="20">
                  <c:v>7.3469387755102002E-3</c:v>
                </c:pt>
                <c:pt idx="21">
                  <c:v>0</c:v>
                </c:pt>
                <c:pt idx="22">
                  <c:v>0</c:v>
                </c:pt>
                <c:pt idx="23">
                  <c:v>1.29366106080206E-2</c:v>
                </c:pt>
                <c:pt idx="24">
                  <c:v>0</c:v>
                </c:pt>
                <c:pt idx="25">
                  <c:v>3.9592760180995397E-2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IAS_Chart!$E$2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IAS_Chart!$E$3:$E$34</c:f>
              <c:numCache>
                <c:formatCode>0.00%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3.5026269702276699E-3</c:v>
                </c:pt>
                <c:pt idx="12">
                  <c:v>1.92678227360308E-3</c:v>
                </c:pt>
                <c:pt idx="13">
                  <c:v>3.6144578313253E-3</c:v>
                </c:pt>
                <c:pt idx="14">
                  <c:v>0</c:v>
                </c:pt>
                <c:pt idx="15">
                  <c:v>0</c:v>
                </c:pt>
                <c:pt idx="16">
                  <c:v>4.54545454545454E-3</c:v>
                </c:pt>
                <c:pt idx="17">
                  <c:v>2.0504731861198701E-2</c:v>
                </c:pt>
                <c:pt idx="18">
                  <c:v>0</c:v>
                </c:pt>
                <c:pt idx="19">
                  <c:v>5.3078556263269601E-3</c:v>
                </c:pt>
                <c:pt idx="20">
                  <c:v>4.0816326530612197E-3</c:v>
                </c:pt>
                <c:pt idx="21">
                  <c:v>0</c:v>
                </c:pt>
                <c:pt idx="22">
                  <c:v>0</c:v>
                </c:pt>
                <c:pt idx="23">
                  <c:v>4.5278137128072403E-2</c:v>
                </c:pt>
                <c:pt idx="24">
                  <c:v>0</c:v>
                </c:pt>
                <c:pt idx="25">
                  <c:v>2.94117647058823E-2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IAS_Chart!$F$2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IAS_Chart!$F$3:$F$34</c:f>
              <c:numCache>
                <c:formatCode>0.00%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6.9794493989918504E-3</c:v>
                </c:pt>
                <c:pt idx="22">
                  <c:v>0</c:v>
                </c:pt>
                <c:pt idx="23">
                  <c:v>0</c:v>
                </c:pt>
                <c:pt idx="24">
                  <c:v>4.9312224240851202E-3</c:v>
                </c:pt>
                <c:pt idx="25">
                  <c:v>0</c:v>
                </c:pt>
                <c:pt idx="26">
                  <c:v>9.3048713738368895E-3</c:v>
                </c:pt>
                <c:pt idx="27">
                  <c:v>6.2456627342123497E-3</c:v>
                </c:pt>
                <c:pt idx="28">
                  <c:v>8.1380208333333304E-3</c:v>
                </c:pt>
                <c:pt idx="29">
                  <c:v>9.08059023836549E-3</c:v>
                </c:pt>
                <c:pt idx="30">
                  <c:v>8.0792682926829201E-3</c:v>
                </c:pt>
                <c:pt idx="31">
                  <c:v>1.90309252535369E-2</c:v>
                </c:pt>
              </c:numCache>
            </c:numRef>
          </c:val>
        </c:ser>
        <c:ser>
          <c:idx val="5"/>
          <c:order val="5"/>
          <c:tx>
            <c:strRef>
              <c:f>IAS_Chart!$G$2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IAS_Chart!$A$3:$A$34</c:f>
              <c:strCache>
                <c:ptCount val="32"/>
                <c:pt idx="0">
                  <c:v>REP 69</c:v>
                </c:pt>
                <c:pt idx="1">
                  <c:v>REP 114</c:v>
                </c:pt>
                <c:pt idx="2">
                  <c:v>REP 62</c:v>
                </c:pt>
                <c:pt idx="3">
                  <c:v>REP 64</c:v>
                </c:pt>
                <c:pt idx="4">
                  <c:v>REP 65</c:v>
                </c:pt>
                <c:pt idx="5">
                  <c:v>REP 67</c:v>
                </c:pt>
                <c:pt idx="6">
                  <c:v>REP 68</c:v>
                </c:pt>
                <c:pt idx="7">
                  <c:v>REP 106</c:v>
                </c:pt>
                <c:pt idx="8">
                  <c:v>REP 38</c:v>
                </c:pt>
                <c:pt idx="9">
                  <c:v>REP 93</c:v>
                </c:pt>
                <c:pt idx="10">
                  <c:v>REP 61</c:v>
                </c:pt>
                <c:pt idx="11">
                  <c:v>REP 71</c:v>
                </c:pt>
                <c:pt idx="12">
                  <c:v>REP 31</c:v>
                </c:pt>
                <c:pt idx="13">
                  <c:v>REP 16</c:v>
                </c:pt>
                <c:pt idx="14">
                  <c:v>REP 73</c:v>
                </c:pt>
                <c:pt idx="15">
                  <c:v>REP 63</c:v>
                </c:pt>
                <c:pt idx="16">
                  <c:v>REP 27</c:v>
                </c:pt>
                <c:pt idx="17">
                  <c:v>REP 55</c:v>
                </c:pt>
                <c:pt idx="18">
                  <c:v>REP 35</c:v>
                </c:pt>
                <c:pt idx="19">
                  <c:v>REP 23</c:v>
                </c:pt>
                <c:pt idx="20">
                  <c:v>REP 24</c:v>
                </c:pt>
                <c:pt idx="21">
                  <c:v>REP 22</c:v>
                </c:pt>
                <c:pt idx="22">
                  <c:v>REP 59</c:v>
                </c:pt>
                <c:pt idx="23">
                  <c:v>REP 115</c:v>
                </c:pt>
                <c:pt idx="24">
                  <c:v>REP 25</c:v>
                </c:pt>
                <c:pt idx="25">
                  <c:v>REP 83</c:v>
                </c:pt>
                <c:pt idx="26">
                  <c:v>REP 111</c:v>
                </c:pt>
                <c:pt idx="27">
                  <c:v>REP 11</c:v>
                </c:pt>
                <c:pt idx="28">
                  <c:v>REP 4</c:v>
                </c:pt>
                <c:pt idx="29">
                  <c:v>REP 5</c:v>
                </c:pt>
                <c:pt idx="30">
                  <c:v>REP 6</c:v>
                </c:pt>
                <c:pt idx="31">
                  <c:v>REP 2</c:v>
                </c:pt>
              </c:strCache>
            </c:strRef>
          </c:cat>
          <c:val>
            <c:numRef>
              <c:f>IAS_Chart!$G$3:$G$34</c:f>
              <c:numCache>
                <c:formatCode>0.00%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5.0407134548274496E-3</c:v>
                </c:pt>
                <c:pt idx="22">
                  <c:v>0</c:v>
                </c:pt>
                <c:pt idx="23">
                  <c:v>0</c:v>
                </c:pt>
                <c:pt idx="24">
                  <c:v>9.3433688035297092E-3</c:v>
                </c:pt>
                <c:pt idx="25">
                  <c:v>0</c:v>
                </c:pt>
                <c:pt idx="26">
                  <c:v>1.64203612479474E-3</c:v>
                </c:pt>
                <c:pt idx="27">
                  <c:v>2.9493407356002699E-2</c:v>
                </c:pt>
                <c:pt idx="28">
                  <c:v>6.51041666666666E-3</c:v>
                </c:pt>
                <c:pt idx="29">
                  <c:v>8.1201431939229799E-3</c:v>
                </c:pt>
                <c:pt idx="30">
                  <c:v>3.9634146341463398E-3</c:v>
                </c:pt>
                <c:pt idx="31">
                  <c:v>2.6417929134844101E-2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303424"/>
        <c:axId val="397098048"/>
      </c:barChart>
      <c:catAx>
        <c:axId val="39630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97098048"/>
        <c:crosses val="autoZero"/>
        <c:auto val="1"/>
        <c:lblAlgn val="ctr"/>
        <c:lblOffset val="100"/>
        <c:tickLblSkip val="1"/>
        <c:noMultiLvlLbl val="0"/>
      </c:catAx>
      <c:valAx>
        <c:axId val="39709804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96303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45519076404985E-2"/>
          <c:y val="4.6772075940851747E-2"/>
          <c:w val="0.81253686654314616"/>
          <c:h val="0.78165678275043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REC_Chart!$A$2:$A$14</c:f>
              <c:strCache>
                <c:ptCount val="13"/>
                <c:pt idx="0">
                  <c:v>REP 37</c:v>
                </c:pt>
                <c:pt idx="1">
                  <c:v>REP 67</c:v>
                </c:pt>
                <c:pt idx="2">
                  <c:v>REP 59</c:v>
                </c:pt>
                <c:pt idx="3">
                  <c:v>REP 77</c:v>
                </c:pt>
                <c:pt idx="4">
                  <c:v>REP 8</c:v>
                </c:pt>
                <c:pt idx="5">
                  <c:v>REP 14</c:v>
                </c:pt>
                <c:pt idx="6">
                  <c:v>REP 35</c:v>
                </c:pt>
                <c:pt idx="7">
                  <c:v>REP 2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</c:strCache>
            </c:strRef>
          </c:cat>
          <c:val>
            <c:numRef>
              <c:f>REC_Chart!$B$2:$B$14</c:f>
              <c:numCache>
                <c:formatCode>0.00%</c:formatCode>
                <c:ptCount val="13"/>
                <c:pt idx="0">
                  <c:v>2.5974025974025899E-2</c:v>
                </c:pt>
                <c:pt idx="1">
                  <c:v>1.3157894736842099E-2</c:v>
                </c:pt>
                <c:pt idx="2">
                  <c:v>1.5873015873015799E-2</c:v>
                </c:pt>
                <c:pt idx="3">
                  <c:v>9.0909090909090898E-2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REC_Chart!$A$2:$A$14</c:f>
              <c:strCache>
                <c:ptCount val="13"/>
                <c:pt idx="0">
                  <c:v>REP 37</c:v>
                </c:pt>
                <c:pt idx="1">
                  <c:v>REP 67</c:v>
                </c:pt>
                <c:pt idx="2">
                  <c:v>REP 59</c:v>
                </c:pt>
                <c:pt idx="3">
                  <c:v>REP 77</c:v>
                </c:pt>
                <c:pt idx="4">
                  <c:v>REP 8</c:v>
                </c:pt>
                <c:pt idx="5">
                  <c:v>REP 14</c:v>
                </c:pt>
                <c:pt idx="6">
                  <c:v>REP 35</c:v>
                </c:pt>
                <c:pt idx="7">
                  <c:v>REP 2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</c:strCache>
            </c:strRef>
          </c:cat>
          <c:val>
            <c:numRef>
              <c:f>REC_Chart!$C$2:$C$14</c:f>
              <c:numCache>
                <c:formatCode>0.00%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1.3698630136986301E-2</c:v>
                </c:pt>
                <c:pt idx="5">
                  <c:v>1.09170305676855E-2</c:v>
                </c:pt>
                <c:pt idx="6">
                  <c:v>2.9801324503311199E-2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REC_Chart!$A$2:$A$14</c:f>
              <c:strCache>
                <c:ptCount val="13"/>
                <c:pt idx="0">
                  <c:v>REP 37</c:v>
                </c:pt>
                <c:pt idx="1">
                  <c:v>REP 67</c:v>
                </c:pt>
                <c:pt idx="2">
                  <c:v>REP 59</c:v>
                </c:pt>
                <c:pt idx="3">
                  <c:v>REP 77</c:v>
                </c:pt>
                <c:pt idx="4">
                  <c:v>REP 8</c:v>
                </c:pt>
                <c:pt idx="5">
                  <c:v>REP 14</c:v>
                </c:pt>
                <c:pt idx="6">
                  <c:v>REP 35</c:v>
                </c:pt>
                <c:pt idx="7">
                  <c:v>REP 2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11</c:v>
                </c:pt>
                <c:pt idx="12">
                  <c:v>REP 1</c:v>
                </c:pt>
              </c:strCache>
            </c:strRef>
          </c:cat>
          <c:val>
            <c:numRef>
              <c:f>REC_Chart!$D$2:$D$14</c:f>
              <c:numCache>
                <c:formatCode>0.00%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2.6750590086546001E-2</c:v>
                </c:pt>
                <c:pt idx="8">
                  <c:v>2.8612303290414799E-2</c:v>
                </c:pt>
                <c:pt idx="9">
                  <c:v>6.2095730918499299E-2</c:v>
                </c:pt>
                <c:pt idx="10">
                  <c:v>3.4957627118644002E-2</c:v>
                </c:pt>
                <c:pt idx="11">
                  <c:v>4.9635036496350302E-2</c:v>
                </c:pt>
                <c:pt idx="12">
                  <c:v>1.7181689960251299E-2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583688"/>
        <c:axId val="177583296"/>
      </c:barChart>
      <c:catAx>
        <c:axId val="177583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77583296"/>
        <c:crosses val="autoZero"/>
        <c:auto val="1"/>
        <c:lblAlgn val="ctr"/>
        <c:lblOffset val="100"/>
        <c:tickLblSkip val="1"/>
        <c:noMultiLvlLbl val="0"/>
      </c:catAx>
      <c:valAx>
        <c:axId val="1775832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77583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0.87648</cdr:x>
      <cdr:y>0.19626</cdr:y>
    </cdr:from>
    <cdr:to>
      <cdr:x>1</cdr:x>
      <cdr:y>0.27414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399" y="600073"/>
          <a:ext cx="1095376" cy="238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</a:t>
          </a:r>
          <a:r>
            <a:rPr lang="en-US" sz="1000" b="1" baseline="0"/>
            <a:t> Enrollments</a:t>
          </a:r>
          <a:endParaRPr lang="en-US" sz="10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0.88308</cdr:x>
      <cdr:y>0.28958</cdr:y>
    </cdr:from>
    <cdr:to>
      <cdr:x>1</cdr:x>
      <cdr:y>0.4052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4182" y="872987"/>
          <a:ext cx="904881" cy="348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 Switches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03/01/2016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IAG/IAL Stats</a:t>
            </a:r>
          </a:p>
          <a:p>
            <a:r>
              <a:rPr lang="en-US" dirty="0" smtClean="0"/>
              <a:t>Explanation of IAG/IAL Stats</a:t>
            </a:r>
          </a:p>
          <a:p>
            <a:r>
              <a:rPr lang="en-US" dirty="0" smtClean="0"/>
              <a:t>Rescission Stats</a:t>
            </a:r>
          </a:p>
          <a:p>
            <a:r>
              <a:rPr lang="en-US" dirty="0" smtClean="0"/>
              <a:t>Explanation of Rescission 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pPr algn="ctr"/>
            <a:r>
              <a:rPr lang="en-US" altLang="en-US" sz="1600" dirty="0" smtClean="0"/>
              <a:t>December 2015 - IAG/IAL </a:t>
            </a:r>
            <a:r>
              <a:rPr lang="en-US" altLang="en-US" sz="1600" dirty="0"/>
              <a:t>% Greater Than 1% of Enrollments</a:t>
            </a:r>
            <a:br>
              <a:rPr lang="en-US" altLang="en-US" sz="1600" dirty="0"/>
            </a:br>
            <a:r>
              <a:rPr lang="en-US" altLang="en-US" sz="1600" dirty="0" smtClean="0"/>
              <a:t>1,558 </a:t>
            </a:r>
            <a:r>
              <a:rPr lang="en-US" altLang="en-US" sz="1600" dirty="0"/>
              <a:t>Total IAG+IAL</a:t>
            </a:r>
            <a:br>
              <a:rPr lang="en-US" altLang="en-US" sz="1600" dirty="0"/>
            </a:br>
            <a:r>
              <a:rPr lang="en-US" altLang="en-US" sz="1600" dirty="0"/>
              <a:t>Total IAG+IAL % of Total Enrollments </a:t>
            </a:r>
            <a:r>
              <a:rPr lang="en-US" altLang="en-US" sz="1600" dirty="0" smtClean="0"/>
              <a:t>1.06%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57200" y="3962400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IAG+IAL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 (Low to High)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36550" y="444817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IAG/IAL % Less Than 1% of Enrollments – </a:t>
            </a: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1,080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Total IAG+IAL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Retail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Electric Provider Counts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10642"/>
              </p:ext>
            </p:extLst>
          </p:nvPr>
        </p:nvGraphicFramePr>
        <p:xfrm>
          <a:off x="2216150" y="5112096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782511"/>
              </p:ext>
            </p:extLst>
          </p:nvPr>
        </p:nvGraphicFramePr>
        <p:xfrm>
          <a:off x="131762" y="1062038"/>
          <a:ext cx="8867775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IAG/IAL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IAG/IAL percentage of their total enrollments is above 1%. </a:t>
            </a:r>
          </a:p>
          <a:p>
            <a:pPr lvl="1"/>
            <a:r>
              <a:rPr lang="en-US" altLang="en-US" sz="1400" dirty="0"/>
              <a:t>The purple shades show enrollment totals of over 2500 for the month being reported</a:t>
            </a:r>
          </a:p>
          <a:p>
            <a:pPr lvl="1"/>
            <a:r>
              <a:rPr lang="en-US" altLang="en-US" sz="1400" dirty="0"/>
              <a:t>The orange shades show enrollment totals of less than 2500 for the month being reported</a:t>
            </a:r>
          </a:p>
          <a:p>
            <a:pPr lvl="1"/>
            <a:r>
              <a:rPr lang="en-US" altLang="en-US" sz="1400" dirty="0"/>
              <a:t>The blue shades show enrollment totals of less than 500 for the month being reported</a:t>
            </a:r>
          </a:p>
          <a:p>
            <a:pPr lvl="1"/>
            <a:r>
              <a:rPr lang="en-US" altLang="en-US" sz="1400" dirty="0"/>
              <a:t>The REPs with the lowest count of IAG/IAL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IAG/IAL percentage of their total enrollments is below 1%.</a:t>
            </a:r>
          </a:p>
          <a:p>
            <a:pPr lvl="1"/>
            <a:r>
              <a:rPr lang="en-US" altLang="en-US" sz="1400" dirty="0"/>
              <a:t>The Blue row shows counts of REPs that have less than 250 total enrollments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 and less than 1750 total enrollments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2500 total enrollments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algn="ctr"/>
            <a:r>
              <a:rPr lang="en-US" altLang="en-US" sz="1600" dirty="0" smtClean="0"/>
              <a:t>December </a:t>
            </a:r>
            <a:r>
              <a:rPr lang="en-US" altLang="en-US" sz="1600" dirty="0"/>
              <a:t>2015 – Rescission % Greater Than 1% of Switches</a:t>
            </a:r>
            <a:br>
              <a:rPr lang="en-US" altLang="en-US" sz="1600" dirty="0"/>
            </a:br>
            <a:r>
              <a:rPr lang="en-US" altLang="en-US" sz="1600" dirty="0" smtClean="0"/>
              <a:t>607 </a:t>
            </a:r>
            <a:r>
              <a:rPr lang="en-US" altLang="en-US" sz="1600" dirty="0"/>
              <a:t>Total Rescission</a:t>
            </a:r>
            <a:br>
              <a:rPr lang="en-US" altLang="en-US" sz="1600" dirty="0"/>
            </a:br>
            <a:r>
              <a:rPr lang="en-US" altLang="en-US" sz="1600" dirty="0"/>
              <a:t>Total Rescission % of Total Switches </a:t>
            </a:r>
            <a:r>
              <a:rPr lang="en-US" altLang="en-US" sz="1600" dirty="0" smtClean="0"/>
              <a:t>1.21%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85801" y="4038600"/>
            <a:ext cx="7239000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Rescission count (Low to High)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36549" y="452565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Rescission % Less Than 1% of Switches - 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126 </a:t>
            </a: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Total Rescission</a:t>
            </a:r>
          </a:p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Retail Electric Provider Counts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051967"/>
              </p:ext>
            </p:extLst>
          </p:nvPr>
        </p:nvGraphicFramePr>
        <p:xfrm>
          <a:off x="676276" y="1033463"/>
          <a:ext cx="7739063" cy="301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57640"/>
              </p:ext>
            </p:extLst>
          </p:nvPr>
        </p:nvGraphicFramePr>
        <p:xfrm>
          <a:off x="2228852" y="5140285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Rescission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Rescission percentage of their total Switches is above 1%. </a:t>
            </a:r>
          </a:p>
          <a:p>
            <a:pPr lvl="1"/>
            <a:r>
              <a:rPr lang="en-US" altLang="en-US" sz="1400" dirty="0"/>
              <a:t>The purple shades show switch totals of over 1750 for the month being reported</a:t>
            </a:r>
          </a:p>
          <a:p>
            <a:pPr lvl="1"/>
            <a:r>
              <a:rPr lang="en-US" altLang="en-US" sz="1400" dirty="0"/>
              <a:t>The orange shades show switch totals of less than 1750 for the month being reported</a:t>
            </a:r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REPs with the lowest count of rescission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Rescission percentage of their total Switches is below 1%.</a:t>
            </a:r>
          </a:p>
          <a:p>
            <a:pPr lvl="1"/>
            <a:r>
              <a:rPr lang="en-US" altLang="en-US" sz="1400" dirty="0"/>
              <a:t>The Blue row shows counts of REPs that have less than 250total switches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250and less than 1750 total switches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1750 total switches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Stats by REP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586</Words>
  <Application>Microsoft Office PowerPoint</Application>
  <PresentationFormat>On-screen Show (4:3)</PresentationFormat>
  <Paragraphs>109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(Headings)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December 2015 - IAG/IAL % Greater Than 1% of Enrollments 1,558 Total IAG+IAL Total IAG+IAL % of Total Enrollments 1.06%</vt:lpstr>
      <vt:lpstr>Explanation of IAG/IAL Slide Data</vt:lpstr>
      <vt:lpstr>December 2015 – Rescission % Greater Than 1% of Switches 607 Total Rescission Total Rescission % of Total Switches 1.21%</vt:lpstr>
      <vt:lpstr>Explanation of Rescission Slide Data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36</cp:revision>
  <cp:lastPrinted>2016-01-21T20:53:15Z</cp:lastPrinted>
  <dcterms:created xsi:type="dcterms:W3CDTF">2016-01-21T15:20:31Z</dcterms:created>
  <dcterms:modified xsi:type="dcterms:W3CDTF">2016-02-26T20:43:05Z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