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12"/>
  </p:notesMasterIdLst>
  <p:handoutMasterIdLst>
    <p:handoutMasterId r:id="rId13"/>
  </p:handoutMasterIdLst>
  <p:sldIdLst>
    <p:sldId id="367" r:id="rId4"/>
    <p:sldId id="377" r:id="rId5"/>
    <p:sldId id="378" r:id="rId6"/>
    <p:sldId id="375" r:id="rId7"/>
    <p:sldId id="376" r:id="rId8"/>
    <p:sldId id="379" r:id="rId9"/>
    <p:sldId id="368" r:id="rId10"/>
    <p:sldId id="369" r:id="rId11"/>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0" autoAdjust="0"/>
    <p:restoredTop sz="94605" autoAdjust="0"/>
  </p:normalViewPr>
  <p:slideViewPr>
    <p:cSldViewPr>
      <p:cViewPr varScale="1">
        <p:scale>
          <a:sx n="94" d="100"/>
          <a:sy n="94" d="100"/>
        </p:scale>
        <p:origin x="-1362" y="-90"/>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committees/board/tac/rms/tdtms/index.html" TargetMode="Externa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63F8BC6B-D245-4D3D-ADD6-8D139605027A}" type="slidenum">
              <a:rPr lang="en-US" altLang="en-US" sz="1400" smtClean="0">
                <a:solidFill>
                  <a:srgbClr val="000000"/>
                </a:solidFill>
              </a:rPr>
              <a:pPr algn="ctr" eaLnBrk="1" hangingPunct="1">
                <a:spcBef>
                  <a:spcPct val="0"/>
                </a:spcBef>
                <a:buFontTx/>
                <a:buNone/>
              </a:pPr>
              <a:t>1</a:t>
            </a:fld>
            <a:endParaRPr lang="en-US" altLang="en-US" sz="140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Texas Data Transport &amp;  MarkeTrak Systems</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(TDTMS)</a:t>
            </a:r>
          </a:p>
          <a:p>
            <a:pPr algn="ctr" eaLnBrk="1" hangingPunct="1">
              <a:lnSpc>
                <a:spcPct val="90000"/>
              </a:lnSpc>
              <a:buFontTx/>
              <a:buNone/>
              <a:defRPr/>
            </a:pPr>
            <a:endParaRPr lang="en-US" altLang="en-US" b="1" dirty="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Update to RMS</a:t>
            </a: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March 1, </a:t>
            </a:r>
            <a:r>
              <a:rPr lang="en-US" altLang="en-US" sz="2400" b="1" dirty="0" smtClean="0">
                <a:solidFill>
                  <a:schemeClr val="accent1">
                    <a:lumMod val="50000"/>
                  </a:schemeClr>
                </a:solidFill>
                <a:cs typeface="Times New Roman" pitchFamily="18" charset="0"/>
              </a:rPr>
              <a:t>2016</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000" b="1" dirty="0" smtClean="0">
                <a:solidFill>
                  <a:schemeClr val="accent1">
                    <a:lumMod val="50000"/>
                  </a:schemeClr>
                </a:solidFill>
                <a:cs typeface="Times New Roman" pitchFamily="18" charset="0"/>
              </a:rPr>
              <a:t>Jim Lee (AEP) – Chair</a:t>
            </a:r>
            <a:br>
              <a:rPr lang="en-US" altLang="en-US" sz="2000" b="1" dirty="0" smtClean="0">
                <a:solidFill>
                  <a:schemeClr val="accent1">
                    <a:lumMod val="50000"/>
                  </a:schemeClr>
                </a:solidFill>
                <a:cs typeface="Times New Roman" pitchFamily="18" charset="0"/>
              </a:rPr>
            </a:br>
            <a:r>
              <a:rPr lang="en-US" altLang="en-US" sz="2000" b="1" dirty="0" smtClean="0">
                <a:solidFill>
                  <a:schemeClr val="accent1">
                    <a:lumMod val="50000"/>
                  </a:schemeClr>
                </a:solidFill>
                <a:cs typeface="Times New Roman" pitchFamily="18" charset="0"/>
              </a:rPr>
              <a:t>Monica Jones (NRG) – Vice Chair</a:t>
            </a:r>
            <a:endParaRPr lang="en-US" altLang="en-US" sz="2000" b="1"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Goals</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529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r>
              <a:rPr lang="en-US" sz="1800" b="0" dirty="0" smtClean="0"/>
              <a:t>Support </a:t>
            </a:r>
            <a:r>
              <a:rPr lang="en-US" sz="1800" b="0" dirty="0"/>
              <a:t>Texas data transport improvement initiatives and other Retail market projects as needed or directed by RMS.</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Support </a:t>
            </a:r>
            <a:r>
              <a:rPr lang="en-US" sz="1800" b="0" dirty="0"/>
              <a:t>Revision Request initiatives related to MarkeTrak systems and process enhancements and update </a:t>
            </a:r>
            <a:r>
              <a:rPr lang="en-US" sz="1800" b="0" dirty="0" smtClean="0"/>
              <a:t>documentation, </a:t>
            </a:r>
            <a:r>
              <a:rPr lang="en-US" sz="1800" b="0" dirty="0"/>
              <a:t>as needed. </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Continue </a:t>
            </a:r>
            <a:r>
              <a:rPr lang="en-US" sz="1800" b="0" dirty="0"/>
              <a:t>joint efforts with other Retail market working groups to provide ERCOT with subject matter expertise for implementation of SCR786, Retail Market Test Environment.</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Perform </a:t>
            </a:r>
            <a:r>
              <a:rPr lang="en-US" sz="1800" b="0" dirty="0"/>
              <a:t>annual review of the Retail Market Services SLA and work with ERCOT to evaluate and implement any potential changes, as needed.</a:t>
            </a:r>
          </a:p>
          <a:p>
            <a:pPr marL="342900" lvl="0" indent="-342900">
              <a:buFont typeface="+mj-lt"/>
              <a:buAutoNum type="arabicPeriod"/>
            </a:pPr>
            <a:endParaRPr lang="en-US" sz="1800" b="0" dirty="0" smtClean="0"/>
          </a:p>
          <a:p>
            <a:pPr marL="342900" lvl="0" indent="-342900">
              <a:buFont typeface="+mj-lt"/>
              <a:buAutoNum type="arabicPeriod"/>
            </a:pPr>
            <a:r>
              <a:rPr lang="en-US" sz="1800" b="0" dirty="0" smtClean="0"/>
              <a:t>Monitor </a:t>
            </a:r>
            <a:r>
              <a:rPr lang="en-US" sz="1800" b="0" dirty="0"/>
              <a:t>the quarterly ERCOT Retail Market Performance Measures reported by ERCOT to the PUCT and serve as a forum for Market Participants to raise questions and/or issues related to the metrics reported.</a:t>
            </a:r>
          </a:p>
          <a:p>
            <a:pPr lvl="0">
              <a:buNone/>
            </a:pPr>
            <a:endParaRPr lang="en-US" sz="1800" b="0" dirty="0" smtClean="0"/>
          </a:p>
        </p:txBody>
      </p:sp>
    </p:spTree>
    <p:extLst>
      <p:ext uri="{BB962C8B-B14F-4D97-AF65-F5344CB8AC3E}">
        <p14:creationId xmlns:p14="http://schemas.microsoft.com/office/powerpoint/2010/main" val="3550604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Goals (cont’d)</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374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Work </a:t>
            </a:r>
            <a:r>
              <a:rPr lang="en-US" sz="1800" b="0" dirty="0"/>
              <a:t>with ERCOT and Market Participants to address and resolve technical connectivity issues and help mitigate market impacts related to NAESB outages.</a:t>
            </a:r>
          </a:p>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Support </a:t>
            </a:r>
            <a:r>
              <a:rPr lang="en-US" sz="1800" b="0" dirty="0"/>
              <a:t>ERCOT resolution efforts in addressing each outage and/or degradation of service experienced and provide findings to RMS.</a:t>
            </a:r>
          </a:p>
          <a:p>
            <a:pPr marL="342900" lvl="0" indent="-342900">
              <a:buFont typeface="+mj-lt"/>
              <a:buAutoNum type="arabicPeriod" startAt="6"/>
            </a:pPr>
            <a:endParaRPr lang="en-US" sz="1800" b="0" dirty="0" smtClean="0"/>
          </a:p>
          <a:p>
            <a:pPr marL="342900" lvl="0" indent="-342900">
              <a:buFont typeface="+mj-lt"/>
              <a:buAutoNum type="arabicPeriod" startAt="6"/>
            </a:pPr>
            <a:r>
              <a:rPr lang="en-US" sz="1800" b="0" dirty="0" smtClean="0"/>
              <a:t>Continue </a:t>
            </a:r>
            <a:r>
              <a:rPr lang="en-US" sz="1800" b="0" dirty="0"/>
              <a:t>participation in NAESB meetings, as needed, in an effort to ensure business requirements for the Texas retail market are included in NAESB Model Business Practices (MBP) and future NAESB EDM version releases.</a:t>
            </a:r>
          </a:p>
          <a:p>
            <a:pPr lvl="0">
              <a:buNone/>
            </a:pPr>
            <a:endParaRPr lang="en-US" sz="1800" b="0" dirty="0" smtClean="0"/>
          </a:p>
        </p:txBody>
      </p:sp>
    </p:spTree>
    <p:extLst>
      <p:ext uri="{BB962C8B-B14F-4D97-AF65-F5344CB8AC3E}">
        <p14:creationId xmlns:p14="http://schemas.microsoft.com/office/powerpoint/2010/main" val="3009203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February 4</a:t>
            </a:r>
            <a:r>
              <a:rPr lang="en-US" altLang="en-US" sz="2300" baseline="30000" dirty="0" smtClean="0">
                <a:solidFill>
                  <a:srgbClr val="3D5F5D"/>
                </a:solidFill>
              </a:rPr>
              <a:t>th</a:t>
            </a:r>
            <a:r>
              <a:rPr lang="en-US" altLang="en-US" sz="2300" dirty="0" smtClean="0">
                <a:solidFill>
                  <a:srgbClr val="3D5F5D"/>
                </a:solidFill>
              </a:rPr>
              <a:t> Meeting Summary</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4</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470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buNone/>
            </a:pPr>
            <a:r>
              <a:rPr lang="en-US" sz="2000" i="1" u="sng" dirty="0" smtClean="0"/>
              <a:t>Switch Hold Process Review</a:t>
            </a:r>
          </a:p>
          <a:p>
            <a:pPr lvl="0">
              <a:buNone/>
            </a:pPr>
            <a:endParaRPr lang="en-US" sz="1600" b="0" dirty="0" smtClean="0"/>
          </a:p>
          <a:p>
            <a:pPr lvl="0">
              <a:buNone/>
            </a:pPr>
            <a:r>
              <a:rPr lang="en-US" sz="1600" b="0" dirty="0" smtClean="0"/>
              <a:t>Reviewed the current Switch Hold process (RMG 7.16 &amp; 7.17) to identify any necessary changes needed by the market:</a:t>
            </a:r>
          </a:p>
          <a:p>
            <a:pPr lvl="0">
              <a:buNone/>
            </a:pPr>
            <a:endParaRPr lang="en-US" sz="1600" b="0" dirty="0" smtClean="0"/>
          </a:p>
          <a:p>
            <a:pPr marL="285750" indent="-285750">
              <a:buFont typeface="Wingdings" panose="05000000000000000000" pitchFamily="2" charset="2"/>
              <a:buChar char="§"/>
            </a:pPr>
            <a:r>
              <a:rPr lang="en-US" sz="1600" b="0" dirty="0" smtClean="0"/>
              <a:t>Modified </a:t>
            </a:r>
            <a:r>
              <a:rPr lang="en-US" sz="1600" b="0" i="1" dirty="0">
                <a:solidFill>
                  <a:srgbClr val="00B050"/>
                </a:solidFill>
              </a:rPr>
              <a:t>7.16.4.3.2, Steps for Removal of a Switch Hold for Meter Tampering for Purposes of a Move-In</a:t>
            </a:r>
            <a:r>
              <a:rPr lang="en-US" sz="1600" b="0" dirty="0"/>
              <a:t>, by re-ordering documentation requirements and adding clarifying language to indicate appropriate procedure when submitting the New Occupant Statement with the </a:t>
            </a:r>
            <a:r>
              <a:rPr lang="en-US" sz="1600" b="0" dirty="0" smtClean="0"/>
              <a:t>required supporting Switch Hold documentation.</a:t>
            </a:r>
          </a:p>
          <a:p>
            <a:pPr marL="285750" indent="-285750">
              <a:buFont typeface="Wingdings" panose="05000000000000000000" pitchFamily="2" charset="2"/>
              <a:buChar char="§"/>
            </a:pPr>
            <a:endParaRPr lang="en-US" sz="1200" b="0" dirty="0" smtClean="0"/>
          </a:p>
          <a:p>
            <a:pPr marL="285750" indent="-285750">
              <a:buFont typeface="Wingdings" panose="05000000000000000000" pitchFamily="2" charset="2"/>
              <a:buChar char="§"/>
            </a:pPr>
            <a:r>
              <a:rPr lang="en-US" sz="1600" b="0" dirty="0" smtClean="0"/>
              <a:t>Clarified documentation for Continuous Service Agreement (CSA) customers</a:t>
            </a:r>
          </a:p>
          <a:p>
            <a:pPr marL="1028700" lvl="1">
              <a:buFont typeface="Wingdings" panose="05000000000000000000" pitchFamily="2" charset="2"/>
              <a:buChar char="ü"/>
            </a:pPr>
            <a:r>
              <a:rPr lang="en-US" sz="1600" b="0" dirty="0" smtClean="0"/>
              <a:t>Proposed changes: To remove the signature requirements from the CSA agreement (RMG </a:t>
            </a:r>
            <a:r>
              <a:rPr lang="en-US" sz="1600" b="0" dirty="0" err="1" smtClean="0"/>
              <a:t>Appx</a:t>
            </a:r>
            <a:r>
              <a:rPr lang="en-US" sz="1600" b="0" dirty="0" smtClean="0"/>
              <a:t>. J4)</a:t>
            </a:r>
          </a:p>
          <a:p>
            <a:pPr marL="1028700" lvl="1">
              <a:buFont typeface="Wingdings" panose="05000000000000000000" pitchFamily="2" charset="2"/>
              <a:buChar char="ü"/>
            </a:pPr>
            <a:endParaRPr lang="en-US" sz="1100" b="0" dirty="0" smtClean="0"/>
          </a:p>
          <a:p>
            <a:pPr marL="285750" indent="-285750">
              <a:buFont typeface="Wingdings" panose="05000000000000000000" pitchFamily="2" charset="2"/>
              <a:buChar char="§"/>
            </a:pPr>
            <a:r>
              <a:rPr lang="en-US" sz="1600" b="0" dirty="0" smtClean="0"/>
              <a:t>Reviewed best practices for procuring Switch Hold information: ERCOT TDSP ESIID Extract vs. TDSP FTP – the end goal should be one, singular source for SH information</a:t>
            </a:r>
            <a:endParaRPr lang="en-US" sz="1600" b="0" dirty="0"/>
          </a:p>
          <a:p>
            <a:pPr>
              <a:buNone/>
            </a:pPr>
            <a:endParaRPr lang="en-US" sz="1800" b="0" dirty="0" smtClean="0"/>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TXSET/TDTMS Meeting Feb 18th: SCR786</a:t>
            </a:r>
            <a:endParaRPr lang="en-US" altLang="en-US" sz="2300" dirty="0" smtClean="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5</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5736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buNone/>
            </a:pPr>
            <a:r>
              <a:rPr lang="en-US" sz="2000" i="1" u="sng" dirty="0" smtClean="0"/>
              <a:t>SCR786 – Retail Market Test Environment (RMTE)</a:t>
            </a:r>
          </a:p>
          <a:p>
            <a:pPr lvl="0">
              <a:buNone/>
            </a:pPr>
            <a:r>
              <a:rPr lang="en-US" sz="1600" b="0" dirty="0" smtClean="0"/>
              <a:t>TDTMS initiated SCR786 discussions to assist ERCOT with development of Business Requirements, which were then expanded in more detail during the Joint TXSET/TDTMS meeting on February 18</a:t>
            </a:r>
            <a:r>
              <a:rPr lang="en-US" sz="1600" b="0" baseline="30000" dirty="0" smtClean="0"/>
              <a:t>th</a:t>
            </a:r>
            <a:r>
              <a:rPr lang="en-US" sz="1600" b="0" dirty="0" smtClean="0"/>
              <a:t>. </a:t>
            </a:r>
          </a:p>
          <a:p>
            <a:pPr lvl="0">
              <a:buNone/>
            </a:pPr>
            <a:endParaRPr lang="en-US" sz="800" b="0" dirty="0"/>
          </a:p>
          <a:p>
            <a:pPr marL="285750" lvl="0" indent="-285750">
              <a:buFont typeface="Wingdings" panose="05000000000000000000" pitchFamily="2" charset="2"/>
              <a:buChar char="v"/>
            </a:pPr>
            <a:r>
              <a:rPr lang="en-US" sz="1600" b="0" dirty="0" smtClean="0"/>
              <a:t>What </a:t>
            </a:r>
            <a:r>
              <a:rPr lang="en-US" sz="1600" b="0" dirty="0"/>
              <a:t>are the expectations for data in the sandbox environment? </a:t>
            </a:r>
            <a:endParaRPr lang="en-US" sz="1600" b="0" dirty="0" smtClean="0"/>
          </a:p>
          <a:p>
            <a:pPr marL="1028700" lvl="1">
              <a:buFont typeface="Arial" panose="020B0604020202020204" pitchFamily="34" charset="0"/>
              <a:buChar char="•"/>
            </a:pPr>
            <a:r>
              <a:rPr lang="en-US" sz="1400" b="0" dirty="0" smtClean="0"/>
              <a:t>How should the RMTE mimic </a:t>
            </a:r>
            <a:r>
              <a:rPr lang="en-US" sz="1400" b="0" dirty="0"/>
              <a:t>ERCOT “PROD” (Production environment</a:t>
            </a:r>
            <a:r>
              <a:rPr lang="en-US" sz="1400" b="0" dirty="0" smtClean="0"/>
              <a:t>)?</a:t>
            </a:r>
          </a:p>
          <a:p>
            <a:pPr marL="1028700" lvl="1">
              <a:buFont typeface="Arial" panose="020B0604020202020204" pitchFamily="34" charset="0"/>
              <a:buChar char="•"/>
            </a:pPr>
            <a:r>
              <a:rPr lang="en-US" sz="1400" b="0" dirty="0" smtClean="0"/>
              <a:t>What attributes should be captured in the Test Bed data?</a:t>
            </a:r>
            <a:endParaRPr lang="en-US" sz="1400" b="0" dirty="0"/>
          </a:p>
          <a:p>
            <a:pPr marL="285750" lvl="0" indent="-285750">
              <a:buFont typeface="Wingdings" panose="05000000000000000000" pitchFamily="2" charset="2"/>
              <a:buChar char="v"/>
            </a:pPr>
            <a:r>
              <a:rPr lang="en-US" sz="1600" b="0" dirty="0"/>
              <a:t>What is needed for </a:t>
            </a:r>
            <a:r>
              <a:rPr lang="en-US" sz="1600" b="0" dirty="0" smtClean="0"/>
              <a:t>Transactional testing?</a:t>
            </a:r>
          </a:p>
          <a:p>
            <a:pPr marL="1028700" lvl="1">
              <a:buFont typeface="Arial" panose="020B0604020202020204" pitchFamily="34" charset="0"/>
              <a:buChar char="•"/>
            </a:pPr>
            <a:r>
              <a:rPr lang="en-US" sz="1400" b="0" dirty="0"/>
              <a:t>What ESIID volumes will be needed? </a:t>
            </a:r>
          </a:p>
          <a:p>
            <a:pPr marL="1028700" lvl="1">
              <a:buFont typeface="Arial" panose="020B0604020202020204" pitchFamily="34" charset="0"/>
              <a:buChar char="•"/>
            </a:pPr>
            <a:r>
              <a:rPr lang="en-US" sz="1400" b="0" dirty="0"/>
              <a:t>How will ESIIDs be created, communicated and distributed (for testing)?</a:t>
            </a:r>
            <a:endParaRPr lang="en-US" sz="1400" b="0" dirty="0"/>
          </a:p>
          <a:p>
            <a:pPr marL="285750" lvl="0" indent="-285750">
              <a:buFont typeface="Wingdings" panose="05000000000000000000" pitchFamily="2" charset="2"/>
              <a:buChar char="v"/>
            </a:pPr>
            <a:r>
              <a:rPr lang="en-US" sz="1600" b="0" dirty="0"/>
              <a:t>What is needed for </a:t>
            </a:r>
            <a:r>
              <a:rPr lang="en-US" sz="1600" b="0" dirty="0" smtClean="0"/>
              <a:t>MarkeTrak/API testing?</a:t>
            </a:r>
          </a:p>
          <a:p>
            <a:pPr marL="285750" lvl="0" indent="-285750">
              <a:buFont typeface="Wingdings" panose="05000000000000000000" pitchFamily="2" charset="2"/>
              <a:buChar char="v"/>
            </a:pPr>
            <a:r>
              <a:rPr lang="en-US" sz="1600" b="0" dirty="0" smtClean="0"/>
              <a:t>Identify system and logistical requirements for various types of testing</a:t>
            </a:r>
          </a:p>
          <a:p>
            <a:pPr marL="1028700" lvl="1">
              <a:buFont typeface="Arial" panose="020B0604020202020204" pitchFamily="34" charset="0"/>
              <a:buChar char="•"/>
            </a:pPr>
            <a:r>
              <a:rPr lang="en-US" sz="1400" b="0" dirty="0"/>
              <a:t>Traditional transactional testing (Flight scripts) vs. Exotic testing scenarios (MarkeTrak API)</a:t>
            </a:r>
            <a:endParaRPr lang="en-US" sz="1400" b="0" dirty="0"/>
          </a:p>
          <a:p>
            <a:pPr lvl="0">
              <a:buNone/>
            </a:pPr>
            <a:r>
              <a:rPr lang="en-US" sz="1600" b="0" dirty="0" smtClean="0"/>
              <a:t>TXSET, TDTMS &amp; ERCOT will continue to develop the Business Requirements and high level business model in order to create a testing environment that is robust, functional and flexible. </a:t>
            </a:r>
          </a:p>
          <a:p>
            <a:pPr lvl="0">
              <a:buNone/>
            </a:pPr>
            <a:r>
              <a:rPr lang="en-US" sz="1600" i="1" dirty="0" smtClean="0">
                <a:solidFill>
                  <a:srgbClr val="00B050"/>
                </a:solidFill>
              </a:rPr>
              <a:t>Engaged participation by all interested Market Participants is highly encouraged!!!</a:t>
            </a:r>
            <a:endParaRPr lang="en-US" sz="1600" b="0" dirty="0" smtClean="0"/>
          </a:p>
          <a:p>
            <a:pPr lvl="0">
              <a:buNone/>
            </a:pPr>
            <a:endParaRPr lang="en-US" sz="1600" b="0" dirty="0"/>
          </a:p>
          <a:p>
            <a:pPr lvl="0">
              <a:buNone/>
            </a:pPr>
            <a:endParaRPr lang="en-US" sz="1800" b="0" dirty="0" smtClean="0"/>
          </a:p>
        </p:txBody>
      </p:sp>
    </p:spTree>
    <p:extLst>
      <p:ext uri="{BB962C8B-B14F-4D97-AF65-F5344CB8AC3E}">
        <p14:creationId xmlns:p14="http://schemas.microsoft.com/office/powerpoint/2010/main" val="2430790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6</a:t>
            </a:fld>
            <a:endParaRPr lang="en-US" altLang="en-US" sz="1400" smtClean="0">
              <a:solidFill>
                <a:srgbClr val="000000"/>
              </a:solidFill>
            </a:endParaRPr>
          </a:p>
        </p:txBody>
      </p:sp>
      <p:sp>
        <p:nvSpPr>
          <p:cNvPr id="7172" name="TextBox 1"/>
          <p:cNvSpPr txBox="1">
            <a:spLocks noChangeArrowheads="1"/>
          </p:cNvSpPr>
          <p:nvPr/>
        </p:nvSpPr>
        <p:spPr bwMode="auto">
          <a:xfrm>
            <a:off x="416333" y="1119052"/>
            <a:ext cx="8342312" cy="2468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buNone/>
            </a:pPr>
            <a:r>
              <a:rPr lang="en-US" sz="2000" i="1" u="sng" dirty="0" smtClean="0"/>
              <a:t>MarkeTrak ‘Cancel w/ Approval’</a:t>
            </a:r>
            <a:endParaRPr lang="en-US" sz="1200" b="0" dirty="0"/>
          </a:p>
          <a:p>
            <a:pPr lvl="0">
              <a:buNone/>
            </a:pPr>
            <a:r>
              <a:rPr lang="en-US" sz="1600" b="0" dirty="0" smtClean="0"/>
              <a:t>TXSET &amp; TDTMS are evaluating a possible transactional solution to eliminate the one-day evaluation window for 814_08, Cancel transactions. Today, the only way a CR can cancel an order during the one-day evaluation window is via the “Cancel with Approval” MarkeTrak subtype.</a:t>
            </a:r>
          </a:p>
          <a:p>
            <a:pPr lvl="0">
              <a:buNone/>
            </a:pPr>
            <a:r>
              <a:rPr lang="en-US" sz="1600" b="0" dirty="0" smtClean="0"/>
              <a:t>Based on 2015 stats, if the market adopts a transactional solution, we can potentially reduce the total volume of manually entered issues by more than 28,000 annually. TXSET/TDTMS is also evaluating if this solution can be applied to 814_12, Date Change requests as well.</a:t>
            </a:r>
          </a:p>
        </p:txBody>
      </p:sp>
      <p:sp>
        <p:nvSpPr>
          <p:cNvPr id="6"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TXSET/TDTMS Meeting Feb 18th: MT Cancels</a:t>
            </a:r>
            <a:endParaRPr lang="en-US" altLang="en-US" sz="2300" dirty="0" smtClean="0">
              <a:solidFill>
                <a:srgbClr val="3D5F5D"/>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599" y="3276600"/>
            <a:ext cx="3881219" cy="29085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526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1EA34657-82FB-4DCE-8F17-DB480ADCF3F9}" type="slidenum">
              <a:rPr lang="en-US" altLang="en-US" sz="1400" smtClean="0">
                <a:solidFill>
                  <a:srgbClr val="000000"/>
                </a:solidFill>
              </a:rPr>
              <a:pPr algn="ctr" eaLnBrk="1" hangingPunct="1">
                <a:spcBef>
                  <a:spcPct val="0"/>
                </a:spcBef>
                <a:buFontTx/>
                <a:buNone/>
              </a:pPr>
              <a:t>7</a:t>
            </a:fld>
            <a:endParaRPr lang="en-US" altLang="en-US" sz="1400" smtClean="0">
              <a:solidFill>
                <a:srgbClr val="000000"/>
              </a:solidFill>
            </a:endParaRPr>
          </a:p>
        </p:txBody>
      </p:sp>
      <p:sp>
        <p:nvSpPr>
          <p:cNvPr id="8195"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sp>
        <p:nvSpPr>
          <p:cNvPr id="8196" name="Text Box 6"/>
          <p:cNvSpPr txBox="1">
            <a:spLocks noChangeArrowheads="1"/>
          </p:cNvSpPr>
          <p:nvPr/>
        </p:nvSpPr>
        <p:spPr bwMode="auto">
          <a:xfrm>
            <a:off x="571500" y="1889125"/>
            <a:ext cx="8001000" cy="4016484"/>
          </a:xfrm>
          <a:prstGeom prst="rect">
            <a:avLst/>
          </a:prstGeom>
          <a:solidFill>
            <a:schemeClr val="bg1"/>
          </a:solidFill>
          <a:ln w="9525">
            <a:solidFill>
              <a:schemeClr val="bg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en-US" sz="1800" dirty="0" smtClean="0">
                <a:solidFill>
                  <a:srgbClr val="000000"/>
                </a:solidFill>
              </a:rPr>
              <a:t>Next TDTMS meeting date: </a:t>
            </a:r>
            <a:br>
              <a:rPr lang="en-US" altLang="en-US" sz="1800" dirty="0" smtClean="0">
                <a:solidFill>
                  <a:srgbClr val="000000"/>
                </a:solidFill>
              </a:rPr>
            </a:br>
            <a:r>
              <a:rPr lang="en-US" altLang="en-US" sz="1800" dirty="0" smtClean="0">
                <a:solidFill>
                  <a:srgbClr val="000000"/>
                </a:solidFill>
              </a:rPr>
              <a:t/>
            </a:r>
            <a:br>
              <a:rPr lang="en-US" altLang="en-US" sz="1800" dirty="0" smtClean="0">
                <a:solidFill>
                  <a:srgbClr val="000000"/>
                </a:solidFill>
              </a:rPr>
            </a:br>
            <a:r>
              <a:rPr lang="en-US" altLang="en-US" sz="1800" dirty="0" smtClean="0">
                <a:solidFill>
                  <a:srgbClr val="000000"/>
                </a:solidFill>
              </a:rPr>
              <a:t>March 2</a:t>
            </a:r>
            <a:r>
              <a:rPr lang="en-US" altLang="en-US" sz="1800" baseline="30000" dirty="0" smtClean="0">
                <a:solidFill>
                  <a:srgbClr val="000000"/>
                </a:solidFill>
              </a:rPr>
              <a:t>nd</a:t>
            </a:r>
            <a:r>
              <a:rPr lang="en-US" altLang="en-US" sz="1800" dirty="0" smtClean="0">
                <a:solidFill>
                  <a:srgbClr val="000000"/>
                </a:solidFill>
              </a:rPr>
              <a:t>, </a:t>
            </a:r>
            <a:r>
              <a:rPr lang="en-US" altLang="en-US" sz="1800" dirty="0" smtClean="0">
                <a:solidFill>
                  <a:srgbClr val="000000"/>
                </a:solidFill>
              </a:rPr>
              <a:t>9:30am start time  (In-person </a:t>
            </a:r>
            <a:r>
              <a:rPr lang="en-US" altLang="en-US" sz="1800" dirty="0" err="1" smtClean="0">
                <a:solidFill>
                  <a:srgbClr val="000000"/>
                </a:solidFill>
              </a:rPr>
              <a:t>METCenter</a:t>
            </a:r>
            <a:r>
              <a:rPr lang="en-US" altLang="en-US" sz="1800" dirty="0" smtClean="0">
                <a:solidFill>
                  <a:srgbClr val="000000"/>
                </a:solidFill>
              </a:rPr>
              <a:t>)</a:t>
            </a: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r>
              <a:rPr lang="en-US" altLang="en-US" sz="1600" dirty="0" smtClean="0">
                <a:solidFill>
                  <a:srgbClr val="000000"/>
                </a:solidFill>
              </a:rPr>
              <a:t>Upcoming Agenda </a:t>
            </a:r>
            <a:r>
              <a:rPr lang="en-US" altLang="en-US" sz="1600" dirty="0">
                <a:solidFill>
                  <a:srgbClr val="000000"/>
                </a:solidFill>
              </a:rPr>
              <a:t>I</a:t>
            </a:r>
            <a:r>
              <a:rPr lang="en-US" altLang="en-US" sz="1600" dirty="0" smtClean="0">
                <a:solidFill>
                  <a:srgbClr val="000000"/>
                </a:solidFill>
              </a:rPr>
              <a:t>tems:</a:t>
            </a:r>
          </a:p>
          <a:p>
            <a:pPr algn="ctr" eaLnBrk="1" hangingPunct="1">
              <a:spcBef>
                <a:spcPct val="50000"/>
              </a:spcBef>
              <a:buFontTx/>
              <a:buNone/>
            </a:pPr>
            <a:r>
              <a:rPr lang="en-US" altLang="en-US" sz="1600" dirty="0" smtClean="0">
                <a:solidFill>
                  <a:srgbClr val="000000"/>
                </a:solidFill>
              </a:rPr>
              <a:t>Switch Hold Review – Landlord Process</a:t>
            </a:r>
            <a:endParaRPr lang="en-US" altLang="en-US" sz="1600" dirty="0" smtClean="0">
              <a:solidFill>
                <a:srgbClr val="000000"/>
              </a:solidFill>
            </a:endParaRPr>
          </a:p>
          <a:p>
            <a:pPr algn="ctr" eaLnBrk="1" hangingPunct="1">
              <a:spcBef>
                <a:spcPct val="50000"/>
              </a:spcBef>
              <a:buFontTx/>
              <a:buNone/>
            </a:pPr>
            <a:r>
              <a:rPr lang="en-US" altLang="en-US" sz="1600" dirty="0" smtClean="0">
                <a:solidFill>
                  <a:srgbClr val="000000"/>
                </a:solidFill>
              </a:rPr>
              <a:t>Switch Hold Review – MarkeTrak Subtype Analysis</a:t>
            </a:r>
          </a:p>
          <a:p>
            <a:pPr algn="ctr" eaLnBrk="1" hangingPunct="1">
              <a:spcBef>
                <a:spcPct val="50000"/>
              </a:spcBef>
              <a:buFontTx/>
              <a:buNone/>
            </a:pPr>
            <a:r>
              <a:rPr lang="en-US" altLang="en-US" sz="1600" dirty="0" smtClean="0">
                <a:solidFill>
                  <a:srgbClr val="000000"/>
                </a:solidFill>
              </a:rPr>
              <a:t>Continue CSA Switch Hold Discussions</a:t>
            </a:r>
          </a:p>
          <a:p>
            <a:pPr algn="ctr" eaLnBrk="1" hangingPunct="1">
              <a:spcBef>
                <a:spcPct val="50000"/>
              </a:spcBef>
              <a:buFontTx/>
              <a:buNone/>
            </a:pPr>
            <a:r>
              <a:rPr lang="en-US" altLang="en-US" sz="1600" dirty="0" smtClean="0">
                <a:solidFill>
                  <a:srgbClr val="000000"/>
                </a:solidFill>
              </a:rPr>
              <a:t>MarkeTrak DEV Process Review</a:t>
            </a:r>
            <a:endParaRPr lang="en-US" altLang="en-US" sz="1400" b="0" dirty="0" smtClean="0">
              <a:solidFill>
                <a:srgbClr val="000000"/>
              </a:solidFill>
            </a:endParaRPr>
          </a:p>
        </p:txBody>
      </p:sp>
      <p:sp>
        <p:nvSpPr>
          <p:cNvPr id="8197" name="TextBox 61"/>
          <p:cNvSpPr txBox="1">
            <a:spLocks noChangeArrowheads="1"/>
          </p:cNvSpPr>
          <p:nvPr/>
        </p:nvSpPr>
        <p:spPr bwMode="auto">
          <a:xfrm>
            <a:off x="596900" y="2822575"/>
            <a:ext cx="807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 typeface="Wingdings" pitchFamily="2" charset="2"/>
              <a:buNone/>
            </a:pPr>
            <a:r>
              <a:rPr lang="en-US" altLang="en-US" sz="1800" b="0" dirty="0">
                <a:solidFill>
                  <a:srgbClr val="000000"/>
                </a:solidFill>
                <a:hlinkClick r:id="rId2"/>
              </a:rPr>
              <a:t>http://</a:t>
            </a:r>
            <a:r>
              <a:rPr lang="en-US" altLang="en-US" sz="1800" b="0" dirty="0" smtClean="0">
                <a:solidFill>
                  <a:srgbClr val="000000"/>
                </a:solidFill>
                <a:hlinkClick r:id="rId2"/>
              </a:rPr>
              <a:t>www.ercot.com/committees/board/tac/rms/tdtms/index.html</a:t>
            </a:r>
            <a:r>
              <a:rPr lang="en-US" altLang="en-US" sz="1800" b="0" dirty="0" smtClean="0">
                <a:solidFill>
                  <a:srgbClr val="000000"/>
                </a:solidFill>
              </a:rPr>
              <a:t>   </a:t>
            </a:r>
          </a:p>
        </p:txBody>
      </p:sp>
    </p:spTree>
    <p:extLst>
      <p:ext uri="{BB962C8B-B14F-4D97-AF65-F5344CB8AC3E}">
        <p14:creationId xmlns:p14="http://schemas.microsoft.com/office/powerpoint/2010/main" val="2268829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3124200" y="6245225"/>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fld id="{81D0BDB3-5CB2-4BCE-BB17-FB327FBD0A59}" type="slidenum">
              <a:rPr lang="en-US" altLang="en-US" sz="1400" smtClean="0">
                <a:solidFill>
                  <a:srgbClr val="000000"/>
                </a:solidFill>
              </a:rPr>
              <a:pPr algn="ctr" eaLnBrk="1" hangingPunct="1">
                <a:spcBef>
                  <a:spcPct val="0"/>
                </a:spcBef>
                <a:buFontTx/>
                <a:buNone/>
              </a:pPr>
              <a:t>8</a:t>
            </a:fld>
            <a:endParaRPr lang="en-US" altLang="en-US" sz="140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19990</TotalTime>
  <Words>674</Words>
  <Application>Microsoft Office PowerPoint</Application>
  <PresentationFormat>On-screen Show (4:3)</PresentationFormat>
  <Paragraphs>73</Paragraphs>
  <Slides>8</Slides>
  <Notes>1</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Default Design</vt: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Jim Lee</cp:lastModifiedBy>
  <cp:revision>966</cp:revision>
  <cp:lastPrinted>2002-09-24T18:27:58Z</cp:lastPrinted>
  <dcterms:created xsi:type="dcterms:W3CDTF">2002-07-29T21:45:07Z</dcterms:created>
  <dcterms:modified xsi:type="dcterms:W3CDTF">2016-02-22T20:37:53Z</dcterms:modified>
</cp:coreProperties>
</file>