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94" r:id="rId6"/>
  </p:sldMasterIdLst>
  <p:notesMasterIdLst>
    <p:notesMasterId r:id="rId124"/>
  </p:notesMasterIdLst>
  <p:handoutMasterIdLst>
    <p:handoutMasterId r:id="rId125"/>
  </p:handoutMasterIdLst>
  <p:sldIdLst>
    <p:sldId id="260" r:id="rId7"/>
    <p:sldId id="596" r:id="rId8"/>
    <p:sldId id="499" r:id="rId9"/>
    <p:sldId id="530" r:id="rId10"/>
    <p:sldId id="336" r:id="rId11"/>
    <p:sldId id="296" r:id="rId12"/>
    <p:sldId id="304" r:id="rId13"/>
    <p:sldId id="305" r:id="rId14"/>
    <p:sldId id="307" r:id="rId15"/>
    <p:sldId id="306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438" r:id="rId24"/>
    <p:sldId id="497" r:id="rId25"/>
    <p:sldId id="498" r:id="rId26"/>
    <p:sldId id="446" r:id="rId27"/>
    <p:sldId id="447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500" r:id="rId37"/>
    <p:sldId id="514" r:id="rId38"/>
    <p:sldId id="515" r:id="rId39"/>
    <p:sldId id="516" r:id="rId40"/>
    <p:sldId id="517" r:id="rId41"/>
    <p:sldId id="518" r:id="rId42"/>
    <p:sldId id="519" r:id="rId43"/>
    <p:sldId id="501" r:id="rId44"/>
    <p:sldId id="520" r:id="rId45"/>
    <p:sldId id="502" r:id="rId46"/>
    <p:sldId id="521" r:id="rId47"/>
    <p:sldId id="504" r:id="rId48"/>
    <p:sldId id="522" r:id="rId49"/>
    <p:sldId id="505" r:id="rId50"/>
    <p:sldId id="523" r:id="rId51"/>
    <p:sldId id="529" r:id="rId52"/>
    <p:sldId id="506" r:id="rId53"/>
    <p:sldId id="507" r:id="rId54"/>
    <p:sldId id="508" r:id="rId55"/>
    <p:sldId id="524" r:id="rId56"/>
    <p:sldId id="509" r:id="rId57"/>
    <p:sldId id="525" r:id="rId58"/>
    <p:sldId id="510" r:id="rId59"/>
    <p:sldId id="526" r:id="rId60"/>
    <p:sldId id="511" r:id="rId61"/>
    <p:sldId id="527" r:id="rId62"/>
    <p:sldId id="512" r:id="rId63"/>
    <p:sldId id="528" r:id="rId64"/>
    <p:sldId id="513" r:id="rId65"/>
    <p:sldId id="531" r:id="rId66"/>
    <p:sldId id="540" r:id="rId67"/>
    <p:sldId id="541" r:id="rId68"/>
    <p:sldId id="542" r:id="rId69"/>
    <p:sldId id="543" r:id="rId70"/>
    <p:sldId id="544" r:id="rId71"/>
    <p:sldId id="545" r:id="rId72"/>
    <p:sldId id="546" r:id="rId73"/>
    <p:sldId id="547" r:id="rId74"/>
    <p:sldId id="548" r:id="rId75"/>
    <p:sldId id="549" r:id="rId76"/>
    <p:sldId id="550" r:id="rId77"/>
    <p:sldId id="551" r:id="rId78"/>
    <p:sldId id="552" r:id="rId79"/>
    <p:sldId id="553" r:id="rId80"/>
    <p:sldId id="554" r:id="rId81"/>
    <p:sldId id="555" r:id="rId82"/>
    <p:sldId id="556" r:id="rId83"/>
    <p:sldId id="557" r:id="rId84"/>
    <p:sldId id="558" r:id="rId85"/>
    <p:sldId id="559" r:id="rId86"/>
    <p:sldId id="560" r:id="rId87"/>
    <p:sldId id="561" r:id="rId88"/>
    <p:sldId id="562" r:id="rId89"/>
    <p:sldId id="563" r:id="rId90"/>
    <p:sldId id="564" r:id="rId91"/>
    <p:sldId id="565" r:id="rId92"/>
    <p:sldId id="533" r:id="rId93"/>
    <p:sldId id="578" r:id="rId94"/>
    <p:sldId id="579" r:id="rId95"/>
    <p:sldId id="580" r:id="rId96"/>
    <p:sldId id="581" r:id="rId97"/>
    <p:sldId id="582" r:id="rId98"/>
    <p:sldId id="583" r:id="rId99"/>
    <p:sldId id="566" r:id="rId100"/>
    <p:sldId id="584" r:id="rId101"/>
    <p:sldId id="567" r:id="rId102"/>
    <p:sldId id="585" r:id="rId103"/>
    <p:sldId id="568" r:id="rId104"/>
    <p:sldId id="586" r:id="rId105"/>
    <p:sldId id="569" r:id="rId106"/>
    <p:sldId id="587" r:id="rId107"/>
    <p:sldId id="570" r:id="rId108"/>
    <p:sldId id="588" r:id="rId109"/>
    <p:sldId id="571" r:id="rId110"/>
    <p:sldId id="589" r:id="rId111"/>
    <p:sldId id="572" r:id="rId112"/>
    <p:sldId id="590" r:id="rId113"/>
    <p:sldId id="573" r:id="rId114"/>
    <p:sldId id="591" r:id="rId115"/>
    <p:sldId id="574" r:id="rId116"/>
    <p:sldId id="592" r:id="rId117"/>
    <p:sldId id="575" r:id="rId118"/>
    <p:sldId id="593" r:id="rId119"/>
    <p:sldId id="576" r:id="rId120"/>
    <p:sldId id="594" r:id="rId121"/>
    <p:sldId id="577" r:id="rId122"/>
    <p:sldId id="595" r:id="rId1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091" autoAdjust="0"/>
  </p:normalViewPr>
  <p:slideViewPr>
    <p:cSldViewPr snapToGrid="0" snapToObjects="1">
      <p:cViewPr>
        <p:scale>
          <a:sx n="100" d="100"/>
          <a:sy n="100" d="100"/>
        </p:scale>
        <p:origin x="1878" y="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7CA14-926D-480A-8E56-368E70F3C234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D2CEA-46D8-4286-8411-1FB077BF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89D5F-5C8A-40B9-A420-AEC7A1291B1A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8139C-3228-46CA-833B-5181E784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1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CEB34-D0F4-49BF-BFD2-AAD20B186E87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94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0583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57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578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00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33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31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50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239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825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2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0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06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20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06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2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1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0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0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32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83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0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55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65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39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00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2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43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3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3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56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4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3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320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32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9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53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5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54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47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8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47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77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2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25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2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151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311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47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178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070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479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83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32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58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821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420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4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232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7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19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78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09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07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391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51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33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007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44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81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8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36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60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54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25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22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81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71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518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09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02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79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39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5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4312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891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99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033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21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75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22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3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6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76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hlinkClick r:id="rId2" action="ppaction://hlinksldjump"/>
              </a:rPr>
              <a:t>Table of Contents</a:t>
            </a:r>
            <a:r>
              <a:rPr lang="en-US" sz="1200" baseline="0" dirty="0" smtClean="0"/>
              <a:t> | </a:t>
            </a:r>
            <a:fld id="{F28D0172-49B4-4594-B779-F488FE05A288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8D0172-49B4-4594-B779-F488FE05A288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hlinkClick r:id="rId2" action="ppaction://hlinksldjump"/>
              </a:rPr>
              <a:t>Table of Contents</a:t>
            </a:r>
            <a:r>
              <a:rPr lang="en-US" sz="1200" baseline="0" dirty="0" smtClean="0"/>
              <a:t> | </a:t>
            </a:r>
            <a:fld id="{F28D0172-49B4-4594-B779-F488FE05A288}" type="slidenum">
              <a:rPr lang="en-US" smtClean="0">
                <a:solidFill>
                  <a:schemeClr val="tx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 defTabSz="457200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March 10, 2009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 defTabSz="457200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COPS</a:t>
            </a:r>
          </a:p>
        </p:txBody>
      </p:sp>
    </p:spTree>
    <p:extLst>
      <p:ext uri="{BB962C8B-B14F-4D97-AF65-F5344CB8AC3E}">
        <p14:creationId xmlns:p14="http://schemas.microsoft.com/office/powerpoint/2010/main" val="171125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F74A6F-2985-437A-A579-85E971A14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82907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93FC545-5734-4014-8452-80989F0C5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77738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E289940-C7C8-4E59-9935-AD7DB64FF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0360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C3E5111-D0D9-4671-86FC-0F1667C5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13995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7FADC88-E5CE-4DB9-8B2C-0AFA7B8ED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7573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918C757-D638-4F3E-8DE2-272BB572A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122075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4741825-7EF9-4869-ABD1-B7A21D7EE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8968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hlinkClick r:id="rId2" action="ppaction://hlinksldjump"/>
              </a:rPr>
              <a:t>Table of Contents</a:t>
            </a:r>
            <a:r>
              <a:rPr lang="en-US" sz="1200" baseline="0" dirty="0" smtClean="0"/>
              <a:t> | </a:t>
            </a:r>
            <a:fld id="{F28D0172-49B4-4594-B779-F488FE05A288}" type="slidenum">
              <a:rPr lang="en-US" smtClean="0">
                <a:solidFill>
                  <a:schemeClr val="tx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2003209-B9C0-49CF-B710-EF7AA825A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403431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3B3EBC6-7749-4C8E-BAAF-84234198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62143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00F0CA8-AD75-431D-908F-8AD9181C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689967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6DD7149-8398-4794-BDAD-5C3D921C6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226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E7F1DF-5135-406F-A567-7AC1D523357C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D8FAA7-74F8-44A2-B58C-9793730B91F1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6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079D1D-9ECE-4CE8-A3F9-294EC9588B17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5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E66E3C-C899-4A26-96A7-65BCEB1DDA1A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0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751137-A108-4055-9C26-5588B831F99A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9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36F1CF-4D81-4D8A-AD95-2A91230F5407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1030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979" y="6076583"/>
            <a:ext cx="1803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Public</a:t>
            </a:r>
            <a:r>
              <a:rPr lang="en-US" sz="1200" baseline="0" dirty="0" smtClean="0"/>
              <a:t> | Market Analysis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  <p:sldLayoutId id="2147493531" r:id="rId4"/>
    <p:sldLayoutId id="2147493532" r:id="rId5"/>
    <p:sldLayoutId id="2147493533" r:id="rId6"/>
    <p:sldLayoutId id="214749353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BA2F3-1CCE-4942-B570-2A33E3EA2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49" r:id="rId3"/>
    <p:sldLayoutId id="214749355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401723-4681-4188-AF63-9115646A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  <p:sp>
        <p:nvSpPr>
          <p:cNvPr id="3083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fld id="{B4D33090-08ED-4C50-942B-BDF19BA06F02}" type="slidenum">
              <a:rPr lang="en-US" altLang="en-US" sz="1200" smtClean="0">
                <a:solidFill>
                  <a:srgbClr val="000000"/>
                </a:solidFill>
              </a:rPr>
              <a:pPr algn="ctr" defTabSz="914400" eaLnBrk="1" hangingPunct="1">
                <a:defRPr/>
              </a:pPr>
              <a:t>‹#›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7" r:id="rId1"/>
    <p:sldLayoutId id="2147493538" r:id="rId2"/>
    <p:sldLayoutId id="2147493539" r:id="rId3"/>
    <p:sldLayoutId id="2147493540" r:id="rId4"/>
    <p:sldLayoutId id="2147493541" r:id="rId5"/>
    <p:sldLayoutId id="2147493542" r:id="rId6"/>
    <p:sldLayoutId id="2147493543" r:id="rId7"/>
    <p:sldLayoutId id="2147493544" r:id="rId8"/>
    <p:sldLayoutId id="2147493545" r:id="rId9"/>
    <p:sldLayoutId id="2147493546" r:id="rId10"/>
    <p:sldLayoutId id="2147493547" r:id="rId11"/>
    <p:sldLayoutId id="214749354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4.xml"/><Relationship Id="rId7" Type="http://schemas.openxmlformats.org/officeDocument/2006/relationships/slide" Target="slide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31.xml"/><Relationship Id="rId5" Type="http://schemas.openxmlformats.org/officeDocument/2006/relationships/slide" Target="slide18.xml"/><Relationship Id="rId10" Type="http://schemas.openxmlformats.org/officeDocument/2006/relationships/slide" Target="slide87.xml"/><Relationship Id="rId4" Type="http://schemas.openxmlformats.org/officeDocument/2006/relationships/slide" Target="slide5.xml"/><Relationship Id="rId9" Type="http://schemas.openxmlformats.org/officeDocument/2006/relationships/slide" Target="slide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3"/>
          <p:cNvGrpSpPr>
            <a:grpSpLocks/>
          </p:cNvGrpSpPr>
          <p:nvPr/>
        </p:nvGrpSpPr>
        <p:grpSpPr bwMode="auto">
          <a:xfrm>
            <a:off x="603250" y="1498600"/>
            <a:ext cx="7727950" cy="4477255"/>
            <a:chOff x="603250" y="546100"/>
            <a:chExt cx="7727950" cy="4477736"/>
          </a:xfrm>
        </p:grpSpPr>
        <p:pic>
          <p:nvPicPr>
            <p:cNvPr id="25603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TextBox 9"/>
            <p:cNvSpPr txBox="1">
              <a:spLocks noChangeArrowheads="1"/>
            </p:cNvSpPr>
            <p:nvPr/>
          </p:nvSpPr>
          <p:spPr bwMode="auto">
            <a:xfrm>
              <a:off x="787400" y="2130425"/>
              <a:ext cx="7543800" cy="289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/>
                <a:t>Multi-Interval Real-Time Market (MIRTM) Updates </a:t>
              </a:r>
              <a:r>
                <a:rPr lang="en-US" altLang="en-US" sz="2800" b="1" dirty="0" smtClean="0">
                  <a:solidFill>
                    <a:srgbClr val="FF0000"/>
                  </a:solidFill>
                </a:rPr>
                <a:t>(Additional Slides)</a:t>
              </a:r>
            </a:p>
            <a:p>
              <a:pPr eaLnBrk="1" hangingPunct="1"/>
              <a:r>
                <a:rPr lang="en-US" altLang="en-US" dirty="0" smtClean="0"/>
                <a:t>SAWG </a:t>
              </a:r>
            </a:p>
            <a:p>
              <a:pPr eaLnBrk="1" hangingPunct="1"/>
              <a:endParaRPr lang="en-US" altLang="en-US" dirty="0" smtClean="0"/>
            </a:p>
            <a:p>
              <a:pPr eaLnBrk="1" hangingPunct="1"/>
              <a:r>
                <a:rPr lang="en-US" altLang="en-US" b="1" dirty="0" smtClean="0"/>
                <a:t>Sean Chang</a:t>
              </a:r>
            </a:p>
            <a:p>
              <a:pPr eaLnBrk="1" hangingPunct="1"/>
              <a:r>
                <a:rPr lang="en-US" altLang="en-US" dirty="0" smtClean="0"/>
                <a:t>Market Analysis</a:t>
              </a:r>
            </a:p>
            <a:p>
              <a:pPr eaLnBrk="1" hangingPunct="1"/>
              <a:r>
                <a:rPr lang="en-US" altLang="en-US" dirty="0" smtClean="0"/>
                <a:t>February </a:t>
              </a:r>
              <a:r>
                <a:rPr lang="en-US" altLang="en-US" dirty="0" smtClean="0"/>
                <a:t>25, </a:t>
              </a:r>
              <a:r>
                <a:rPr lang="en-US" altLang="en-US" dirty="0" smtClean="0"/>
                <a:t>2016 </a:t>
              </a:r>
            </a:p>
            <a:p>
              <a:pPr eaLnBrk="1" hangingPunct="1"/>
              <a:endParaRPr lang="en-US" altLang="en-US" dirty="0"/>
            </a:p>
            <a:p>
              <a:pPr eaLnBrk="1" hangingPunct="1"/>
              <a:r>
                <a:rPr lang="en-US" altLang="en-US" dirty="0" smtClean="0"/>
                <a:t>ERCOT Public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753"/>
              <a:ext cx="6286500" cy="12701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</a:t>
            </a:r>
            <a:r>
              <a:rPr lang="en-US" sz="2000" dirty="0"/>
              <a:t>by Reference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2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1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</a:t>
            </a:r>
            <a:r>
              <a:rPr lang="en-US" sz="2000" dirty="0" smtClean="0"/>
              <a:t>=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8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</a:t>
            </a:r>
            <a:r>
              <a:rPr lang="en-US" sz="2000" dirty="0" smtClean="0"/>
              <a:t>=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20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3"/>
            <a:ext cx="7225257" cy="5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94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9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3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8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0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6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0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8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</a:t>
            </a:r>
            <a:r>
              <a:rPr lang="en-US" sz="2000" dirty="0" smtClean="0"/>
              <a:t>= 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56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3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13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6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MIRTM Demand Estimation 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July 1, 2015 – December 31,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547 Intervals when System Lambda &gt;= $75/</a:t>
            </a:r>
            <a:r>
              <a:rPr lang="en-US" dirty="0" err="1" smtClean="0">
                <a:solidFill>
                  <a:schemeClr val="tx1"/>
                </a:solidFill>
              </a:rPr>
              <a:t>MWh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38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443" y="816405"/>
            <a:ext cx="8230757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On 2/22/2016, SAWG requested additional analysis to be performed: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current methodology from scatter plots and include only methodology with Modified GTBD and New STLF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on the specific period of July &amp; August, 2015 Weekdays HE </a:t>
            </a:r>
            <a:r>
              <a:rPr lang="en-US" dirty="0" smtClean="0"/>
              <a:t>14-18</a:t>
            </a:r>
            <a:r>
              <a:rPr lang="en-US" dirty="0"/>
              <a:t> </a:t>
            </a:r>
            <a:r>
              <a:rPr lang="en-US" dirty="0" smtClean="0"/>
              <a:t>for both Demand and Wind HSL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30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00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3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1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70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3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6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36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Table of Contents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443" y="816405"/>
            <a:ext cx="823075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hlinkClick r:id="rId3" action="ppaction://hlinksldjump"/>
              </a:rPr>
              <a:t>Improving Demand Estimation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>
                <a:hlinkClick r:id="rId4" action="ppaction://hlinksldjump"/>
              </a:rPr>
              <a:t>Performance of All </a:t>
            </a:r>
            <a:r>
              <a:rPr lang="en-US" sz="1600" b="1" dirty="0" smtClean="0">
                <a:hlinkClick r:id="rId4" action="ppaction://hlinksldjump"/>
              </a:rPr>
              <a:t>Intervals</a:t>
            </a:r>
            <a:r>
              <a:rPr lang="en-US" sz="1600" b="1" dirty="0" smtClean="0"/>
              <a:t> </a:t>
            </a:r>
            <a:r>
              <a:rPr lang="en-US" sz="1600" dirty="0" smtClean="0"/>
              <a:t>(Scatters only)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>
                <a:hlinkClick r:id="rId5" action="ppaction://hlinksldjump"/>
              </a:rPr>
              <a:t>Performance of Intervals where System Lambda &gt;= $</a:t>
            </a:r>
            <a:r>
              <a:rPr lang="en-US" sz="1600" b="1" dirty="0" smtClean="0">
                <a:hlinkClick r:id="rId5" action="ppaction://hlinksldjump"/>
              </a:rPr>
              <a:t>75/</a:t>
            </a:r>
            <a:r>
              <a:rPr lang="en-US" sz="1600" b="1" dirty="0" err="1" smtClean="0">
                <a:hlinkClick r:id="rId5" action="ppaction://hlinksldjump"/>
              </a:rPr>
              <a:t>MWh</a:t>
            </a:r>
            <a:r>
              <a:rPr lang="en-US" sz="1600" dirty="0" smtClean="0"/>
              <a:t> (Scatters only)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>
                <a:hlinkClick r:id="rId6" action="ppaction://hlinksldjump"/>
              </a:rPr>
              <a:t>Performance of Intervals in July &amp; August, </a:t>
            </a:r>
            <a:r>
              <a:rPr lang="en-US" sz="1600" b="1" dirty="0" smtClean="0">
                <a:hlinkClick r:id="rId6" action="ppaction://hlinksldjump"/>
              </a:rPr>
              <a:t>2015 Weekdays </a:t>
            </a:r>
            <a:r>
              <a:rPr lang="en-US" sz="1600" b="1" dirty="0" smtClean="0">
                <a:hlinkClick r:id="rId6" action="ppaction://hlinksldjump"/>
              </a:rPr>
              <a:t>HE </a:t>
            </a:r>
            <a:r>
              <a:rPr lang="en-US" sz="1600" b="1" dirty="0" smtClean="0">
                <a:hlinkClick r:id="rId6" action="ppaction://hlinksldjump"/>
              </a:rPr>
              <a:t>14-18</a:t>
            </a:r>
            <a:endParaRPr lang="en-US" sz="1400" b="1" dirty="0" smtClean="0"/>
          </a:p>
          <a:p>
            <a:endParaRPr lang="en-US" sz="1400" b="1" dirty="0">
              <a:hlinkClick r:id="" action="ppaction://noaction"/>
            </a:endParaRPr>
          </a:p>
          <a:p>
            <a:r>
              <a:rPr lang="en-US" b="1" dirty="0">
                <a:hlinkClick r:id="rId7" action="ppaction://hlinksldjump"/>
              </a:rPr>
              <a:t>Improving </a:t>
            </a:r>
            <a:r>
              <a:rPr lang="en-US" b="1" dirty="0" smtClean="0">
                <a:hlinkClick r:id="rId7" action="ppaction://hlinksldjump"/>
              </a:rPr>
              <a:t>Wind HSL </a:t>
            </a:r>
            <a:r>
              <a:rPr lang="en-US" b="1" dirty="0">
                <a:hlinkClick r:id="rId7" action="ppaction://hlinksldjump"/>
              </a:rPr>
              <a:t>Estimation</a:t>
            </a:r>
            <a:endParaRPr lang="en-US" b="1" dirty="0"/>
          </a:p>
          <a:p>
            <a:endParaRPr lang="en-US" b="1" dirty="0"/>
          </a:p>
          <a:p>
            <a:r>
              <a:rPr lang="en-US" sz="1600" b="1" dirty="0" smtClean="0"/>
              <a:t>	</a:t>
            </a:r>
            <a:r>
              <a:rPr lang="en-US" sz="1600" b="1" dirty="0" smtClean="0">
                <a:hlinkClick r:id="rId8" action="ppaction://hlinksldjump"/>
              </a:rPr>
              <a:t>Performance of All Intervals</a:t>
            </a:r>
            <a:r>
              <a:rPr lang="en-US" sz="1600" b="1" dirty="0"/>
              <a:t> </a:t>
            </a:r>
            <a:r>
              <a:rPr lang="en-US" sz="1600" dirty="0"/>
              <a:t>(Scatters only)</a:t>
            </a:r>
          </a:p>
          <a:p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>
                <a:hlinkClick r:id="rId9" action="ppaction://hlinksldjump"/>
              </a:rPr>
              <a:t>Performance of Intervals where System Lambda &gt;= $</a:t>
            </a:r>
            <a:r>
              <a:rPr lang="en-US" sz="1600" b="1" dirty="0" smtClean="0">
                <a:hlinkClick r:id="rId9" action="ppaction://hlinksldjump"/>
              </a:rPr>
              <a:t>75/</a:t>
            </a:r>
            <a:r>
              <a:rPr lang="en-US" sz="1600" b="1" dirty="0" err="1" smtClean="0">
                <a:hlinkClick r:id="rId9" action="ppaction://hlinksldjump"/>
              </a:rPr>
              <a:t>MWh</a:t>
            </a:r>
            <a:r>
              <a:rPr lang="en-US" sz="1600" b="1" dirty="0"/>
              <a:t> </a:t>
            </a:r>
            <a:r>
              <a:rPr lang="en-US" sz="1600" dirty="0"/>
              <a:t>(Scatters only)</a:t>
            </a:r>
          </a:p>
          <a:p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>
                <a:hlinkClick r:id="rId10" action="ppaction://hlinksldjump"/>
              </a:rPr>
              <a:t>Performance of Intervals in July &amp; August, 2015 Weekdays </a:t>
            </a:r>
            <a:r>
              <a:rPr lang="en-US" sz="1600" b="1" dirty="0" smtClean="0">
                <a:hlinkClick r:id="rId10" action="ppaction://hlinksldjump"/>
              </a:rPr>
              <a:t>HE </a:t>
            </a:r>
            <a:r>
              <a:rPr lang="en-US" sz="1600" b="1" dirty="0">
                <a:hlinkClick r:id="rId10" action="ppaction://hlinksldjump"/>
              </a:rPr>
              <a:t>14-18</a:t>
            </a:r>
            <a:endParaRPr lang="en-US" sz="16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0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MIRTM Demand Estimation 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July &amp; August, 2015 </a:t>
            </a:r>
            <a:r>
              <a:rPr lang="en-US" dirty="0" smtClean="0">
                <a:solidFill>
                  <a:schemeClr val="tx1"/>
                </a:solidFill>
              </a:rPr>
              <a:t>Weekdays HE </a:t>
            </a:r>
            <a:r>
              <a:rPr lang="en-US" dirty="0" smtClean="0">
                <a:solidFill>
                  <a:schemeClr val="tx1"/>
                </a:solidFill>
              </a:rPr>
              <a:t>14-18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766354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MAE of Estimated GTBD vs. Reference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58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9" y="1906199"/>
            <a:ext cx="8454039" cy="304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MAE </a:t>
            </a:r>
            <a:r>
              <a:rPr lang="en-US" sz="2000" dirty="0"/>
              <a:t>of Estimated GTBD vs. Reference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10"/>
          <a:stretch/>
        </p:blipFill>
        <p:spPr>
          <a:xfrm>
            <a:off x="984069" y="766354"/>
            <a:ext cx="7175863" cy="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766354"/>
            <a:ext cx="7175863" cy="5381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766354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Standard Deviation of Estimated GTBD vs. Reference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5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80" y="1830059"/>
            <a:ext cx="8454039" cy="3197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Standard Deviation of Estimated GTBD vs. Reference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10"/>
          <a:stretch/>
        </p:blipFill>
        <p:spPr>
          <a:xfrm>
            <a:off x="984069" y="766354"/>
            <a:ext cx="7175863" cy="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" y="781050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Mean of Estimated GTBD vs. Reference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95303"/>
          <a:stretch/>
        </p:blipFill>
        <p:spPr>
          <a:xfrm>
            <a:off x="984069" y="781050"/>
            <a:ext cx="717586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9" y="1874474"/>
            <a:ext cx="8454039" cy="3109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Mean of Estimated GTBD vs. Reference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10"/>
          <a:stretch/>
        </p:blipFill>
        <p:spPr>
          <a:xfrm>
            <a:off x="984069" y="766354"/>
            <a:ext cx="7175863" cy="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5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Improving Demand Estimation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70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37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68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2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5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3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3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6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8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MIRTM Demand Estimation 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July 1, 2015 – December 31, 2015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All Intervals</a:t>
            </a:r>
          </a:p>
        </p:txBody>
      </p:sp>
    </p:spTree>
    <p:extLst>
      <p:ext uri="{BB962C8B-B14F-4D97-AF65-F5344CB8AC3E}">
        <p14:creationId xmlns:p14="http://schemas.microsoft.com/office/powerpoint/2010/main" val="5355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85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8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7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48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9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33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1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6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8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Reference (Interval = 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Improving Wind HSL Estimation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Wind Estimation 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January 1, 2015 – December 31,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All Intervals</a:t>
            </a:r>
          </a:p>
        </p:txBody>
      </p:sp>
    </p:spTree>
    <p:extLst>
      <p:ext uri="{BB962C8B-B14F-4D97-AF65-F5344CB8AC3E}">
        <p14:creationId xmlns:p14="http://schemas.microsoft.com/office/powerpoint/2010/main" val="18296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Wind HSL Error by Actual Wind </a:t>
            </a:r>
            <a:r>
              <a:rPr lang="en-US" sz="2000" dirty="0"/>
              <a:t>HSL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90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2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1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2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88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6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6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1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5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81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2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66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MIRTM Wind HSL Estimation 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January 1, 2015 – December 31,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1160 Intervals when System Lambda &gt;= $75/</a:t>
            </a:r>
            <a:r>
              <a:rPr lang="en-US" dirty="0" err="1" smtClean="0">
                <a:solidFill>
                  <a:schemeClr val="tx1"/>
                </a:solidFill>
              </a:rPr>
              <a:t>MWh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Wind HSL Error by Actual Wind </a:t>
            </a:r>
            <a:r>
              <a:rPr lang="en-US" sz="2000" dirty="0"/>
              <a:t>HSL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5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1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28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</a:t>
            </a:r>
            <a:r>
              <a:rPr lang="en-US" sz="2000" dirty="0" smtClean="0"/>
              <a:t>=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21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5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</a:t>
            </a:r>
            <a:r>
              <a:rPr lang="en-US" sz="2000" dirty="0" smtClean="0"/>
              <a:t>Delivery </a:t>
            </a:r>
            <a:r>
              <a:rPr lang="en-US" sz="2000" dirty="0"/>
              <a:t>Time (Interval = </a:t>
            </a:r>
            <a:r>
              <a:rPr lang="en-US" sz="2000" dirty="0" smtClean="0"/>
              <a:t>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5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9602"/>
            <a:ext cx="7772400" cy="1500187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Wind Estimation </a:t>
            </a:r>
            <a:r>
              <a:rPr lang="en-US" b="1" dirty="0" smtClean="0">
                <a:solidFill>
                  <a:schemeClr val="tx1"/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July &amp; August, 2015 </a:t>
            </a:r>
            <a:r>
              <a:rPr lang="en-US" dirty="0" smtClean="0">
                <a:solidFill>
                  <a:schemeClr val="tx1"/>
                </a:solidFill>
              </a:rPr>
              <a:t>Weekdays HE </a:t>
            </a:r>
            <a:r>
              <a:rPr lang="en-US" dirty="0" smtClean="0">
                <a:solidFill>
                  <a:schemeClr val="tx1"/>
                </a:solidFill>
              </a:rPr>
              <a:t>14-18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" y="766354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MAE of Estimated Wind HSL vs. Actual Wind HSL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6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MAE of Estimated Wind HSL vs. Actual Wind HSL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015"/>
          <a:stretch/>
        </p:blipFill>
        <p:spPr>
          <a:xfrm>
            <a:off x="984068" y="766354"/>
            <a:ext cx="7175863" cy="21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90" y="1830059"/>
            <a:ext cx="6258020" cy="31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GTBD Error by </a:t>
            </a:r>
            <a:r>
              <a:rPr lang="en-US" sz="2000" dirty="0"/>
              <a:t>Reference (Interval = </a:t>
            </a:r>
            <a:r>
              <a:rPr lang="en-US" sz="2000" dirty="0" smtClean="0"/>
              <a:t>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5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766354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Standard Deviation of </a:t>
            </a:r>
            <a:r>
              <a:rPr lang="en-US" sz="2000" dirty="0"/>
              <a:t>Estimated Wind HSL vs. Actual Wind HSL</a:t>
            </a:r>
          </a:p>
        </p:txBody>
      </p:sp>
    </p:spTree>
    <p:extLst>
      <p:ext uri="{BB962C8B-B14F-4D97-AF65-F5344CB8AC3E}">
        <p14:creationId xmlns:p14="http://schemas.microsoft.com/office/powerpoint/2010/main" val="2949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Standard Deviation of Estimated Wind HSL vs. Actual Wind HSL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015"/>
          <a:stretch/>
        </p:blipFill>
        <p:spPr>
          <a:xfrm>
            <a:off x="984068" y="766354"/>
            <a:ext cx="7175863" cy="21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90" y="1830059"/>
            <a:ext cx="6258020" cy="31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766354"/>
            <a:ext cx="7175863" cy="538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Mean of </a:t>
            </a:r>
            <a:r>
              <a:rPr lang="en-US" sz="2000" dirty="0"/>
              <a:t>Estimated Wind HSL vs. Actual Wind HSL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10"/>
          <a:stretch/>
        </p:blipFill>
        <p:spPr>
          <a:xfrm>
            <a:off x="984069" y="766354"/>
            <a:ext cx="7175863" cy="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Mean of Estimated Wind HSL vs. Actual Wind HSL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015"/>
          <a:stretch/>
        </p:blipFill>
        <p:spPr>
          <a:xfrm>
            <a:off x="984068" y="766354"/>
            <a:ext cx="7175863" cy="21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90" y="1830059"/>
            <a:ext cx="6258020" cy="3197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950" y="5143499"/>
            <a:ext cx="725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cause of the negative bias during peak hours is because wind had a tendency to actually ramp up during the end of the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Wind HSL Error by Actual Wind </a:t>
            </a:r>
            <a:r>
              <a:rPr lang="en-US" sz="2000" dirty="0"/>
              <a:t>HSL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16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MIRTM Wind HSL Error by Actual Wind </a:t>
            </a:r>
            <a:r>
              <a:rPr lang="en-US" sz="2000" dirty="0"/>
              <a:t>HSL (Interval = </a:t>
            </a:r>
            <a:r>
              <a:rPr lang="en-US" sz="2000" dirty="0" smtClean="0"/>
              <a:t>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7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71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742014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0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9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742013"/>
            <a:ext cx="7225257" cy="5418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MIRTM Wind HSL Error by Actual Wind HSL (Interval = </a:t>
            </a:r>
            <a:r>
              <a:rPr lang="en-US" sz="2000" dirty="0" smtClean="0"/>
              <a:t>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83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8373"/>
      </a:hlink>
      <a:folHlink>
        <a:srgbClr val="0083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8373"/>
      </a:hlink>
      <a:folHlink>
        <a:srgbClr val="0083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db64cb27-6b28-4b9c-8349-fb9d75ca0197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DE803B67CAD4F92CDDF69DF5C071E" ma:contentTypeVersion="0" ma:contentTypeDescription="Create a new document." ma:contentTypeScope="" ma:versionID="2f8a193eadcd96809f89a0ac30673621">
  <xsd:schema xmlns:xsd="http://www.w3.org/2001/XMLSchema" xmlns:xs="http://www.w3.org/2001/XMLSchema" xmlns:p="http://schemas.microsoft.com/office/2006/metadata/properties" xmlns:ns2="db64cb27-6b28-4b9c-8349-fb9d75ca0197" targetNamespace="http://schemas.microsoft.com/office/2006/metadata/properties" ma:root="true" ma:fieldsID="b2f8406de87a5eaf44622ee0612966ff" ns2:_="">
    <xsd:import namespace="db64cb27-6b28-4b9c-8349-fb9d75ca0197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4cb27-6b28-4b9c-8349-fb9d75ca0197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format="Dropdown" ma:internalName="Information_x0020_Classification" ma:readOnly="false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7614EF-563A-48B6-BF8B-37C930049395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db64cb27-6b28-4b9c-8349-fb9d75ca019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6460A2-F7B9-40FF-9C46-DECE1F1FF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4cb27-6b28-4b9c-8349-fb9d75ca0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16988</TotalTime>
  <Words>1502</Words>
  <Application>Microsoft Office PowerPoint</Application>
  <PresentationFormat>On-screen Show (4:3)</PresentationFormat>
  <Paragraphs>264</Paragraphs>
  <Slides>117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117</vt:i4>
      </vt:variant>
    </vt:vector>
  </HeadingPairs>
  <TitlesOfParts>
    <vt:vector size="123" baseType="lpstr">
      <vt:lpstr>Arial</vt:lpstr>
      <vt:lpstr>Arial Black</vt:lpstr>
      <vt:lpstr>Calibri</vt:lpstr>
      <vt:lpstr>Office Theme</vt:lpstr>
      <vt:lpstr>Custom Design</vt:lpstr>
      <vt:lpstr>1_Custom Design</vt:lpstr>
      <vt:lpstr>PowerPoint Presentation</vt:lpstr>
      <vt:lpstr>Introduction</vt:lpstr>
      <vt:lpstr>Table of Contents</vt:lpstr>
      <vt:lpstr>PowerPoint Presentation</vt:lpstr>
      <vt:lpstr>PowerPoint Presentation</vt:lpstr>
      <vt:lpstr>MIRTM GTBD Error by Reference (Interval = 6)</vt:lpstr>
      <vt:lpstr>MIRTM GTBD Error by Reference (Interval = 5)</vt:lpstr>
      <vt:lpstr>MIRTM GTBD Error by Reference (Interval = 4)</vt:lpstr>
      <vt:lpstr>MIRTM GTBD Error by Reference (Interval = 3)</vt:lpstr>
      <vt:lpstr>MIRTM GTBD Error by Reference (Interval = 2)</vt:lpstr>
      <vt:lpstr>MIRTM GTBD Error by Reference (Interval = 1)</vt:lpstr>
      <vt:lpstr>MIRTM GTBD Error by Delivery Time (Interval = 6)</vt:lpstr>
      <vt:lpstr>MIRTM GTBD Error by Delivery Time (Interval = 5)</vt:lpstr>
      <vt:lpstr>MIRTM GTBD Error by Delivery Time (Interval = 4)</vt:lpstr>
      <vt:lpstr>MIRTM GTBD Error by Delivery Time (Interval = 3)</vt:lpstr>
      <vt:lpstr>MIRTM GTBD Error by Delivery Time (Interval = 2)</vt:lpstr>
      <vt:lpstr>MIRTM GTBD Error by Delivery Time (Interval = 1)</vt:lpstr>
      <vt:lpstr>PowerPoint Presentation</vt:lpstr>
      <vt:lpstr>MIRTM GTBD Error by Reference (Interval = 6)</vt:lpstr>
      <vt:lpstr>MIRTM GTBD Error by Reference (Interval = 5)</vt:lpstr>
      <vt:lpstr>MIRTM GTBD Error by Reference (Interval = 4)</vt:lpstr>
      <vt:lpstr>MIRTM GTBD Error by Reference (Interval = 3)</vt:lpstr>
      <vt:lpstr>MIRTM GTBD Error by Reference (Interval = 2)</vt:lpstr>
      <vt:lpstr>MIRTM GTBD Error by Reference (Interval = 1)</vt:lpstr>
      <vt:lpstr>MIRTM GTBD Error by Delivery Time (Interval = 6)</vt:lpstr>
      <vt:lpstr>MIRTM GTBD Error by Delivery Time (Interval = 5)</vt:lpstr>
      <vt:lpstr>MIRTM GTBD Error by Delivery Time (Interval = 4)</vt:lpstr>
      <vt:lpstr>MIRTM GTBD Error by Delivery Time (Interval = 3)</vt:lpstr>
      <vt:lpstr>MIRTM GTBD Error by Delivery Time (Interval = 2)</vt:lpstr>
      <vt:lpstr>MIRTM GTBD Error by Delivery Time (Interval = 1)</vt:lpstr>
      <vt:lpstr>PowerPoint Presentation</vt:lpstr>
      <vt:lpstr>MAE of Estimated GTBD vs. Reference</vt:lpstr>
      <vt:lpstr>MAE of Estimated GTBD vs. Reference</vt:lpstr>
      <vt:lpstr>Standard Deviation of Estimated GTBD vs. Reference</vt:lpstr>
      <vt:lpstr>Standard Deviation of Estimated GTBD vs. Reference</vt:lpstr>
      <vt:lpstr>Mean of Estimated GTBD vs. Reference</vt:lpstr>
      <vt:lpstr>Mean of Estimated GTBD vs. Reference</vt:lpstr>
      <vt:lpstr>MIRTM GTBD Error by Reference (Interval = 6)</vt:lpstr>
      <vt:lpstr>MIRTM GTBD Error by Reference (Interval = 6)</vt:lpstr>
      <vt:lpstr>MIRTM GTBD Error by Reference (Interval = 5)</vt:lpstr>
      <vt:lpstr>MIRTM GTBD Error by Reference (Interval = 5)</vt:lpstr>
      <vt:lpstr>MIRTM GTBD Error by Reference (Interval = 4)</vt:lpstr>
      <vt:lpstr>MIRTM GTBD Error by Reference (Interval = 4)</vt:lpstr>
      <vt:lpstr>MIRTM GTBD Error by Reference (Interval = 3)</vt:lpstr>
      <vt:lpstr>MIRTM GTBD Error by Reference (Interval = 3)</vt:lpstr>
      <vt:lpstr>MIRTM GTBD Error by Reference (Interval = 2)</vt:lpstr>
      <vt:lpstr>MIRTM GTBD Error by Reference (Interval = 2)</vt:lpstr>
      <vt:lpstr>MIRTM GTBD Error by Reference (Interval = 1)</vt:lpstr>
      <vt:lpstr>MIRTM GTBD Error by Delivery Time (Interval = 6)</vt:lpstr>
      <vt:lpstr>MIRTM GTBD Error by Delivery Time (Interval = 6)</vt:lpstr>
      <vt:lpstr>MIRTM GTBD Error by Delivery Time (Interval = 5)</vt:lpstr>
      <vt:lpstr>MIRTM GTBD Error by Delivery Time (Interval = 5)</vt:lpstr>
      <vt:lpstr>MIRTM GTBD Error by Delivery Time (Interval = 4)</vt:lpstr>
      <vt:lpstr>MIRTM GTBD Error by Delivery Time (Interval = 4)</vt:lpstr>
      <vt:lpstr>MIRTM GTBD Error by Delivery Time (Interval = 3)</vt:lpstr>
      <vt:lpstr>MIRTM GTBD Error by Delivery Time (Interval = 3)</vt:lpstr>
      <vt:lpstr>MIRTM GTBD Error by Delivery Time (Interval = 2)</vt:lpstr>
      <vt:lpstr>MIRTM GTBD Error by Delivery Time (Interval = 2)</vt:lpstr>
      <vt:lpstr>MIRTM GTBD Error by Delivery Time (Interval = 1)</vt:lpstr>
      <vt:lpstr>PowerPoint Presentation</vt:lpstr>
      <vt:lpstr>PowerPoint Presentation</vt:lpstr>
      <vt:lpstr>MIRTM Wind HSL Error by Actual Wind HSL (Interval = 6)</vt:lpstr>
      <vt:lpstr>MIRTM Wind HSL Error by Actual Wind HSL (Interval = 5)</vt:lpstr>
      <vt:lpstr>MIRTM Wind HSL Error by Actual Wind HSL (Interval = 4)</vt:lpstr>
      <vt:lpstr>MIRTM Wind HSL Error by Actual Wind HSL (Interval = 3)</vt:lpstr>
      <vt:lpstr>MIRTM Wind HSL Error by Actual Wind HSL (Interval = 2)</vt:lpstr>
      <vt:lpstr>MIRTM Wind HSL Error by Actual Wind HSL (Interval = 1)</vt:lpstr>
      <vt:lpstr>MIRTM Wind HSL Error by Delivery Time (Interval = 6)</vt:lpstr>
      <vt:lpstr>MIRTM Wind HSL Error by Delivery Time (Interval = 5)</vt:lpstr>
      <vt:lpstr>MIRTM Wind HSL Error by Delivery Time (Interval = 4)</vt:lpstr>
      <vt:lpstr>MIRTM Wind HSL Error by Delivery Time (Interval = 3)</vt:lpstr>
      <vt:lpstr>MIRTM Wind HSL Error by Delivery Time (Interval = 2)</vt:lpstr>
      <vt:lpstr>MIRTM Wind HSL Error by Delivery Time (Interval = 1)</vt:lpstr>
      <vt:lpstr>PowerPoint Presentation</vt:lpstr>
      <vt:lpstr>MIRTM Wind HSL Error by Actual Wind HSL (Interval = 6)</vt:lpstr>
      <vt:lpstr>MIRTM Wind HSL Error by Actual Wind HSL (Interval = 5)</vt:lpstr>
      <vt:lpstr>MIRTM Wind HSL Error by Actual Wind HSL (Interval = 4)</vt:lpstr>
      <vt:lpstr>MIRTM Wind HSL Error by Actual Wind HSL (Interval = 3)</vt:lpstr>
      <vt:lpstr>MIRTM Wind HSL Error by Actual Wind HSL (Interval = 2)</vt:lpstr>
      <vt:lpstr>MIRTM Wind HSL Error by Actual Wind HSL (Interval = 1)</vt:lpstr>
      <vt:lpstr>MIRTM Wind HSL Error by Delivery Time (Interval = 6)</vt:lpstr>
      <vt:lpstr>MIRTM Wind HSL Error by Delivery Time (Interval = 5)</vt:lpstr>
      <vt:lpstr>MIRTM Wind HSL Error by Delivery Time (Interval = 4)</vt:lpstr>
      <vt:lpstr>MIRTM Wind HSL Error by Delivery Time (Interval = 3)</vt:lpstr>
      <vt:lpstr>MIRTM Wind HSL Error by Delivery Time (Interval = 2)</vt:lpstr>
      <vt:lpstr>MIRTM Wind HSL Error by Delivery Time (Interval = 1)</vt:lpstr>
      <vt:lpstr>PowerPoint Presentation</vt:lpstr>
      <vt:lpstr>MAE of Estimated Wind HSL vs. Actual Wind HSL</vt:lpstr>
      <vt:lpstr>MAE of Estimated Wind HSL vs. Actual Wind HSL</vt:lpstr>
      <vt:lpstr>Standard Deviation of Estimated Wind HSL vs. Actual Wind HSL</vt:lpstr>
      <vt:lpstr>Standard Deviation of Estimated Wind HSL vs. Actual Wind HSL</vt:lpstr>
      <vt:lpstr>Mean of Estimated Wind HSL vs. Actual Wind HSL</vt:lpstr>
      <vt:lpstr>Mean of Estimated Wind HSL vs. Actual Wind HSL</vt:lpstr>
      <vt:lpstr>MIRTM Wind HSL Error by Actual Wind HSL (Interval = 6)</vt:lpstr>
      <vt:lpstr>MIRTM Wind HSL Error by Actual Wind HSL (Interval = 6)</vt:lpstr>
      <vt:lpstr>MIRTM Wind HSL Error by Actual Wind HSL (Interval = 5)</vt:lpstr>
      <vt:lpstr>MIRTM Wind HSL Error by Actual Wind HSL (Interval = 5)</vt:lpstr>
      <vt:lpstr>MIRTM Wind HSL Error by Actual Wind HSL (Interval = 4)</vt:lpstr>
      <vt:lpstr>MIRTM Wind HSL Error by Actual Wind HSL (Interval = 4)</vt:lpstr>
      <vt:lpstr>MIRTM Wind HSL Error by Actual Wind HSL (Interval = 3)</vt:lpstr>
      <vt:lpstr>MIRTM Wind HSL Error by Actual Wind HSL (Interval = 3)</vt:lpstr>
      <vt:lpstr>MIRTM Wind HSL Error by Actual Wind HSL (Interval = 2)</vt:lpstr>
      <vt:lpstr>MIRTM Wind HSL Error by Actual Wind HSL (Interval = 2)</vt:lpstr>
      <vt:lpstr>MIRTM Wind HSL Error by Actual Wind HSL (Interval = 1)</vt:lpstr>
      <vt:lpstr>MIRTM Wind HSL Error by Actual Wind HSL (Interval = 1)</vt:lpstr>
      <vt:lpstr>MIRTM Wind HSL Error by Delivery Time (Interval = 6)</vt:lpstr>
      <vt:lpstr>MIRTM Wind HSL Error by Delivery Time (Interval = 6)</vt:lpstr>
      <vt:lpstr>MIRTM Wind HSL Error by Delivery Time (Interval = 5)</vt:lpstr>
      <vt:lpstr>MIRTM Wind HSL Error by Delivery Time (Interval = 5)</vt:lpstr>
      <vt:lpstr>MIRTM Wind HSL Error by Delivery Time (Interval = 4)</vt:lpstr>
      <vt:lpstr>MIRTM Wind HSL Error by Delivery Time (Interval = 4)</vt:lpstr>
      <vt:lpstr>MIRTM Wind HSL Error by Delivery Time (Interval = 3)</vt:lpstr>
      <vt:lpstr>MIRTM Wind HSL Error by Delivery Time (Interval = 3)</vt:lpstr>
      <vt:lpstr>MIRTM Wind HSL Error by Delivery Time (Interval = 2)</vt:lpstr>
      <vt:lpstr>MIRTM Wind HSL Error by Delivery Time (Interval = 2)</vt:lpstr>
      <vt:lpstr>MIRTM Wind HSL Error by Delivery Time (Interval = 1)</vt:lpstr>
      <vt:lpstr>MIRTM Wind HSL Error by Delivery Time (Interval = 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Chang, Sean</cp:lastModifiedBy>
  <cp:revision>592</cp:revision>
  <cp:lastPrinted>2013-01-30T23:16:36Z</cp:lastPrinted>
  <dcterms:created xsi:type="dcterms:W3CDTF">2010-04-12T23:12:02Z</dcterms:created>
  <dcterms:modified xsi:type="dcterms:W3CDTF">2016-02-25T20:23:13Z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0x010100C7BDE803B67CAD4F92CDDF69DF5C071E</vt:lpwstr>
  </property>
</Properties>
</file>