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76" r:id="rId6"/>
    <p:sldId id="277" r:id="rId7"/>
    <p:sldId id="278" r:id="rId8"/>
    <p:sldId id="279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BEC0"/>
    <a:srgbClr val="D5D7D8"/>
    <a:srgbClr val="F1F1F1"/>
    <a:srgbClr val="D2D2D2"/>
    <a:srgbClr val="FFFFFB"/>
    <a:srgbClr val="FFFFFC"/>
    <a:srgbClr val="FFFFFD"/>
    <a:srgbClr val="FFFFFE"/>
    <a:srgbClr val="AEE0E8"/>
    <a:srgbClr val="E7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3" autoAdjust="0"/>
    <p:restoredTop sz="94641" autoAdjust="0"/>
  </p:normalViewPr>
  <p:slideViewPr>
    <p:cSldViewPr snapToGrid="0">
      <p:cViewPr varScale="1">
        <p:scale>
          <a:sx n="108" d="100"/>
          <a:sy n="108" d="100"/>
        </p:scale>
        <p:origin x="-123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3AEE9159-8883-424A-B9D4-DD21557A796E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38FB12C4-12E2-4901-A0F7-7BAC1E84F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62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  <a:cs typeface="Arial" pitchFamily="34" charset="0"/>
              </a:defRPr>
            </a:lvl1pPr>
          </a:lstStyle>
          <a:p>
            <a:pPr>
              <a:defRPr/>
            </a:pPr>
            <a:fld id="{8B02002F-D535-43AD-BE6C-BA2A752306F1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  <a:cs typeface="Arial" pitchFamily="34" charset="0"/>
              </a:defRPr>
            </a:lvl1pPr>
          </a:lstStyle>
          <a:p>
            <a:pPr>
              <a:defRPr/>
            </a:pPr>
            <a:fld id="{40D7C77B-1670-4DBB-8013-51EB8FCD6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09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/H:\Retail%20Share\share\Brand%20and%20Marketing%20Services\Creative%20Services\Current\BR.1697%20PPT%20Updates\elements\NRG%20ppt%20(r)%20backdrops\External%20(r)\BR.1697%20NRG%20Powerpoint%20E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file:///H:\Retail%20Share\share\Brand%20and%20Marketing%20Services\Creative%20Services\Current\BR.1697%20PPT%20Updates\elements\NRG%20ppt%20(r)%20backdrops\External%20(r)\BR.1697%20NRG%20Powerpoint%20E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/H:\Retail%20Share\share\Brand%20and%20Marketing%20Services\Creative%20Services\Current\BR.1697%20PPT%20Updates\elements\NRG%20ppt%20(r)%20backdrops\External%20(r)\BR.1697%20NRG%20Powerpoint%20E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/H:\Retail%20Share\share\Brand%20and%20Marketing%20Services\Creative%20Services\Current\BR.1697%20PPT%20Updates\elements\NRG%20ppt%20(r)%20backdrops\External%20(r)\BR.1697%20NRG%20Powerpoint%20E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file:///H:\Retail%20Share\share\Brand%20and%20Marketing%20Services\Creative%20Services\Current\BR.1697%20PPT%20Updates\elements\NRG%20ppt%20(r)%20backdrops\External%20(r)\BR.1697%20NRG%20Powerpoint%20E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file:///H:\Retail%20Share\share\Brand%20and%20Marketing%20Services\Creative%20Services\Current\BR.1697%20PPT%20Updates\elements\NRG%20ppt%20(r)%20backdrops\External%20(r)\BR.1697%20NRG%20Powerpoint%20E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file:///H:\Retail%20Share\share\Brand%20and%20Marketing%20Services\Creative%20Services\Current\BR.1697%20PPT%20Updates\elements\NRG%20ppt%20(r)%20backdrops\External%20(r)\BR.1697%20NRG%20Powerpoint%20E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file:///H:\Retail%20Share\share\Brand%20and%20Marketing%20Services\Creative%20Services\Current\BR.1697%20PPT%20Updates\elements\NRG%20ppt%20(r)%20backdrops\External%20(r)\BR.1697%20NRG%20Powerpoint%20E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file:///H:\Retail%20Share\share\Brand%20and%20Marketing%20Services\Creative%20Services\Current\BR.1697%20PPT%20Updates\elements\NRG%20ppt%20(r)%20backdrops\External%20(r)\BR.1697%20NRG%20Powerpoint%20E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/H:\Retail%20Share\share\Brand%20and%20Marketing%20Services\Creative%20Services\Current\BR.1697%20PPT%20Updates\elements\NRG%20ppt%20(r)%20backdrops\External%20(r)\BR.1697%20NRG%20Powerpoint%20E%20cyan%20title.jpg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/H:\Retail%20Share\share\Brand%20and%20Marketing%20Services\Creative%20Services\Current\BR.1697%20PPT%20Updates\elements\NRG%20ppt%20(r)%20backdrops\External%20(r)\BR.1697%20NRG%20Powerpoint%20E%20m%20title-01.jpg" TargetMode="External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/H:\Retail%20Share\share\Brand%20and%20Marketing%20Services\Creative%20Services\Current\BR.1697%20PPT%20Updates\elements\NRG%20ppt%20(r)%20backdrops\Internal%20(r)\RB.07.297%20NRG%20Powerpoint%20I.jpg" TargetMode="External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 NR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6"/>
            <a:ext cx="9144000" cy="6856167"/>
          </a:xfrm>
          <a:prstGeom prst="rect">
            <a:avLst/>
          </a:prstGeom>
        </p:spPr>
      </p:pic>
      <p:sp>
        <p:nvSpPr>
          <p:cNvPr id="8" name="Line 17"/>
          <p:cNvSpPr>
            <a:spLocks noChangeShapeType="1"/>
          </p:cNvSpPr>
          <p:nvPr userDrawn="1"/>
        </p:nvSpPr>
        <p:spPr bwMode="auto">
          <a:xfrm>
            <a:off x="336883" y="5126289"/>
            <a:ext cx="8450981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248929" y="3118430"/>
            <a:ext cx="6551612" cy="326231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248930" y="5136836"/>
            <a:ext cx="7647501" cy="7263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4995" y="4293702"/>
            <a:ext cx="7018144" cy="772358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54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lide, no 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R.1697 NRG Powerpoint E.jpg" descr="H:\Retail Share\share\Brand and Marketing Services\Creative Services\Current\BR.1697 PPT Updates\elements\NRG ppt (r) backdrops\External (r)\BR.1697 NRG Powerpoint E.jp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0" y="1222"/>
            <a:ext cx="9144000" cy="6855555"/>
          </a:xfrm>
          <a:prstGeom prst="rect">
            <a:avLst/>
          </a:prstGeom>
        </p:spPr>
      </p:pic>
      <p:sp>
        <p:nvSpPr>
          <p:cNvPr id="3" name="Line 17"/>
          <p:cNvSpPr>
            <a:spLocks noChangeShapeType="1"/>
          </p:cNvSpPr>
          <p:nvPr/>
        </p:nvSpPr>
        <p:spPr bwMode="auto">
          <a:xfrm>
            <a:off x="336883" y="1151055"/>
            <a:ext cx="8450981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5001-8523-4BEE-B09D-EAD1B722CF0C}" type="datetime4">
              <a:rPr lang="en-US" smtClean="0"/>
              <a:pPr/>
              <a:t>February 23, 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64BEA4-ECAD-4B23-B682-AF22774D7D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[Enter Presentation Title in the Footer View menu &gt; Header and Footer]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613319" y="355389"/>
            <a:ext cx="7076104" cy="822962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3200"/>
            </a:lvl1pPr>
          </a:lstStyle>
          <a:p>
            <a:r>
              <a:rPr lang="en-US" dirty="0" smtClean="0"/>
              <a:t>Click to edit Master title style </a:t>
            </a:r>
            <a:br>
              <a:rPr lang="en-US" dirty="0" smtClean="0"/>
            </a:br>
            <a:r>
              <a:rPr lang="en-US" dirty="0" smtClean="0"/>
              <a:t>– two line capable</a:t>
            </a:r>
            <a:endParaRPr lang="en-US" dirty="0"/>
          </a:p>
        </p:txBody>
      </p:sp>
      <p:sp>
        <p:nvSpPr>
          <p:cNvPr id="11" name="Content Placeholder 1"/>
          <p:cNvSpPr>
            <a:spLocks noGrp="1"/>
          </p:cNvSpPr>
          <p:nvPr>
            <p:ph sz="quarter" idx="13"/>
          </p:nvPr>
        </p:nvSpPr>
        <p:spPr>
          <a:xfrm>
            <a:off x="339451" y="1357527"/>
            <a:ext cx="8412163" cy="49180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chart, no 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R.1697 NRG Powerpoint E.jpg" descr="H:\Retail Share\share\Brand and Marketing Services\Creative Services\Current\BR.1697 PPT Updates\elements\NRG ppt (r) backdrops\External (r)\BR.1697 NRG Powerpoint E.jp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0" y="1222"/>
            <a:ext cx="9144000" cy="6855555"/>
          </a:xfrm>
          <a:prstGeom prst="rect">
            <a:avLst/>
          </a:prstGeom>
        </p:spPr>
      </p:pic>
      <p:sp>
        <p:nvSpPr>
          <p:cNvPr id="11" name="Line 17"/>
          <p:cNvSpPr>
            <a:spLocks noChangeShapeType="1"/>
          </p:cNvSpPr>
          <p:nvPr userDrawn="1"/>
        </p:nvSpPr>
        <p:spPr bwMode="auto">
          <a:xfrm>
            <a:off x="336883" y="1151055"/>
            <a:ext cx="8450981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339451" y="1357527"/>
            <a:ext cx="8412163" cy="4918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10000"/>
              </a:lnSpc>
              <a:spcAft>
                <a:spcPct val="0"/>
              </a:spcAft>
              <a:buNone/>
              <a:defRPr lang="en-US" sz="2600" noProof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6576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lang="en-US" sz="18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73152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lang="en-US" sz="14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lang="en-US" sz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110000"/>
              </a:lnSpc>
              <a:spcAft>
                <a:spcPct val="0"/>
              </a:spcAft>
              <a:defRPr lang="en-US" sz="26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</a:lstStyle>
          <a:p>
            <a:pPr lvl="0"/>
            <a:r>
              <a:rPr lang="en-US" noProof="0" dirty="0" smtClean="0"/>
              <a:t>Click icon to add content</a:t>
            </a:r>
            <a:endParaRPr lang="en-US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C612520-3417-4D7B-A82B-C24B4A2F2C85}" type="datetime4">
              <a:rPr lang="en-US" smtClean="0"/>
              <a:pPr/>
              <a:t>February 23, 2016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64BEA4-ECAD-4B23-B682-AF22774D7D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[Enter Presentation Title in the Footer View menu &gt; Header and Footer]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613319" y="355389"/>
            <a:ext cx="7076104" cy="822962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3200"/>
            </a:lvl1pPr>
          </a:lstStyle>
          <a:p>
            <a:r>
              <a:rPr lang="en-US" dirty="0" smtClean="0"/>
              <a:t>Click to edit Master title style </a:t>
            </a:r>
            <a:br>
              <a:rPr lang="en-US" dirty="0" smtClean="0"/>
            </a:br>
            <a:r>
              <a:rPr lang="en-US" dirty="0" smtClean="0"/>
              <a:t>– two line capable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 slide chart, no 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R.1697 NRG Powerpoint E.jpg" descr="H:\Retail Share\share\Brand and Marketing Services\Creative Services\Current\BR.1697 PPT Updates\elements\NRG ppt (r) backdrops\External (r)\BR.1697 NRG Powerpoint E.jp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0" y="1222"/>
            <a:ext cx="9144000" cy="6855555"/>
          </a:xfrm>
          <a:prstGeom prst="rect">
            <a:avLst/>
          </a:prstGeom>
        </p:spPr>
      </p:pic>
      <p:sp>
        <p:nvSpPr>
          <p:cNvPr id="11" name="Line 17"/>
          <p:cNvSpPr>
            <a:spLocks noChangeShapeType="1"/>
          </p:cNvSpPr>
          <p:nvPr userDrawn="1"/>
        </p:nvSpPr>
        <p:spPr bwMode="auto">
          <a:xfrm>
            <a:off x="336883" y="1151055"/>
            <a:ext cx="8450981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9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339451" y="1357527"/>
            <a:ext cx="8412163" cy="455238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10000"/>
              </a:lnSpc>
              <a:spcAft>
                <a:spcPct val="0"/>
              </a:spcAft>
              <a:buFont typeface="Arial" pitchFamily="34" charset="0"/>
              <a:buNone/>
              <a:defRPr lang="en-US" sz="2600" noProof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65760" marR="0" indent="-182880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lang="en-US" sz="18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73152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lang="en-US" sz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110000"/>
              </a:lnSpc>
              <a:spcAft>
                <a:spcPct val="0"/>
              </a:spcAft>
              <a:defRPr lang="en-US" sz="26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</a:lstStyle>
          <a:p>
            <a:pPr lvl="0"/>
            <a:r>
              <a:rPr lang="en-US" noProof="0" dirty="0" smtClean="0"/>
              <a:t>Click icon to add content</a:t>
            </a:r>
            <a:endParaRPr lang="en-US" dirty="0" smtClean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27426" y="6082415"/>
            <a:ext cx="8469313" cy="3286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  <a:lvl2pPr algn="ctr">
              <a:buNone/>
              <a:defRPr sz="1800">
                <a:solidFill>
                  <a:schemeClr val="bg1"/>
                </a:solidFill>
              </a:defRPr>
            </a:lvl2pPr>
            <a:lvl3pPr algn="ctr">
              <a:buNone/>
              <a:defRPr sz="1800">
                <a:solidFill>
                  <a:schemeClr val="bg1"/>
                </a:solidFill>
              </a:defRPr>
            </a:lvl3pPr>
            <a:lvl4pPr algn="ctr">
              <a:buNone/>
              <a:defRPr sz="1800">
                <a:solidFill>
                  <a:schemeClr val="bg1"/>
                </a:solidFill>
              </a:defRPr>
            </a:lvl4pPr>
            <a:lvl5pPr algn="ct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Place call-out content here (optional)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61835D8-40CB-4947-9C42-239D34A64F8F}" type="datetime4">
              <a:rPr lang="en-US" smtClean="0"/>
              <a:pPr/>
              <a:t>February 23, 2016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64BEA4-ECAD-4B23-B682-AF22774D7D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[Enter Presentation Title in the Footer View menu &gt; Header and Footer]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613319" y="355389"/>
            <a:ext cx="7076104" cy="822962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3200"/>
            </a:lvl1pPr>
          </a:lstStyle>
          <a:p>
            <a:r>
              <a:rPr lang="en-US" dirty="0" smtClean="0"/>
              <a:t>Click to edit Master title style </a:t>
            </a:r>
            <a:br>
              <a:rPr lang="en-US" dirty="0" smtClean="0"/>
            </a:br>
            <a:r>
              <a:rPr lang="en-US" dirty="0" smtClean="0"/>
              <a:t>– two line capable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slide chart, no 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R.1697 NRG Powerpoint E.jpg" descr="H:\Retail Share\share\Brand and Marketing Services\Creative Services\Current\BR.1697 PPT Updates\elements\NRG ppt (r) backdrops\External (r)\BR.1697 NRG Powerpoint E.jp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0" y="1222"/>
            <a:ext cx="9144000" cy="685555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17634" y="1376413"/>
            <a:ext cx="4148488" cy="4966635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600"/>
              </a:spcBef>
              <a:buFont typeface="Arial" pitchFamily="34" charset="0"/>
              <a:buChar char="•"/>
              <a:defRPr sz="2600"/>
            </a:lvl1pPr>
            <a:lvl2pPr marL="457200" indent="-182880">
              <a:spcBef>
                <a:spcPts val="600"/>
              </a:spcBef>
              <a:buFont typeface="Verdana" pitchFamily="34" charset="0"/>
              <a:buChar char="—"/>
              <a:defRPr sz="1800"/>
            </a:lvl2pPr>
            <a:lvl3pPr marL="822960" indent="-182880">
              <a:spcBef>
                <a:spcPts val="600"/>
              </a:spcBef>
              <a:buFont typeface="Courier New" pitchFamily="49" charset="0"/>
              <a:buChar char="o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>
              <a:spcBef>
                <a:spcPts val="600"/>
              </a:spcBef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Line 17"/>
          <p:cNvSpPr>
            <a:spLocks noChangeShapeType="1"/>
          </p:cNvSpPr>
          <p:nvPr userDrawn="1"/>
        </p:nvSpPr>
        <p:spPr bwMode="auto">
          <a:xfrm>
            <a:off x="336883" y="1151055"/>
            <a:ext cx="8450981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99272" y="1374808"/>
            <a:ext cx="4148488" cy="4966635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600"/>
              </a:spcBef>
              <a:buFont typeface="Arial" pitchFamily="34" charset="0"/>
              <a:buChar char="•"/>
              <a:defRPr sz="2600"/>
            </a:lvl1pPr>
            <a:lvl2pPr marL="457200" indent="-182880">
              <a:spcBef>
                <a:spcPts val="600"/>
              </a:spcBef>
              <a:buFont typeface="Verdana" pitchFamily="34" charset="0"/>
              <a:buChar char="—"/>
              <a:defRPr sz="1800"/>
            </a:lvl2pPr>
            <a:lvl3pPr marL="822960" indent="-182880">
              <a:spcBef>
                <a:spcPts val="600"/>
              </a:spcBef>
              <a:buFont typeface="Courier New" pitchFamily="49" charset="0"/>
              <a:buChar char="o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>
              <a:spcBef>
                <a:spcPts val="600"/>
              </a:spcBef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4C6CB6-6AFF-4814-9B8A-8045BE97E98E}" type="datetime4">
              <a:rPr lang="en-US" smtClean="0"/>
              <a:pPr/>
              <a:t>February 23, 2016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64BEA4-ECAD-4B23-B682-AF22774D7D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[Enter Presentation Title in the Footer View menu &gt; Header and Footer]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613319" y="355389"/>
            <a:ext cx="7076104" cy="822962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3200"/>
            </a:lvl1pPr>
          </a:lstStyle>
          <a:p>
            <a:r>
              <a:rPr lang="en-US" dirty="0" smtClean="0"/>
              <a:t>Click to edit Master title style </a:t>
            </a:r>
            <a:br>
              <a:rPr lang="en-US" dirty="0" smtClean="0"/>
            </a:br>
            <a:r>
              <a:rPr lang="en-US" dirty="0" smtClean="0"/>
              <a:t>– two line capable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slide chart, no 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R.1697 NRG Powerpoint E.jpg" descr="H:\Retail Share\share\Brand and Marketing Services\Creative Services\Current\BR.1697 PPT Updates\elements\NRG ppt (r) backdrops\External (r)\BR.1697 NRG Powerpoint E.jp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0" y="1222"/>
            <a:ext cx="9144000" cy="685555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17634" y="1376413"/>
            <a:ext cx="8431730" cy="4966635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600"/>
              </a:spcBef>
              <a:buFont typeface="Arial" pitchFamily="34" charset="0"/>
              <a:buChar char="•"/>
              <a:defRPr sz="2600" baseline="0"/>
            </a:lvl1pPr>
            <a:lvl2pPr marL="457200" indent="-182880">
              <a:spcBef>
                <a:spcPts val="600"/>
              </a:spcBef>
              <a:buFont typeface="Verdana" pitchFamily="34" charset="0"/>
              <a:buChar char="—"/>
              <a:defRPr sz="1800" baseline="0"/>
            </a:lvl2pPr>
            <a:lvl3pPr marL="822960" indent="-182880">
              <a:spcBef>
                <a:spcPts val="600"/>
              </a:spcBef>
              <a:buFont typeface="Courier New" pitchFamily="49" charset="0"/>
              <a:buChar char="o"/>
              <a:defRPr lang="en-US" sz="14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>
              <a:spcBef>
                <a:spcPts val="600"/>
              </a:spcBef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Line 17"/>
          <p:cNvSpPr>
            <a:spLocks noChangeShapeType="1"/>
          </p:cNvSpPr>
          <p:nvPr userDrawn="1"/>
        </p:nvSpPr>
        <p:spPr bwMode="auto">
          <a:xfrm>
            <a:off x="336883" y="1151055"/>
            <a:ext cx="8450981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75825E3-594E-44CF-B7FF-4D944C2A64DB}" type="datetime4">
              <a:rPr lang="en-US" smtClean="0"/>
              <a:pPr/>
              <a:t>February 23, 2016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64BEA4-ECAD-4B23-B682-AF22774D7D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[Enter Presentation Title in the Footer View menu &gt; Header and Footer]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613319" y="355389"/>
            <a:ext cx="7076104" cy="822962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3200"/>
            </a:lvl1pPr>
          </a:lstStyle>
          <a:p>
            <a:r>
              <a:rPr lang="en-US" dirty="0" smtClean="0"/>
              <a:t>Click to edit Master title style </a:t>
            </a:r>
            <a:br>
              <a:rPr lang="en-US" dirty="0" smtClean="0"/>
            </a:br>
            <a:r>
              <a:rPr lang="en-US" dirty="0" smtClean="0"/>
              <a:t>– two line capable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ntent slide chart, no 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R.1697 NRG Powerpoint E.jpg" descr="H:\Retail Share\share\Brand and Marketing Services\Creative Services\Current\BR.1697 PPT Updates\elements\NRG ppt (r) backdrops\External (r)\BR.1697 NRG Powerpoint E.jp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0" y="1222"/>
            <a:ext cx="9144000" cy="6855555"/>
          </a:xfrm>
          <a:prstGeom prst="rect">
            <a:avLst/>
          </a:prstGeom>
        </p:spPr>
      </p:pic>
      <p:sp>
        <p:nvSpPr>
          <p:cNvPr id="11" name="Line 17"/>
          <p:cNvSpPr>
            <a:spLocks noChangeShapeType="1"/>
          </p:cNvSpPr>
          <p:nvPr userDrawn="1"/>
        </p:nvSpPr>
        <p:spPr bwMode="auto">
          <a:xfrm>
            <a:off x="336883" y="1151055"/>
            <a:ext cx="8450981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27426" y="6082415"/>
            <a:ext cx="8469313" cy="3286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  <a:lvl2pPr algn="ctr">
              <a:buNone/>
              <a:defRPr sz="1800">
                <a:solidFill>
                  <a:schemeClr val="bg1"/>
                </a:solidFill>
              </a:defRPr>
            </a:lvl2pPr>
            <a:lvl3pPr algn="ctr">
              <a:buNone/>
              <a:defRPr sz="1800">
                <a:solidFill>
                  <a:schemeClr val="bg1"/>
                </a:solidFill>
              </a:defRPr>
            </a:lvl3pPr>
            <a:lvl4pPr algn="ctr">
              <a:buNone/>
              <a:defRPr sz="1800">
                <a:solidFill>
                  <a:schemeClr val="bg1"/>
                </a:solidFill>
              </a:defRPr>
            </a:lvl4pPr>
            <a:lvl5pPr algn="ct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Place call-out content here (optional)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z="750"/>
            </a:lvl1pPr>
          </a:lstStyle>
          <a:p>
            <a:fld id="{F6D875B8-018E-438A-8CB9-0C492D7F0B7D}" type="datetime4">
              <a:rPr lang="en-US" smtClean="0"/>
              <a:pPr/>
              <a:t>February 23, 2016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64BEA4-ECAD-4B23-B682-AF22774D7D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321728" y="6490036"/>
            <a:ext cx="6140450" cy="115416"/>
          </a:xfrm>
        </p:spPr>
        <p:txBody>
          <a:bodyPr/>
          <a:lstStyle>
            <a:lvl1pPr>
              <a:defRPr sz="750"/>
            </a:lvl1pPr>
          </a:lstStyle>
          <a:p>
            <a:pPr>
              <a:defRPr/>
            </a:pPr>
            <a:r>
              <a:rPr lang="en-US" dirty="0" smtClean="0"/>
              <a:t>[Enter Presentation Title in the Footer View menu &gt; Header and Footer]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17634" y="1376413"/>
            <a:ext cx="8431730" cy="4966635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600"/>
              </a:spcBef>
              <a:buFont typeface="Arial" pitchFamily="34" charset="0"/>
              <a:buChar char="•"/>
              <a:defRPr sz="2600"/>
            </a:lvl1pPr>
            <a:lvl2pPr marL="457200" indent="-182880">
              <a:spcBef>
                <a:spcPts val="600"/>
              </a:spcBef>
              <a:buFont typeface="Verdana" pitchFamily="34" charset="0"/>
              <a:buChar char="—"/>
              <a:defRPr sz="1800"/>
            </a:lvl2pPr>
            <a:lvl3pPr marL="822960" indent="-182880">
              <a:spcBef>
                <a:spcPts val="600"/>
              </a:spcBef>
              <a:buFont typeface="Courier New" pitchFamily="49" charset="0"/>
              <a:buChar char="o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>
              <a:spcBef>
                <a:spcPts val="600"/>
              </a:spcBef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613319" y="355389"/>
            <a:ext cx="7076104" cy="822962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3200"/>
            </a:lvl1pPr>
          </a:lstStyle>
          <a:p>
            <a:r>
              <a:rPr lang="en-US" dirty="0" smtClean="0"/>
              <a:t>Click to edit Master title style </a:t>
            </a:r>
            <a:br>
              <a:rPr lang="en-US" dirty="0" smtClean="0"/>
            </a:br>
            <a:r>
              <a:rPr lang="en-US" dirty="0" smtClean="0"/>
              <a:t>– two line capable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 slide chart, no 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R.1697 NRG Powerpoint E.jpg" descr="H:\Retail Share\share\Brand and Marketing Services\Creative Services\Current\BR.1697 PPT Updates\elements\NRG ppt (r) backdrops\External (r)\BR.1697 NRG Powerpoint E.jp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0" y="1222"/>
            <a:ext cx="9144000" cy="6855555"/>
          </a:xfrm>
          <a:prstGeom prst="rect">
            <a:avLst/>
          </a:prstGeom>
        </p:spPr>
      </p:pic>
      <p:sp>
        <p:nvSpPr>
          <p:cNvPr id="17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599296" y="1378687"/>
            <a:ext cx="4148488" cy="4966635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600"/>
              </a:spcBef>
              <a:buFont typeface="Arial" pitchFamily="34" charset="0"/>
              <a:buChar char="•"/>
              <a:defRPr sz="2600"/>
            </a:lvl1pPr>
            <a:lvl2pPr marL="457200" indent="-182880">
              <a:spcBef>
                <a:spcPts val="600"/>
              </a:spcBef>
              <a:buFont typeface="Verdana" pitchFamily="34" charset="0"/>
              <a:buChar char="—"/>
              <a:defRPr sz="1800"/>
            </a:lvl2pPr>
            <a:lvl3pPr marL="822960" indent="-182880">
              <a:spcBef>
                <a:spcPts val="600"/>
              </a:spcBef>
              <a:buFont typeface="Courier New" pitchFamily="49" charset="0"/>
              <a:buChar char="o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>
              <a:spcBef>
                <a:spcPts val="600"/>
              </a:spcBef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17634" y="1376413"/>
            <a:ext cx="4148488" cy="4966635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600"/>
              </a:spcBef>
              <a:buFont typeface="Arial" pitchFamily="34" charset="0"/>
              <a:buChar char="•"/>
              <a:defRPr sz="2600"/>
            </a:lvl1pPr>
            <a:lvl2pPr marL="457200" indent="-182880">
              <a:spcBef>
                <a:spcPts val="600"/>
              </a:spcBef>
              <a:buFont typeface="Verdana" pitchFamily="34" charset="0"/>
              <a:buChar char="—"/>
              <a:defRPr sz="1800"/>
            </a:lvl2pPr>
            <a:lvl3pPr marL="822960" indent="-182880">
              <a:spcBef>
                <a:spcPts val="600"/>
              </a:spcBef>
              <a:buFont typeface="Courier New" pitchFamily="49" charset="0"/>
              <a:buChar char="o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>
              <a:spcBef>
                <a:spcPts val="600"/>
              </a:spcBef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Line 17"/>
          <p:cNvSpPr>
            <a:spLocks noChangeShapeType="1"/>
          </p:cNvSpPr>
          <p:nvPr userDrawn="1"/>
        </p:nvSpPr>
        <p:spPr bwMode="auto">
          <a:xfrm>
            <a:off x="336883" y="1151055"/>
            <a:ext cx="8450981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27426" y="6082415"/>
            <a:ext cx="8469313" cy="3286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  <a:lvl2pPr algn="ctr">
              <a:buNone/>
              <a:defRPr sz="1800">
                <a:solidFill>
                  <a:schemeClr val="bg1"/>
                </a:solidFill>
              </a:defRPr>
            </a:lvl2pPr>
            <a:lvl3pPr algn="ctr">
              <a:buNone/>
              <a:defRPr sz="1800">
                <a:solidFill>
                  <a:schemeClr val="bg1"/>
                </a:solidFill>
              </a:defRPr>
            </a:lvl3pPr>
            <a:lvl4pPr algn="ctr">
              <a:buNone/>
              <a:defRPr sz="1800">
                <a:solidFill>
                  <a:schemeClr val="bg1"/>
                </a:solidFill>
              </a:defRPr>
            </a:lvl4pPr>
            <a:lvl5pPr algn="ct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Place call-out content here (optional)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FC54EC9-65DD-4940-9D4C-525923338634}" type="datetime4">
              <a:rPr lang="en-US" smtClean="0"/>
              <a:pPr/>
              <a:t>February 23, 2016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64BEA4-ECAD-4B23-B682-AF22774D7D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[Enter Presentation Title in the Footer View menu &gt; Header and Footer]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613319" y="355389"/>
            <a:ext cx="7076104" cy="822962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3200"/>
            </a:lvl1pPr>
          </a:lstStyle>
          <a:p>
            <a:r>
              <a:rPr lang="en-US" dirty="0" smtClean="0"/>
              <a:t>Click to edit Master title style </a:t>
            </a:r>
            <a:br>
              <a:rPr lang="en-US" dirty="0" smtClean="0"/>
            </a:br>
            <a:r>
              <a:rPr lang="en-US" dirty="0" smtClean="0"/>
              <a:t>– two line capable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slide chart, no 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R.1697 NRG Powerpoint E.jpg" descr="H:\Retail Share\share\Brand and Marketing Services\Creative Services\Current\BR.1697 PPT Updates\elements\NRG ppt (r) backdrops\External (r)\BR.1697 NRG Powerpoint E.jp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0" y="1222"/>
            <a:ext cx="9144000" cy="685555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17634" y="1376413"/>
            <a:ext cx="4148488" cy="4966635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600"/>
              </a:spcBef>
              <a:buFont typeface="Arial" pitchFamily="34" charset="0"/>
              <a:buChar char="•"/>
              <a:defRPr sz="2600"/>
            </a:lvl1pPr>
            <a:lvl2pPr marL="457200" indent="-182880">
              <a:spcBef>
                <a:spcPts val="600"/>
              </a:spcBef>
              <a:buFont typeface="Verdana" pitchFamily="34" charset="0"/>
              <a:buChar char="—"/>
              <a:defRPr sz="1800"/>
            </a:lvl2pPr>
            <a:lvl3pPr marL="822960" indent="-182880">
              <a:spcBef>
                <a:spcPts val="600"/>
              </a:spcBef>
              <a:buFont typeface="Courier New" pitchFamily="49" charset="0"/>
              <a:buChar char="o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>
              <a:spcBef>
                <a:spcPts val="600"/>
              </a:spcBef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Line 17"/>
          <p:cNvSpPr>
            <a:spLocks noChangeShapeType="1"/>
          </p:cNvSpPr>
          <p:nvPr userDrawn="1"/>
        </p:nvSpPr>
        <p:spPr bwMode="auto">
          <a:xfrm>
            <a:off x="336883" y="1151055"/>
            <a:ext cx="8450981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4659313" y="1366838"/>
            <a:ext cx="4119562" cy="4956175"/>
          </a:xfrm>
          <a:prstGeom prst="rect">
            <a:avLst/>
          </a:prstGeom>
        </p:spPr>
        <p:txBody>
          <a:bodyPr/>
          <a:lstStyle>
            <a:lvl1pPr>
              <a:defRPr lang="en-US" sz="26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548640" indent="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</a:lstStyle>
          <a:p>
            <a:pPr marL="0" lvl="0" indent="0" algn="l" rtl="0" eaLnBrk="1" fontAlgn="base" hangingPunct="1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None/>
            </a:pPr>
            <a:r>
              <a:rPr lang="en-US" dirty="0" smtClean="0"/>
              <a:t>Click icon to add content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C0DE31-B1D6-4263-A037-85585FD68D29}" type="datetime4">
              <a:rPr lang="en-US" smtClean="0"/>
              <a:pPr/>
              <a:t>February 23, 2016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64BEA4-ECAD-4B23-B682-AF22774D7D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[Enter Presentation Title in the Footer View menu &gt; Header and Footer]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613319" y="355389"/>
            <a:ext cx="7076104" cy="822962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3200"/>
            </a:lvl1pPr>
          </a:lstStyle>
          <a:p>
            <a:r>
              <a:rPr lang="en-US" dirty="0" smtClean="0"/>
              <a:t>Click to edit Master title style </a:t>
            </a:r>
            <a:br>
              <a:rPr lang="en-US" dirty="0" smtClean="0"/>
            </a:br>
            <a:r>
              <a:rPr lang="en-US" dirty="0" smtClean="0"/>
              <a:t>– two line capable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 slide chart, no 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R.1697 NRG Powerpoint E.jpg" descr="H:\Retail Share\share\Brand and Marketing Services\Creative Services\Current\BR.1697 PPT Updates\elements\NRG ppt (r) backdrops\External (r)\BR.1697 NRG Powerpoint E.jp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0" y="1222"/>
            <a:ext cx="9144000" cy="685555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17634" y="1376413"/>
            <a:ext cx="4148488" cy="4966635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600"/>
              </a:spcBef>
              <a:buFont typeface="Arial" pitchFamily="34" charset="0"/>
              <a:buChar char="•"/>
              <a:defRPr sz="2600"/>
            </a:lvl1pPr>
            <a:lvl2pPr marL="457200" indent="-182880">
              <a:spcBef>
                <a:spcPts val="600"/>
              </a:spcBef>
              <a:buFont typeface="Verdana" pitchFamily="34" charset="0"/>
              <a:buChar char="—"/>
              <a:defRPr sz="1800"/>
            </a:lvl2pPr>
            <a:lvl3pPr marL="822960" indent="-182880">
              <a:spcBef>
                <a:spcPts val="600"/>
              </a:spcBef>
              <a:buFont typeface="Courier New" pitchFamily="49" charset="0"/>
              <a:buChar char="o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>
              <a:spcBef>
                <a:spcPts val="600"/>
              </a:spcBef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Line 17"/>
          <p:cNvSpPr>
            <a:spLocks noChangeShapeType="1"/>
          </p:cNvSpPr>
          <p:nvPr userDrawn="1"/>
        </p:nvSpPr>
        <p:spPr bwMode="auto">
          <a:xfrm>
            <a:off x="336883" y="1151055"/>
            <a:ext cx="8450981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4659313" y="1366838"/>
            <a:ext cx="4119562" cy="49561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None/>
              <a:defRPr lang="en-US" sz="26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548640" indent="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</a:lstStyle>
          <a:p>
            <a:pPr marL="0" lvl="0" indent="0" algn="l" rtl="0" eaLnBrk="1" fontAlgn="base" hangingPunct="1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None/>
            </a:pPr>
            <a:r>
              <a:rPr lang="en-US" dirty="0" smtClean="0"/>
              <a:t>Click icon to add content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27426" y="6082415"/>
            <a:ext cx="8469313" cy="3286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  <a:lvl2pPr algn="ctr">
              <a:buNone/>
              <a:defRPr sz="1800">
                <a:solidFill>
                  <a:schemeClr val="bg1"/>
                </a:solidFill>
              </a:defRPr>
            </a:lvl2pPr>
            <a:lvl3pPr algn="ctr">
              <a:buNone/>
              <a:defRPr sz="1800">
                <a:solidFill>
                  <a:schemeClr val="bg1"/>
                </a:solidFill>
              </a:defRPr>
            </a:lvl3pPr>
            <a:lvl4pPr algn="ctr">
              <a:buNone/>
              <a:defRPr sz="1800">
                <a:solidFill>
                  <a:schemeClr val="bg1"/>
                </a:solidFill>
              </a:defRPr>
            </a:lvl4pPr>
            <a:lvl5pPr algn="ct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Place call-out content here (optional)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943F022-3443-479D-8956-DFCB9EDC7825}" type="datetime4">
              <a:rPr lang="en-US" smtClean="0"/>
              <a:pPr/>
              <a:t>February 23, 2016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64BEA4-ECAD-4B23-B682-AF22774D7D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[Enter Presentation Title in the Footer View menu &gt; Header and Footer]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613319" y="355389"/>
            <a:ext cx="7076104" cy="822962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3200"/>
            </a:lvl1pPr>
          </a:lstStyle>
          <a:p>
            <a:r>
              <a:rPr lang="en-US" dirty="0" smtClean="0"/>
              <a:t>Click to edit Master title style </a:t>
            </a:r>
            <a:br>
              <a:rPr lang="en-US" dirty="0" smtClean="0"/>
            </a:br>
            <a:r>
              <a:rPr lang="en-US" dirty="0" smtClean="0"/>
              <a:t>– two line capable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 with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6"/>
            <a:ext cx="9144000" cy="6856167"/>
          </a:xfrm>
          <a:prstGeom prst="rect">
            <a:avLst/>
          </a:prstGeom>
        </p:spPr>
      </p:pic>
      <p:sp>
        <p:nvSpPr>
          <p:cNvPr id="8" name="Line 17"/>
          <p:cNvSpPr>
            <a:spLocks noChangeShapeType="1"/>
          </p:cNvSpPr>
          <p:nvPr userDrawn="1"/>
        </p:nvSpPr>
        <p:spPr bwMode="auto">
          <a:xfrm>
            <a:off x="336883" y="5126289"/>
            <a:ext cx="8450981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248929" y="3118430"/>
            <a:ext cx="6551612" cy="326231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248930" y="5136836"/>
            <a:ext cx="7647501" cy="7263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4995" y="4293702"/>
            <a:ext cx="7018144" cy="772358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54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33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ack NR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6"/>
            <a:ext cx="9144000" cy="6856167"/>
          </a:xfrm>
          <a:prstGeom prst="rect">
            <a:avLst/>
          </a:prstGeom>
        </p:spPr>
      </p:pic>
      <p:sp>
        <p:nvSpPr>
          <p:cNvPr id="11" name="Line 17"/>
          <p:cNvSpPr>
            <a:spLocks noChangeShapeType="1"/>
          </p:cNvSpPr>
          <p:nvPr userDrawn="1"/>
        </p:nvSpPr>
        <p:spPr bwMode="auto">
          <a:xfrm>
            <a:off x="336883" y="5126289"/>
            <a:ext cx="8450981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248929" y="3118430"/>
            <a:ext cx="6551612" cy="326231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248930" y="5136836"/>
            <a:ext cx="7647501" cy="7263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4995" y="4293702"/>
            <a:ext cx="7018144" cy="772358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54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ack NRG with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6"/>
            <a:ext cx="9144000" cy="6856167"/>
          </a:xfrm>
          <a:prstGeom prst="rect">
            <a:avLst/>
          </a:prstGeom>
        </p:spPr>
      </p:pic>
      <p:sp>
        <p:nvSpPr>
          <p:cNvPr id="11" name="Line 17"/>
          <p:cNvSpPr>
            <a:spLocks noChangeShapeType="1"/>
          </p:cNvSpPr>
          <p:nvPr userDrawn="1"/>
        </p:nvSpPr>
        <p:spPr bwMode="auto">
          <a:xfrm>
            <a:off x="336883" y="5126289"/>
            <a:ext cx="8450981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248929" y="3118430"/>
            <a:ext cx="6551612" cy="326231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248930" y="5136836"/>
            <a:ext cx="7647501" cy="7263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4995" y="4293702"/>
            <a:ext cx="7018144" cy="772358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54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4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Gray NR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6"/>
            <a:ext cx="9144000" cy="6856167"/>
          </a:xfrm>
          <a:prstGeom prst="rect">
            <a:avLst/>
          </a:prstGeom>
        </p:spPr>
      </p:pic>
      <p:sp>
        <p:nvSpPr>
          <p:cNvPr id="10" name="Line 17"/>
          <p:cNvSpPr>
            <a:spLocks noChangeShapeType="1"/>
          </p:cNvSpPr>
          <p:nvPr userDrawn="1"/>
        </p:nvSpPr>
        <p:spPr bwMode="auto">
          <a:xfrm>
            <a:off x="336883" y="5126289"/>
            <a:ext cx="8450981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248929" y="3118430"/>
            <a:ext cx="6551612" cy="326231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248930" y="5136836"/>
            <a:ext cx="7647501" cy="7263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4995" y="4293702"/>
            <a:ext cx="7018144" cy="772358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54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Gray NRG with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6"/>
            <a:ext cx="9144000" cy="6856167"/>
          </a:xfrm>
          <a:prstGeom prst="rect">
            <a:avLst/>
          </a:prstGeom>
        </p:spPr>
      </p:pic>
      <p:sp>
        <p:nvSpPr>
          <p:cNvPr id="10" name="Line 17"/>
          <p:cNvSpPr>
            <a:spLocks noChangeShapeType="1"/>
          </p:cNvSpPr>
          <p:nvPr userDrawn="1"/>
        </p:nvSpPr>
        <p:spPr bwMode="auto">
          <a:xfrm>
            <a:off x="336883" y="5126289"/>
            <a:ext cx="8450981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248929" y="3118430"/>
            <a:ext cx="6551612" cy="326231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248930" y="5136836"/>
            <a:ext cx="7647501" cy="7263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4995" y="4293702"/>
            <a:ext cx="7018144" cy="772358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54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83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Cyan NR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R.1697 NRG Powerpoint E cyan title.jpg" descr="H:\Retail Share\share\Brand and Marketing Services\Creative Services\Current\BR.1697 PPT Updates\elements\NRG ppt (r) backdrops\External (r)\BR.1697 NRG Powerpoint E cyan title.jp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0" y="2445"/>
            <a:ext cx="9144000" cy="6855555"/>
          </a:xfrm>
          <a:prstGeom prst="rect">
            <a:avLst/>
          </a:prstGeom>
        </p:spPr>
      </p:pic>
      <p:sp>
        <p:nvSpPr>
          <p:cNvPr id="11" name="Line 17"/>
          <p:cNvSpPr>
            <a:spLocks noChangeShapeType="1"/>
          </p:cNvSpPr>
          <p:nvPr userDrawn="1"/>
        </p:nvSpPr>
        <p:spPr bwMode="auto">
          <a:xfrm>
            <a:off x="336883" y="5126289"/>
            <a:ext cx="8450981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248929" y="3118430"/>
            <a:ext cx="6551612" cy="326231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248930" y="5136836"/>
            <a:ext cx="7647501" cy="7263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4995" y="4293702"/>
            <a:ext cx="7018144" cy="772358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5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54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Magenta NR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R.1697 NRG Powerpoint E m title-01.jpg" descr="H:\Retail Share\share\Brand and Marketing Services\Creative Services\Current\BR.1697 PPT Updates\elements\NRG ppt (r) backdrops\External (r)\BR.1697 NRG Powerpoint E m title-01.jp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0" y="1222"/>
            <a:ext cx="9144000" cy="6855555"/>
          </a:xfrm>
          <a:prstGeom prst="rect">
            <a:avLst/>
          </a:prstGeom>
        </p:spPr>
      </p:pic>
      <p:sp>
        <p:nvSpPr>
          <p:cNvPr id="11" name="Line 17"/>
          <p:cNvSpPr>
            <a:spLocks noChangeShapeType="1"/>
          </p:cNvSpPr>
          <p:nvPr userDrawn="1"/>
        </p:nvSpPr>
        <p:spPr bwMode="auto">
          <a:xfrm>
            <a:off x="336883" y="5126289"/>
            <a:ext cx="8450981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248929" y="3118430"/>
            <a:ext cx="6551612" cy="326231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248930" y="5136836"/>
            <a:ext cx="7647501" cy="7263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4995" y="4293702"/>
            <a:ext cx="7018144" cy="772358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5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5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B.07.297 NRG Powerpoint I.jpg" descr="H:\Retail Share\share\Brand and Marketing Services\Creative Services\Current\BR.1697 PPT Updates\elements\NRG ppt (r) backdrops\Internal (r)\RB.07.297 NRG Powerpoint I.jp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0" y="1222"/>
            <a:ext cx="9144000" cy="685555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A8DF-16FA-444C-BBCF-94DCC8F49E5E}" type="datetime4">
              <a:rPr lang="en-US" smtClean="0"/>
              <a:pPr/>
              <a:t>February 23,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64BEA4-ECAD-4B23-B682-AF22774D7D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[Enter Presentation Title in the Footer View menu &gt; Header and Footer]</a:t>
            </a:r>
            <a:endParaRPr lang="en-US" dirty="0"/>
          </a:p>
        </p:txBody>
      </p:sp>
      <p:sp>
        <p:nvSpPr>
          <p:cNvPr id="9" name="Line 17"/>
          <p:cNvSpPr>
            <a:spLocks noChangeShapeType="1"/>
          </p:cNvSpPr>
          <p:nvPr userDrawn="1"/>
        </p:nvSpPr>
        <p:spPr bwMode="auto">
          <a:xfrm>
            <a:off x="336883" y="1151055"/>
            <a:ext cx="8450981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507533" y="355389"/>
            <a:ext cx="7076104" cy="822962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3200"/>
            </a:lvl1pPr>
          </a:lstStyle>
          <a:p>
            <a:r>
              <a:rPr lang="en-US" dirty="0" smtClean="0"/>
              <a:t>Click to edit Master title style </a:t>
            </a:r>
            <a:br>
              <a:rPr lang="en-US" dirty="0" smtClean="0"/>
            </a:br>
            <a:r>
              <a:rPr lang="en-US" dirty="0" smtClean="0"/>
              <a:t>– two line capable</a:t>
            </a:r>
            <a:endParaRPr lang="en-US" dirty="0"/>
          </a:p>
        </p:txBody>
      </p:sp>
      <p:sp>
        <p:nvSpPr>
          <p:cNvPr id="11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339451" y="1357527"/>
            <a:ext cx="8412163" cy="4918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10000"/>
              </a:lnSpc>
              <a:spcAft>
                <a:spcPct val="0"/>
              </a:spcAft>
              <a:buNone/>
              <a:defRPr lang="en-US" sz="2600" noProof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6576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lang="en-US" sz="18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73152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lang="en-US" sz="14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lang="en-US" sz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110000"/>
              </a:lnSpc>
              <a:spcAft>
                <a:spcPct val="0"/>
              </a:spcAft>
              <a:defRPr lang="en-US" sz="26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</a:lstStyle>
          <a:p>
            <a:pPr lvl="0"/>
            <a:r>
              <a:rPr lang="en-US" noProof="0" dirty="0" smtClean="0"/>
              <a:t>Click icon to add content</a:t>
            </a:r>
            <a:endParaRPr lang="en-US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file:///H:\Retail%20Share\share\Brand%20and%20Marketing%20Services\Creative%20Services\Current\BR.1697%20PPT%20Updates\elements\NRG%20ppt%20(r)%20backdrops\External%20(r)\BR.1697%20NRG%20Powerpoint%20E.jpg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R.1697 NRG Powerpoint E.jpg" descr="H:\Retail Share\share\Brand and Marketing Services\Creative Services\Current\BR.1697 PPT Updates\elements\NRG ppt (r) backdrops\External (r)\BR.1697 NRG Powerpoint E.jpg"/>
          <p:cNvPicPr>
            <a:picLocks noChangeAspect="1"/>
          </p:cNvPicPr>
          <p:nvPr/>
        </p:nvPicPr>
        <p:blipFill>
          <a:blip r:embed="rId20" r:link="rId21" cstate="print"/>
          <a:stretch>
            <a:fillRect/>
          </a:stretch>
        </p:blipFill>
        <p:spPr>
          <a:xfrm>
            <a:off x="0" y="1222"/>
            <a:ext cx="9144000" cy="6855555"/>
          </a:xfrm>
          <a:prstGeom prst="rect">
            <a:avLst/>
          </a:prstGeom>
        </p:spPr>
      </p:pic>
      <p:sp>
        <p:nvSpPr>
          <p:cNvPr id="3087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1728" y="6486189"/>
            <a:ext cx="6140450" cy="1231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800" dirty="0" smtClean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[Enter Presentation Title in the Footer View menu &gt; Header and Footer]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202" y="6481082"/>
            <a:ext cx="675866" cy="115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4BEA4-ECAD-4B23-B682-AF22774D7D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6718040" y="6356350"/>
            <a:ext cx="1156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0210C11-80AA-4597-825E-BB8755F81FD2}" type="datetime4">
              <a:rPr lang="en-US" smtClean="0"/>
              <a:pPr/>
              <a:t>February 23, 2016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8" r:id="rId1"/>
    <p:sldLayoutId id="2147484537" r:id="rId2"/>
    <p:sldLayoutId id="2147484520" r:id="rId3"/>
    <p:sldLayoutId id="2147484538" r:id="rId4"/>
    <p:sldLayoutId id="2147484521" r:id="rId5"/>
    <p:sldLayoutId id="2147484539" r:id="rId6"/>
    <p:sldLayoutId id="2147484540" r:id="rId7"/>
    <p:sldLayoutId id="2147484541" r:id="rId8"/>
    <p:sldLayoutId id="2147484530" r:id="rId9"/>
    <p:sldLayoutId id="2147484527" r:id="rId10"/>
    <p:sldLayoutId id="2147484528" r:id="rId11"/>
    <p:sldLayoutId id="2147484533" r:id="rId12"/>
    <p:sldLayoutId id="2147484531" r:id="rId13"/>
    <p:sldLayoutId id="2147484529" r:id="rId14"/>
    <p:sldLayoutId id="2147484534" r:id="rId15"/>
    <p:sldLayoutId id="2147484535" r:id="rId16"/>
    <p:sldLayoutId id="2147484532" r:id="rId17"/>
    <p:sldLayoutId id="2147484536" r:id="rId18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6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588" indent="455613" algn="l" rtl="0" eaLnBrk="1" fontAlgn="base" hangingPunct="1">
        <a:lnSpc>
          <a:spcPct val="110000"/>
        </a:lnSpc>
        <a:spcBef>
          <a:spcPct val="7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3175" indent="911225" algn="l" rtl="0" eaLnBrk="1" fontAlgn="base" hangingPunct="1">
        <a:lnSpc>
          <a:spcPct val="110000"/>
        </a:lnSpc>
        <a:spcBef>
          <a:spcPct val="9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623888" indent="-166688" algn="l" rtl="0" eaLnBrk="1" fontAlgn="base" hangingPunct="1">
        <a:lnSpc>
          <a:spcPct val="110000"/>
        </a:lnSpc>
        <a:spcBef>
          <a:spcPct val="9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914400" indent="-166688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922338" indent="-17462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1379538" indent="-17462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1836738" indent="-17462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2293938" indent="-17462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Reliability and Operations Subcommittee (ROS) March 3</a:t>
            </a:r>
            <a:r>
              <a:rPr lang="en-US" baseline="30000" dirty="0" smtClean="0"/>
              <a:t>rd</a:t>
            </a:r>
            <a:r>
              <a:rPr lang="en-US" dirty="0" smtClean="0"/>
              <a:t>, 2016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b="1" dirty="0"/>
              <a:t>Application for Permanent Site-Specific Exemption from Compliance With ERCOT Nodal Protocols, Section </a:t>
            </a:r>
            <a:r>
              <a:rPr lang="en-US" sz="2800" b="1" dirty="0" smtClean="0"/>
              <a:t>10.3.2.3 (6), for the W. A. Parish Generation Station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1625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5001-8523-4BEE-B09D-EAD1B722CF0C}" type="datetime4">
              <a:rPr lang="en-US" smtClean="0"/>
              <a:pPr/>
              <a:t>February 23,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64BEA4-ECAD-4B23-B682-AF22774D7D0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NRG WAP Metering Exemption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from ROS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39451" y="1272857"/>
            <a:ext cx="8412163" cy="49180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ERCOT </a:t>
            </a:r>
            <a:r>
              <a:rPr lang="en-US" sz="2000" dirty="0" smtClean="0"/>
              <a:t>Protocols, </a:t>
            </a:r>
            <a:r>
              <a:rPr lang="en-US" sz="2000" dirty="0"/>
              <a:t>Section </a:t>
            </a:r>
            <a:r>
              <a:rPr lang="en-US" sz="2000" dirty="0" smtClean="0"/>
              <a:t>10.14, allows entities </a:t>
            </a:r>
            <a:r>
              <a:rPr lang="en-US" sz="2000" dirty="0"/>
              <a:t>to seek a permanent metering </a:t>
            </a:r>
            <a:r>
              <a:rPr lang="en-US" sz="2000" dirty="0" smtClean="0"/>
              <a:t>exemption </a:t>
            </a:r>
            <a:r>
              <a:rPr lang="en-US" sz="2000" dirty="0"/>
              <a:t>and requires TAC and ERCOT Board </a:t>
            </a:r>
            <a:r>
              <a:rPr lang="en-US" sz="2000" dirty="0" smtClean="0"/>
              <a:t>approval.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Three </a:t>
            </a:r>
            <a:r>
              <a:rPr lang="en-US" sz="2000" dirty="0"/>
              <a:t>other metering exemptions have been reviewed by ROS and ultimately </a:t>
            </a:r>
            <a:r>
              <a:rPr lang="en-US" sz="2000" dirty="0" smtClean="0"/>
              <a:t>approved.</a:t>
            </a:r>
          </a:p>
          <a:p>
            <a:pPr marL="674370" lvl="2" indent="-285750"/>
            <a:r>
              <a:rPr lang="en-US" dirty="0" smtClean="0"/>
              <a:t>Calpine: </a:t>
            </a:r>
            <a:r>
              <a:rPr lang="en-US" i="1" dirty="0"/>
              <a:t>Channel Energy </a:t>
            </a:r>
            <a:r>
              <a:rPr lang="en-US" i="1" dirty="0" smtClean="0"/>
              <a:t>Center</a:t>
            </a:r>
          </a:p>
          <a:p>
            <a:pPr marL="674370" lvl="2" indent="-285750"/>
            <a:r>
              <a:rPr lang="en-US" dirty="0" err="1" smtClean="0"/>
              <a:t>NextEra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i="1" dirty="0" err="1" smtClean="0"/>
              <a:t>NoTrees</a:t>
            </a:r>
            <a:endParaRPr lang="en-US" i="1" dirty="0" smtClean="0"/>
          </a:p>
          <a:p>
            <a:pPr marL="674370" lvl="2" indent="-285750"/>
            <a:r>
              <a:rPr lang="en-US" dirty="0" smtClean="0"/>
              <a:t>LCRA/Austin Energy: </a:t>
            </a:r>
            <a:r>
              <a:rPr lang="en-US" i="1" dirty="0" smtClean="0"/>
              <a:t>Fayette Power Project </a:t>
            </a:r>
            <a:endParaRPr lang="en-US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NRG is </a:t>
            </a:r>
            <a:r>
              <a:rPr lang="en-US" sz="2000" dirty="0"/>
              <a:t>seeking ROS endorsement of </a:t>
            </a:r>
            <a:r>
              <a:rPr lang="en-US" sz="2000" dirty="0" smtClean="0"/>
              <a:t>the application for </a:t>
            </a:r>
            <a:r>
              <a:rPr lang="en-US" sz="2000" dirty="0"/>
              <a:t>permanent site-specific exemption from compliance with </a:t>
            </a:r>
            <a:r>
              <a:rPr lang="en-US" sz="2000" dirty="0" smtClean="0"/>
              <a:t>ERCOT Nodal </a:t>
            </a:r>
            <a:r>
              <a:rPr lang="en-US" sz="2000" dirty="0"/>
              <a:t>Protocols Section </a:t>
            </a:r>
            <a:r>
              <a:rPr lang="en-US" sz="2000" dirty="0" smtClean="0"/>
              <a:t>10.3.2.3(6) for the W. A. Parish Generation Station.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4052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5001-8523-4BEE-B09D-EAD1B722CF0C}" type="datetime4">
              <a:rPr lang="en-US" smtClean="0"/>
              <a:pPr/>
              <a:t>February 23,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64BEA4-ECAD-4B23-B682-AF22774D7D0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NRG WAP Metering Exemption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39451" y="1272857"/>
            <a:ext cx="8412163" cy="49180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 smtClean="0"/>
              <a:t>The W.A</a:t>
            </a:r>
            <a:r>
              <a:rPr lang="en-US" sz="1400" dirty="0"/>
              <a:t>. Parish Generating Station is wholly-owned by NRG Texas Power LLC, and is situated in Fort Bend County. </a:t>
            </a:r>
            <a:endParaRPr lang="en-US" sz="1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/>
              <a:t>With a combined name plate capacity of approximately 4,000 MW, consisting of 4 coal-fired generating units, 4 gas-fired units, and a single simple-cycle gas turbine utilized as a blackstart resource, W. A. Parish is one of the largest and most complex generating stations in the state</a:t>
            </a:r>
            <a:r>
              <a:rPr lang="en-US" sz="14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 smtClean="0"/>
              <a:t>WAP1 went into commercial operation over 55 years ago.  The newest unit (WAP8) has been in operation for over 34 years.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/>
              <a:t>Interconnecting with 20 different 138kV and 345kV transmission lines, the initial design of the station sought to maximize reliability by integrating </a:t>
            </a:r>
            <a:r>
              <a:rPr lang="en-US" sz="1400" dirty="0" smtClean="0"/>
              <a:t>operations across the entire site, </a:t>
            </a:r>
            <a:r>
              <a:rPr lang="en-US" sz="1400" dirty="0"/>
              <a:t>including the capability for one unit to provide startup power to another in the event of a total, or partial, blackout of the ERCOT grid.  </a:t>
            </a:r>
            <a:endParaRPr lang="en-US" sz="1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 smtClean="0"/>
              <a:t>The </a:t>
            </a:r>
            <a:r>
              <a:rPr lang="en-US" sz="1400" dirty="0"/>
              <a:t>station </a:t>
            </a:r>
            <a:r>
              <a:rPr lang="en-US" sz="1400" dirty="0" smtClean="0"/>
              <a:t>has always been registered as a single facility, and is settled under a single settlements statement, but </a:t>
            </a:r>
            <a:r>
              <a:rPr lang="en-US" sz="1400" dirty="0"/>
              <a:t>has two different EPS Metering Design Proposals, one for the 138kV portion of the site, comprising 11 EPS meters, and the other for the 345kV portion, comprising 3 EPS meters</a:t>
            </a:r>
            <a:r>
              <a:rPr lang="en-US" sz="14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 smtClean="0"/>
              <a:t>The POIs for the 138kV system and 345kV system at the site are in excess of 400 yards.</a:t>
            </a:r>
            <a:endParaRPr lang="en-US" sz="1400" dirty="0"/>
          </a:p>
          <a:p>
            <a:pPr marL="0" indent="0"/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3221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5001-8523-4BEE-B09D-EAD1B722CF0C}" type="datetime4">
              <a:rPr lang="en-US" smtClean="0"/>
              <a:pPr/>
              <a:t>February 23,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64BEA4-ECAD-4B23-B682-AF22774D7D0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NRG WAP Metering Exemption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Metering Exemption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39451" y="1165763"/>
            <a:ext cx="8412163" cy="49180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W. A. Parish has always operated and been settled as a single facility.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W. A. Parish is registered as a single facility with a single RARF, but has two EPS Metering Design Proposals.  In order to consolidate the Metering Design Proposals, W. A. Parish must be compliant with 10.3.2.3 (6) (the 400 yard rule).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CenterPoint has already submitted and ERCOT has granted </a:t>
            </a:r>
            <a:r>
              <a:rPr lang="en-US" sz="2000" dirty="0"/>
              <a:t>a</a:t>
            </a:r>
            <a:r>
              <a:rPr lang="en-US" sz="2000" dirty="0" smtClean="0"/>
              <a:t> </a:t>
            </a:r>
            <a:r>
              <a:rPr lang="en-US" sz="2000" dirty="0"/>
              <a:t>t</a:t>
            </a:r>
            <a:r>
              <a:rPr lang="en-US" sz="2000" dirty="0" smtClean="0"/>
              <a:t>emporary </a:t>
            </a:r>
            <a:r>
              <a:rPr lang="en-US" sz="2000" dirty="0"/>
              <a:t>e</a:t>
            </a:r>
            <a:r>
              <a:rPr lang="en-US" sz="2000" dirty="0" smtClean="0"/>
              <a:t>xemption to 10.3.2.3 (6) for W. A. Parish.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NRG will request that TAC and the ERCOT Board approve the application for </a:t>
            </a:r>
            <a:r>
              <a:rPr lang="en-US" sz="2000" dirty="0"/>
              <a:t>permanent site-specific exemption from compliance with </a:t>
            </a:r>
            <a:r>
              <a:rPr lang="en-US" sz="2000" dirty="0" smtClean="0"/>
              <a:t>ERCOT Nodal </a:t>
            </a:r>
            <a:r>
              <a:rPr lang="en-US" sz="2000" dirty="0"/>
              <a:t>Protocols Section </a:t>
            </a:r>
            <a:r>
              <a:rPr lang="en-US" sz="2000" dirty="0" smtClean="0"/>
              <a:t>10.3.2.3 (6) for the W. A. Parish Generation Station.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5084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5001-8523-4BEE-B09D-EAD1B722CF0C}" type="datetime4">
              <a:rPr lang="en-US" smtClean="0"/>
              <a:pPr/>
              <a:t>February 23,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64BEA4-ECAD-4B23-B682-AF22774D7D0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NRG WAP Metering Exemption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Motion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39451" y="1272857"/>
            <a:ext cx="8412163" cy="49180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ROS endorses the application for </a:t>
            </a:r>
            <a:r>
              <a:rPr lang="en-US" sz="2000" dirty="0"/>
              <a:t>permanent site-specific exemption from compliance with </a:t>
            </a:r>
            <a:r>
              <a:rPr lang="en-US" sz="2000" dirty="0" smtClean="0"/>
              <a:t>ERCOT Nodal </a:t>
            </a:r>
            <a:r>
              <a:rPr lang="en-US" sz="2000" dirty="0"/>
              <a:t>Protocols Section </a:t>
            </a:r>
            <a:r>
              <a:rPr lang="en-US" sz="2000" dirty="0" smtClean="0"/>
              <a:t>10.3.2.3 (6) for the W. A. Parish Generation Station.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5422367"/>
      </p:ext>
    </p:extLst>
  </p:cSld>
  <p:clrMapOvr>
    <a:masterClrMapping/>
  </p:clrMapOvr>
</p:sld>
</file>

<file path=ppt/theme/theme1.xml><?xml version="1.0" encoding="utf-8"?>
<a:theme xmlns:a="http://schemas.openxmlformats.org/drawingml/2006/main" name="NRG WAP Metering Exemption">
  <a:themeElements>
    <a:clrScheme name="NRG">
      <a:dk1>
        <a:srgbClr val="231F20"/>
      </a:dk1>
      <a:lt1>
        <a:srgbClr val="FFFFFF"/>
      </a:lt1>
      <a:dk2>
        <a:srgbClr val="333092"/>
      </a:dk2>
      <a:lt2>
        <a:srgbClr val="EC008C"/>
      </a:lt2>
      <a:accent1>
        <a:srgbClr val="00AEEF"/>
      </a:accent1>
      <a:accent2>
        <a:srgbClr val="439539"/>
      </a:accent2>
      <a:accent3>
        <a:srgbClr val="FFD200"/>
      </a:accent3>
      <a:accent4>
        <a:srgbClr val="FBB034"/>
      </a:accent4>
      <a:accent5>
        <a:srgbClr val="EF3E42"/>
      </a:accent5>
      <a:accent6>
        <a:srgbClr val="AEE0E8"/>
      </a:accent6>
      <a:hlink>
        <a:srgbClr val="D5D7D8"/>
      </a:hlink>
      <a:folHlink>
        <a:srgbClr val="BCBEC0"/>
      </a:folHlink>
    </a:clrScheme>
    <a:fontScheme name="Text page w/subheads_no_patter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Text page w/subheads_no_pattern 1">
        <a:dk1>
          <a:srgbClr val="231F20"/>
        </a:dk1>
        <a:lt1>
          <a:srgbClr val="FFFFFF"/>
        </a:lt1>
        <a:dk2>
          <a:srgbClr val="4814A0"/>
        </a:dk2>
        <a:lt2>
          <a:srgbClr val="D80073"/>
        </a:lt2>
        <a:accent1>
          <a:srgbClr val="009DDB"/>
        </a:accent1>
        <a:accent2>
          <a:srgbClr val="39892F"/>
        </a:accent2>
        <a:accent3>
          <a:srgbClr val="FFFFFF"/>
        </a:accent3>
        <a:accent4>
          <a:srgbClr val="1C191A"/>
        </a:accent4>
        <a:accent5>
          <a:srgbClr val="AACCEA"/>
        </a:accent5>
        <a:accent6>
          <a:srgbClr val="337C2A"/>
        </a:accent6>
        <a:hlink>
          <a:srgbClr val="FFCB00"/>
        </a:hlink>
        <a:folHlink>
          <a:srgbClr val="FFA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21C44786C75B4D9D28D38A75E5907A" ma:contentTypeVersion="6" ma:contentTypeDescription="Create a new document." ma:contentTypeScope="" ma:versionID="dd24a2e46390cae28bd2b85686a4a99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6cfa907a593f0ded4e384f3edfde11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C8D191B-7525-4B5D-9704-3DDCBEF3C9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396490-E8A6-4C41-9695-88F3DD9473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B18D9B-8C2E-4BE9-B6EE-4BF2CA972C7B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sharepoint/v3"/>
    <ds:schemaRef ds:uri="http://purl.org/dc/dcmitype/"/>
    <ds:schemaRef ds:uri="http://schemas.microsoft.com/office/2006/documentManagement/typ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NRG WAP Metering Exemption</Template>
  <TotalTime>185</TotalTime>
  <Words>537</Words>
  <Application>Microsoft Office PowerPoint</Application>
  <PresentationFormat>On-screen Show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NRG WAP Metering Exemption</vt:lpstr>
      <vt:lpstr>PowerPoint Presentation</vt:lpstr>
      <vt:lpstr>Request from ROS</vt:lpstr>
      <vt:lpstr>Background</vt:lpstr>
      <vt:lpstr>Metering Exemption</vt:lpstr>
      <vt:lpstr>Recommended Motion</vt:lpstr>
    </vt:vector>
  </TitlesOfParts>
  <Company>NRG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Barnes (NRG)</dc:creator>
  <cp:lastModifiedBy>John D. Palen</cp:lastModifiedBy>
  <cp:revision>15</cp:revision>
  <dcterms:created xsi:type="dcterms:W3CDTF">2016-02-15T22:19:15Z</dcterms:created>
  <dcterms:modified xsi:type="dcterms:W3CDTF">2016-02-23T19:43:03Z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0x0101008A21C44786C75B4D9D28D38A75E5907A</vt:lpwstr>
  </property>
</Properties>
</file>