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3" r:id="rId3"/>
    <p:sldId id="264" r:id="rId4"/>
    <p:sldId id="266"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7" autoAdjust="0"/>
    <p:restoredTop sz="94687" autoAdjust="0"/>
  </p:normalViewPr>
  <p:slideViewPr>
    <p:cSldViewPr snapToGrid="0">
      <p:cViewPr varScale="1">
        <p:scale>
          <a:sx n="66" d="100"/>
          <a:sy n="66" d="100"/>
        </p:scale>
        <p:origin x="66" y="9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AF0FC4-EADD-4D6B-A9A4-D65E47FD781D}" type="datetimeFigureOut">
              <a:rPr lang="en-US" smtClean="0"/>
              <a:t>2/23/2016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1623274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AF0FC4-EADD-4D6B-A9A4-D65E47FD781D}" type="datetimeFigureOut">
              <a:rPr lang="en-US" smtClean="0"/>
              <a:t>2/23/2016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1456250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AF0FC4-EADD-4D6B-A9A4-D65E47FD781D}" type="datetimeFigureOut">
              <a:rPr lang="en-US" smtClean="0"/>
              <a:t>2/23/2016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583461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AF0FC4-EADD-4D6B-A9A4-D65E47FD781D}" type="datetimeFigureOut">
              <a:rPr lang="en-US" smtClean="0"/>
              <a:t>2/23/2016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559268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AF0FC4-EADD-4D6B-A9A4-D65E47FD781D}" type="datetimeFigureOut">
              <a:rPr lang="en-US" smtClean="0"/>
              <a:t>2/23/2016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3602294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DAF0FC4-EADD-4D6B-A9A4-D65E47FD781D}" type="datetimeFigureOut">
              <a:rPr lang="en-US" smtClean="0"/>
              <a:t>2/23/2016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416183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AF0FC4-EADD-4D6B-A9A4-D65E47FD781D}" type="datetimeFigureOut">
              <a:rPr lang="en-US" smtClean="0"/>
              <a:t>2/23/2016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1409230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AF0FC4-EADD-4D6B-A9A4-D65E47FD781D}" type="datetimeFigureOut">
              <a:rPr lang="en-US" smtClean="0"/>
              <a:t>2/23/2016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2863435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AF0FC4-EADD-4D6B-A9A4-D65E47FD781D}" type="datetimeFigureOut">
              <a:rPr lang="en-US" smtClean="0"/>
              <a:t>2/23/2016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223035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AF0FC4-EADD-4D6B-A9A4-D65E47FD781D}" type="datetimeFigureOut">
              <a:rPr lang="en-US" smtClean="0"/>
              <a:t>2/23/2016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1111645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AF0FC4-EADD-4D6B-A9A4-D65E47FD781D}" type="datetimeFigureOut">
              <a:rPr lang="en-US" smtClean="0"/>
              <a:t>2/23/2016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1837237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AF0FC4-EADD-4D6B-A9A4-D65E47FD781D}" type="datetimeFigureOut">
              <a:rPr lang="en-US" smtClean="0"/>
              <a:t>2/23/2016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FD2EBC-F77E-49D4-BCFC-C9C8DCB6BD47}" type="slidenum">
              <a:rPr lang="en-US" smtClean="0"/>
              <a:t>‹#›</a:t>
            </a:fld>
            <a:endParaRPr lang="en-US" dirty="0"/>
          </a:p>
        </p:txBody>
      </p:sp>
    </p:spTree>
    <p:extLst>
      <p:ext uri="{BB962C8B-B14F-4D97-AF65-F5344CB8AC3E}">
        <p14:creationId xmlns:p14="http://schemas.microsoft.com/office/powerpoint/2010/main" val="1516096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rcot.com/content/wcm/key_documents_lists/87228/MIRTM_Update_v0.9.3.pptx"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dirty="0" smtClean="0"/>
              <a:t>SAWG Update to WMS</a:t>
            </a:r>
          </a:p>
        </p:txBody>
      </p:sp>
      <p:sp>
        <p:nvSpPr>
          <p:cNvPr id="2051" name="Subtitle 2"/>
          <p:cNvSpPr>
            <a:spLocks noGrp="1"/>
          </p:cNvSpPr>
          <p:nvPr>
            <p:ph type="subTitle" idx="1"/>
          </p:nvPr>
        </p:nvSpPr>
        <p:spPr/>
        <p:txBody>
          <a:bodyPr/>
          <a:lstStyle/>
          <a:p>
            <a:r>
              <a:rPr lang="en-US" dirty="0" smtClean="0"/>
              <a:t>March 2</a:t>
            </a:r>
            <a:r>
              <a:rPr lang="en-US" baseline="30000" dirty="0" smtClean="0"/>
              <a:t>nd</a:t>
            </a:r>
            <a:r>
              <a:rPr lang="en-US" dirty="0" smtClean="0"/>
              <a:t>, 2016</a:t>
            </a:r>
          </a:p>
          <a:p>
            <a:endParaRPr lang="en-US" dirty="0" smtClean="0"/>
          </a:p>
          <a:p>
            <a:r>
              <a:rPr lang="en-US" dirty="0" smtClean="0"/>
              <a:t>Brandon Whittle</a:t>
            </a:r>
          </a:p>
        </p:txBody>
      </p:sp>
    </p:spTree>
    <p:extLst>
      <p:ext uri="{BB962C8B-B14F-4D97-AF65-F5344CB8AC3E}">
        <p14:creationId xmlns:p14="http://schemas.microsoft.com/office/powerpoint/2010/main" val="3836546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 Releases</a:t>
            </a:r>
            <a:endParaRPr lang="en-US" dirty="0"/>
          </a:p>
        </p:txBody>
      </p:sp>
      <p:sp>
        <p:nvSpPr>
          <p:cNvPr id="3" name="Content Placeholder 2"/>
          <p:cNvSpPr>
            <a:spLocks noGrp="1"/>
          </p:cNvSpPr>
          <p:nvPr>
            <p:ph idx="1"/>
          </p:nvPr>
        </p:nvSpPr>
        <p:spPr>
          <a:xfrm>
            <a:off x="838200" y="1825625"/>
            <a:ext cx="10515600" cy="1512887"/>
          </a:xfrm>
        </p:spPr>
        <p:txBody>
          <a:bodyPr>
            <a:normAutofit/>
          </a:bodyPr>
          <a:lstStyle/>
          <a:p>
            <a:pPr lvl="1"/>
            <a:r>
              <a:rPr lang="en-US" dirty="0" smtClean="0"/>
              <a:t>None</a:t>
            </a:r>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a:p>
        </p:txBody>
      </p:sp>
      <p:sp>
        <p:nvSpPr>
          <p:cNvPr id="4" name="Title 1"/>
          <p:cNvSpPr txBox="1">
            <a:spLocks/>
          </p:cNvSpPr>
          <p:nvPr/>
        </p:nvSpPr>
        <p:spPr>
          <a:xfrm>
            <a:off x="838200" y="3575050"/>
            <a:ext cx="10515600" cy="12731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t>Housekeeping</a:t>
            </a:r>
          </a:p>
          <a:p>
            <a:endParaRPr lang="en-US" dirty="0"/>
          </a:p>
        </p:txBody>
      </p:sp>
      <p:sp>
        <p:nvSpPr>
          <p:cNvPr id="5" name="Content Placeholder 2"/>
          <p:cNvSpPr txBox="1">
            <a:spLocks/>
          </p:cNvSpPr>
          <p:nvPr/>
        </p:nvSpPr>
        <p:spPr>
          <a:xfrm>
            <a:off x="838200" y="4464050"/>
            <a:ext cx="10515600" cy="151288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smtClean="0"/>
              <a:t>Leadership</a:t>
            </a:r>
            <a:r>
              <a:rPr lang="en-US" dirty="0"/>
              <a:t> </a:t>
            </a:r>
            <a:r>
              <a:rPr lang="en-US" dirty="0" smtClean="0"/>
              <a:t>proposed for 2016</a:t>
            </a:r>
          </a:p>
          <a:p>
            <a:pPr lvl="2"/>
            <a:r>
              <a:rPr lang="en-US" dirty="0" smtClean="0"/>
              <a:t>Chair - Brandon Whittle</a:t>
            </a:r>
          </a:p>
          <a:p>
            <a:pPr lvl="2"/>
            <a:r>
              <a:rPr lang="en-US" dirty="0" smtClean="0"/>
              <a:t>Vice Chairs – Sandy Morris, Pete </a:t>
            </a:r>
            <a:r>
              <a:rPr lang="en-US" dirty="0" smtClean="0"/>
              <a:t>Warnken</a:t>
            </a:r>
            <a:endParaRPr lang="en-US" dirty="0" smtClean="0"/>
          </a:p>
          <a:p>
            <a:pPr lvl="1"/>
            <a:r>
              <a:rPr lang="en-US" dirty="0" smtClean="0"/>
              <a:t>Meeting dates posted</a:t>
            </a:r>
          </a:p>
          <a:p>
            <a:pPr lvl="2"/>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023667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MIRTM – Update</a:t>
            </a:r>
            <a:endParaRPr lang="en-US" dirty="0"/>
          </a:p>
        </p:txBody>
      </p:sp>
      <p:sp>
        <p:nvSpPr>
          <p:cNvPr id="3" name="Content Placeholder 2"/>
          <p:cNvSpPr>
            <a:spLocks noGrp="1"/>
          </p:cNvSpPr>
          <p:nvPr>
            <p:ph idx="1"/>
          </p:nvPr>
        </p:nvSpPr>
        <p:spPr>
          <a:xfrm>
            <a:off x="838200" y="1825625"/>
            <a:ext cx="10515600" cy="3999442"/>
          </a:xfrm>
        </p:spPr>
        <p:txBody>
          <a:bodyPr>
            <a:normAutofit/>
          </a:bodyPr>
          <a:lstStyle/>
          <a:p>
            <a:pPr marL="0" indent="0">
              <a:buNone/>
            </a:pPr>
            <a:r>
              <a:rPr lang="en-US" sz="2000" dirty="0" smtClean="0">
                <a:hlinkClick r:id="rId2"/>
              </a:rPr>
              <a:t>ERCOT Update </a:t>
            </a:r>
            <a:r>
              <a:rPr lang="en-US" sz="2000" dirty="0" smtClean="0"/>
              <a:t>– ERCOT expects study to begin in late Spring and is working with stakeholders to develop appropriate metrics.</a:t>
            </a:r>
          </a:p>
          <a:p>
            <a:pPr marL="0" indent="0">
              <a:buNone/>
            </a:pPr>
            <a:r>
              <a:rPr lang="en-US" sz="2000" dirty="0" smtClean="0">
                <a:hlinkClick r:id="rId2"/>
              </a:rPr>
              <a:t>Forecast Analysis </a:t>
            </a:r>
            <a:r>
              <a:rPr lang="en-US" sz="2000" dirty="0" smtClean="0"/>
              <a:t>– ERCOT presented thorough analysis of the new STLF (left) and wind (right) forecasts indicate improvement, but concerns remain if they are “good enough” to commit.    Most concern was around the wind forecast and the use of persistence during a large ramp.</a:t>
            </a:r>
            <a:endParaRPr lang="en-US" sz="20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85651" y="3497632"/>
            <a:ext cx="4228854" cy="3171641"/>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49266" y="3612879"/>
            <a:ext cx="4075191" cy="3056393"/>
          </a:xfrm>
          <a:prstGeom prst="rect">
            <a:avLst/>
          </a:prstGeom>
        </p:spPr>
      </p:pic>
    </p:spTree>
    <p:extLst>
      <p:ext uri="{BB962C8B-B14F-4D97-AF65-F5344CB8AC3E}">
        <p14:creationId xmlns:p14="http://schemas.microsoft.com/office/powerpoint/2010/main" val="3085666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CDR</a:t>
            </a:r>
            <a:endParaRPr lang="en-US" dirty="0"/>
          </a:p>
        </p:txBody>
      </p:sp>
      <p:sp>
        <p:nvSpPr>
          <p:cNvPr id="3" name="Content Placeholder 2"/>
          <p:cNvSpPr>
            <a:spLocks noGrp="1"/>
          </p:cNvSpPr>
          <p:nvPr>
            <p:ph idx="1"/>
          </p:nvPr>
        </p:nvSpPr>
        <p:spPr>
          <a:xfrm>
            <a:off x="838200" y="1825625"/>
            <a:ext cx="10515600" cy="3999442"/>
          </a:xfrm>
        </p:spPr>
        <p:txBody>
          <a:bodyPr>
            <a:normAutofit/>
          </a:bodyPr>
          <a:lstStyle/>
          <a:p>
            <a:pPr marL="0" indent="0">
              <a:buNone/>
            </a:pPr>
            <a:r>
              <a:rPr lang="en-US" dirty="0" smtClean="0"/>
              <a:t>SAWG is beginning the </a:t>
            </a:r>
            <a:r>
              <a:rPr lang="en-US" dirty="0"/>
              <a:t>biannual process of reviewing the CDR.  </a:t>
            </a:r>
            <a:r>
              <a:rPr lang="en-US" dirty="0" smtClean="0"/>
              <a:t>In addition to line by line evaluation, we will take up any suggestion made including, but not limited to the following:</a:t>
            </a:r>
            <a:endParaRPr lang="en-US" dirty="0"/>
          </a:p>
          <a:p>
            <a:pPr lvl="1" fontAlgn="ctr"/>
            <a:r>
              <a:rPr lang="en-US" dirty="0"/>
              <a:t>Keep the 10 year horizon or reduce?</a:t>
            </a:r>
          </a:p>
          <a:p>
            <a:pPr lvl="1" fontAlgn="ctr"/>
            <a:r>
              <a:rPr lang="en-US" dirty="0"/>
              <a:t>Keep one reserve margin or create scenarios which result in many different outcomes?</a:t>
            </a:r>
          </a:p>
          <a:p>
            <a:pPr lvl="1" fontAlgn="ctr"/>
            <a:r>
              <a:rPr lang="en-US" dirty="0"/>
              <a:t>Make the planned generation qualification more stringent?</a:t>
            </a:r>
          </a:p>
          <a:p>
            <a:pPr lvl="1" fontAlgn="ctr"/>
            <a:r>
              <a:rPr lang="en-US" dirty="0"/>
              <a:t>Institute an option for ERCOT to remove or add planned generation?</a:t>
            </a:r>
          </a:p>
          <a:p>
            <a:pPr lvl="1" fontAlgn="ctr"/>
            <a:r>
              <a:rPr lang="en-US" dirty="0"/>
              <a:t>Consider environmental effects; e.g. Regional Haze?</a:t>
            </a:r>
          </a:p>
          <a:p>
            <a:pPr lvl="1" fontAlgn="ctr"/>
            <a:r>
              <a:rPr lang="en-US" dirty="0"/>
              <a:t>Require deliverability?</a:t>
            </a:r>
          </a:p>
        </p:txBody>
      </p:sp>
    </p:spTree>
    <p:extLst>
      <p:ext uri="{BB962C8B-B14F-4D97-AF65-F5344CB8AC3E}">
        <p14:creationId xmlns:p14="http://schemas.microsoft.com/office/powerpoint/2010/main" val="402445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Next Meeting – April 26</a:t>
            </a:r>
            <a:r>
              <a:rPr lang="en-US" baseline="30000" dirty="0" smtClean="0"/>
              <a:t>th</a:t>
            </a:r>
            <a:r>
              <a:rPr lang="en-US" dirty="0" smtClean="0"/>
              <a:t>, 2016</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n-US" dirty="0" smtClean="0"/>
              <a:t>Expected Agenda Items</a:t>
            </a:r>
          </a:p>
          <a:p>
            <a:r>
              <a:rPr lang="en-US" dirty="0" smtClean="0"/>
              <a:t>MIRTM Update</a:t>
            </a:r>
          </a:p>
          <a:p>
            <a:r>
              <a:rPr lang="en-US" dirty="0" smtClean="0"/>
              <a:t>CDR – Line by Line Review, Appetite for Scenarios?</a:t>
            </a:r>
          </a:p>
          <a:p>
            <a:r>
              <a:rPr lang="en-US" dirty="0" smtClean="0"/>
              <a:t>NERC LTRA - Update</a:t>
            </a:r>
          </a:p>
          <a:p>
            <a:pPr marL="0" indent="0">
              <a:buNone/>
            </a:pPr>
            <a:endParaRPr lang="en-US" dirty="0"/>
          </a:p>
          <a:p>
            <a:endParaRPr lang="en-US" dirty="0" smtClean="0"/>
          </a:p>
          <a:p>
            <a:endParaRPr lang="en-US" dirty="0" smtClean="0"/>
          </a:p>
          <a:p>
            <a:endParaRPr lang="en-US" dirty="0" smtClean="0"/>
          </a:p>
        </p:txBody>
      </p:sp>
    </p:spTree>
    <p:extLst>
      <p:ext uri="{BB962C8B-B14F-4D97-AF65-F5344CB8AC3E}">
        <p14:creationId xmlns:p14="http://schemas.microsoft.com/office/powerpoint/2010/main" val="2572213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9196</TotalTime>
  <Words>227</Words>
  <Application>Microsoft Office PowerPoint</Application>
  <PresentationFormat>Widescreen</PresentationFormat>
  <Paragraphs>41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SAWG Update to WMS</vt:lpstr>
      <vt:lpstr>Report Releases</vt:lpstr>
      <vt:lpstr>MIRTM – Update</vt:lpstr>
      <vt:lpstr>CDR</vt:lpstr>
      <vt:lpstr>Next Meeting – April 26th, 2016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Whittle</dc:creator>
  <cp:lastModifiedBy>Brandon Whittle</cp:lastModifiedBy>
  <cp:revision>88</cp:revision>
  <dcterms:created xsi:type="dcterms:W3CDTF">2014-06-25T14:47:16Z</dcterms:created>
  <dcterms:modified xsi:type="dcterms:W3CDTF">2016-02-23T21:12:42Z</dcterms:modified>
</cp:coreProperties>
</file>