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62" r:id="rId8"/>
    <p:sldId id="259" r:id="rId9"/>
    <p:sldId id="265" r:id="rId10"/>
    <p:sldId id="26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nzalez, Ino" initials="GI" lastIdx="0" clrIdx="0">
    <p:extLst>
      <p:ext uri="{19B8F6BF-5375-455C-9EA6-DF929625EA0E}">
        <p15:presenceInfo xmlns:p15="http://schemas.microsoft.com/office/powerpoint/2012/main" userId="S-1-5-21-639947351-343809578-3807592339-44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14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32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1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4166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Utilization of Fuel Costs in Ercot Markets</a:t>
            </a:r>
            <a:endParaRPr lang="en-US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Ino González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RCWG Meeting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2/24/2016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304800"/>
            <a:ext cx="5486400" cy="5715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r>
              <a:rPr lang="en-US" sz="2000" dirty="0"/>
              <a:t>Current Protocols</a:t>
            </a:r>
          </a:p>
          <a:p>
            <a:r>
              <a:rPr lang="en-US" sz="2000" dirty="0" smtClean="0"/>
              <a:t>NPRR617–  Energy </a:t>
            </a:r>
            <a:r>
              <a:rPr lang="en-US" sz="2000" dirty="0"/>
              <a:t>Offer </a:t>
            </a:r>
            <a:r>
              <a:rPr lang="en-US" sz="2000" dirty="0" smtClean="0"/>
              <a:t>Flexibility</a:t>
            </a:r>
            <a:endParaRPr lang="en-US" sz="2000" dirty="0"/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16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/>
              <a:t>Current Protocols – Fuel Prices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42900" y="1066800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Description of Fuel Prices </a:t>
            </a:r>
          </a:p>
          <a:p>
            <a:r>
              <a:rPr lang="en-US" sz="2000" dirty="0" smtClean="0"/>
              <a:t>Fuel Index Price (FIP) – NP Section 2</a:t>
            </a:r>
          </a:p>
          <a:p>
            <a:r>
              <a:rPr lang="en-US" sz="2000" dirty="0" smtClean="0"/>
              <a:t>Fuel </a:t>
            </a:r>
            <a:r>
              <a:rPr lang="en-US" sz="2000" dirty="0"/>
              <a:t>Oil Price (FOP) – </a:t>
            </a:r>
            <a:r>
              <a:rPr lang="en-US" sz="2000" dirty="0" smtClean="0"/>
              <a:t>NP </a:t>
            </a:r>
            <a:r>
              <a:rPr lang="en-US" sz="2000" dirty="0"/>
              <a:t>Section 2</a:t>
            </a:r>
          </a:p>
          <a:p>
            <a:r>
              <a:rPr lang="en-US" sz="2000" dirty="0" smtClean="0"/>
              <a:t>Solid Fuel Price ($1.5/</a:t>
            </a:r>
            <a:r>
              <a:rPr lang="en-US" sz="2000" dirty="0" err="1" smtClean="0"/>
              <a:t>MMBtu</a:t>
            </a:r>
            <a:r>
              <a:rPr lang="en-US" sz="2000" dirty="0" smtClean="0"/>
              <a:t>) – NP Section 2 and 5.6.1.2</a:t>
            </a:r>
          </a:p>
        </p:txBody>
      </p:sp>
    </p:spTree>
    <p:extLst>
      <p:ext uri="{BB962C8B-B14F-4D97-AF65-F5344CB8AC3E}">
        <p14:creationId xmlns:p14="http://schemas.microsoft.com/office/powerpoint/2010/main" val="9015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/>
              <a:t>Rules for Utilizing Fuel Prices – Current Protocols 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654506"/>
              </p:ext>
            </p:extLst>
          </p:nvPr>
        </p:nvGraphicFramePr>
        <p:xfrm>
          <a:off x="381000" y="1884217"/>
          <a:ext cx="8229599" cy="3092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525"/>
                <a:gridCol w="600075"/>
                <a:gridCol w="1371600"/>
                <a:gridCol w="1447800"/>
                <a:gridCol w="1371600"/>
                <a:gridCol w="1371600"/>
                <a:gridCol w="1295399"/>
              </a:tblGrid>
              <a:tr h="108758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Offer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VC</a:t>
                      </a:r>
                      <a:r>
                        <a:rPr lang="en-US" sz="1600" baseline="30000" dirty="0" smtClean="0"/>
                        <a:t>1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Offer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CAP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MOC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EOC</a:t>
                      </a:r>
                    </a:p>
                    <a:p>
                      <a:pPr algn="ctr"/>
                      <a:r>
                        <a:rPr lang="en-US" sz="1600" dirty="0" smtClean="0"/>
                        <a:t>MWP</a:t>
                      </a:r>
                      <a:r>
                        <a:rPr lang="en-US" sz="1600" baseline="30000" dirty="0" smtClean="0"/>
                        <a:t>3</a:t>
                      </a:r>
                    </a:p>
                    <a:p>
                      <a:pPr algn="ctr"/>
                      <a:r>
                        <a:rPr lang="en-US" sz="1600" dirty="0" smtClean="0"/>
                        <a:t>CAP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Cost Guarantee (DAM)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Cost Guarantee (RUC)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501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 Offer</a:t>
                      </a:r>
                      <a:r>
                        <a:rPr lang="en-US" sz="1200" baseline="30000" dirty="0" smtClean="0"/>
                        <a:t>4</a:t>
                      </a:r>
                      <a:endParaRPr lang="en-US" sz="1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</a:t>
                      </a:r>
                      <a:r>
                        <a:rPr lang="en-US" sz="1200" baseline="0" dirty="0" smtClean="0"/>
                        <a:t> Offer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 Offer</a:t>
                      </a:r>
                      <a:endParaRPr lang="en-US" sz="1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n/a </a:t>
                      </a:r>
                    </a:p>
                    <a:p>
                      <a:pPr algn="ctr"/>
                      <a:r>
                        <a:rPr lang="en-US" sz="1200" dirty="0" smtClean="0"/>
                        <a:t>(use Offers)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n/a </a:t>
                      </a:r>
                    </a:p>
                    <a:p>
                      <a:pPr algn="ctr"/>
                      <a:r>
                        <a:rPr lang="en-US" sz="1200" dirty="0" smtClean="0"/>
                        <a:t>(use Offers)</a:t>
                      </a:r>
                      <a:endParaRPr lang="en-US" sz="1200" dirty="0"/>
                    </a:p>
                  </a:txBody>
                  <a:tcPr/>
                </a:tc>
              </a:tr>
              <a:tr h="501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 Offer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 Offer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 Offer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n/a </a:t>
                      </a:r>
                    </a:p>
                    <a:p>
                      <a:pPr algn="ctr"/>
                      <a:r>
                        <a:rPr lang="en-US" sz="1200" dirty="0" smtClean="0"/>
                        <a:t>(use Offers)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n/a </a:t>
                      </a:r>
                    </a:p>
                    <a:p>
                      <a:pPr algn="ctr"/>
                      <a:r>
                        <a:rPr lang="en-US" sz="1200" dirty="0" smtClean="0"/>
                        <a:t>(use Offers)</a:t>
                      </a:r>
                      <a:endParaRPr lang="en-US" sz="1200" dirty="0"/>
                    </a:p>
                  </a:txBody>
                  <a:tcPr/>
                </a:tc>
              </a:tr>
              <a:tr h="501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 VC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 VC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Min(FIP,FOP)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n/a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% in VC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501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Min(FIP,</a:t>
                      </a:r>
                      <a:r>
                        <a:rPr lang="en-US" sz="1200" baseline="0" dirty="0" smtClean="0"/>
                        <a:t> FOP)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Min(FIP,</a:t>
                      </a:r>
                      <a:r>
                        <a:rPr lang="en-US" sz="1200" baseline="0" dirty="0" smtClean="0"/>
                        <a:t> FOP)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Min(FIP,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FOP)</a:t>
                      </a:r>
                      <a:r>
                        <a:rPr lang="en-US" sz="1200" baseline="30000" dirty="0" smtClean="0"/>
                        <a:t>5</a:t>
                      </a:r>
                    </a:p>
                    <a:p>
                      <a:pPr algn="ctr"/>
                      <a:endParaRPr lang="en-US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n/a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Min(FIP,</a:t>
                      </a:r>
                      <a:r>
                        <a:rPr lang="en-US" sz="1200" baseline="0" dirty="0" smtClean="0"/>
                        <a:t> FOP)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09600" y="5450297"/>
            <a:ext cx="35738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 smtClean="0"/>
              <a:t>1 </a:t>
            </a:r>
            <a:r>
              <a:rPr lang="en-US" sz="1200" dirty="0" smtClean="0"/>
              <a:t>Verifiable Cost</a:t>
            </a:r>
          </a:p>
          <a:p>
            <a:r>
              <a:rPr lang="en-US" sz="1200" baseline="30000" dirty="0" smtClean="0"/>
              <a:t>2</a:t>
            </a:r>
            <a:r>
              <a:rPr lang="en-US" sz="1200" dirty="0" smtClean="0"/>
              <a:t> Mitigated Offer Cap</a:t>
            </a:r>
          </a:p>
          <a:p>
            <a:r>
              <a:rPr lang="en-US" sz="1200" baseline="30000" dirty="0"/>
              <a:t>3</a:t>
            </a:r>
            <a:r>
              <a:rPr lang="en-US" sz="1200" dirty="0" smtClean="0"/>
              <a:t> Make Whole Payment</a:t>
            </a:r>
          </a:p>
          <a:p>
            <a:r>
              <a:rPr lang="en-US" sz="1200" baseline="30000" dirty="0"/>
              <a:t>4</a:t>
            </a:r>
            <a:r>
              <a:rPr lang="en-US" sz="1200" dirty="0" smtClean="0"/>
              <a:t> Fuel percent submitted in </a:t>
            </a:r>
            <a:r>
              <a:rPr lang="en-US" sz="1200" dirty="0" smtClean="0"/>
              <a:t>Offer</a:t>
            </a:r>
          </a:p>
          <a:p>
            <a:r>
              <a:rPr lang="en-US" sz="1200" baseline="30000" dirty="0" smtClean="0"/>
              <a:t>5</a:t>
            </a:r>
            <a:r>
              <a:rPr lang="en-US" sz="1200" dirty="0" smtClean="0"/>
              <a:t> Coal and Lignite Generic MWP Cap = $18/</a:t>
            </a:r>
            <a:r>
              <a:rPr lang="en-US" sz="1200" dirty="0" err="1" smtClean="0"/>
              <a:t>MWh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78930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243682"/>
            <a:ext cx="8915400" cy="1143000"/>
          </a:xfrm>
        </p:spPr>
        <p:txBody>
          <a:bodyPr/>
          <a:lstStyle/>
          <a:p>
            <a:r>
              <a:rPr lang="en-US" b="1" dirty="0" smtClean="0"/>
              <a:t>Rules for Utilizing Fuel Prices – With NPRR 617 Energy Offer Flexibility 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344073"/>
              </p:ext>
            </p:extLst>
          </p:nvPr>
        </p:nvGraphicFramePr>
        <p:xfrm>
          <a:off x="304799" y="1884217"/>
          <a:ext cx="8458200" cy="3092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1"/>
                <a:gridCol w="533400"/>
                <a:gridCol w="1247775"/>
                <a:gridCol w="1409700"/>
                <a:gridCol w="1409700"/>
                <a:gridCol w="1585913"/>
                <a:gridCol w="1585911"/>
              </a:tblGrid>
              <a:tr h="108758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Offer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Offer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CAP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EOC </a:t>
                      </a:r>
                    </a:p>
                    <a:p>
                      <a:pPr algn="ctr"/>
                      <a:r>
                        <a:rPr lang="en-US" sz="1600" dirty="0" smtClean="0"/>
                        <a:t>MWP</a:t>
                      </a:r>
                      <a:r>
                        <a:rPr lang="en-US" sz="1600" baseline="30000" dirty="0" smtClean="0"/>
                        <a:t>1</a:t>
                      </a:r>
                    </a:p>
                    <a:p>
                      <a:pPr algn="ctr"/>
                      <a:r>
                        <a:rPr lang="en-US" sz="1600" dirty="0" smtClean="0"/>
                        <a:t>CAP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Cost Guarantee (DAM)</a:t>
                      </a:r>
                      <a:r>
                        <a:rPr lang="en-US" sz="1600" baseline="30000" dirty="0" smtClean="0"/>
                        <a:t>3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Cost Guarantee (RUC)</a:t>
                      </a:r>
                      <a:r>
                        <a:rPr lang="en-US" sz="1600" baseline="30000" dirty="0" smtClean="0"/>
                        <a:t>3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501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 Offer</a:t>
                      </a:r>
                      <a:endParaRPr lang="en-US" sz="1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</a:t>
                      </a:r>
                      <a:r>
                        <a:rPr lang="en-US" sz="1200" baseline="0" dirty="0" smtClean="0"/>
                        <a:t> Offer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 Offer</a:t>
                      </a:r>
                      <a:endParaRPr lang="en-US" sz="1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</a:t>
                      </a:r>
                      <a:r>
                        <a:rPr lang="en-US" sz="1200" baseline="0" dirty="0" smtClean="0"/>
                        <a:t> VC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</a:t>
                      </a:r>
                      <a:r>
                        <a:rPr lang="en-US" sz="1200" baseline="0" dirty="0" smtClean="0"/>
                        <a:t> VC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501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 Offer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 Offer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 Offer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</a:t>
                      </a:r>
                      <a:r>
                        <a:rPr lang="en-US" sz="1200" baseline="0" dirty="0" smtClean="0"/>
                        <a:t> Offer</a:t>
                      </a:r>
                      <a:r>
                        <a:rPr lang="en-US" sz="1200" baseline="30000" dirty="0" smtClean="0"/>
                        <a:t>2</a:t>
                      </a:r>
                      <a:endParaRPr lang="en-US" sz="1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</a:t>
                      </a:r>
                      <a:r>
                        <a:rPr lang="en-US" sz="1200" baseline="0" dirty="0" smtClean="0"/>
                        <a:t> Offer</a:t>
                      </a:r>
                      <a:r>
                        <a:rPr lang="en-US" sz="1200" baseline="30000" dirty="0" smtClean="0"/>
                        <a:t>2</a:t>
                      </a:r>
                      <a:endParaRPr lang="en-US" sz="1200" baseline="30000" dirty="0"/>
                    </a:p>
                  </a:txBody>
                  <a:tcPr/>
                </a:tc>
              </a:tr>
              <a:tr h="501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 VC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in VC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Min(FIP,FOP)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n/a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% in VC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501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Min(FIP,</a:t>
                      </a:r>
                      <a:r>
                        <a:rPr lang="en-US" sz="1200" baseline="0" dirty="0" smtClean="0"/>
                        <a:t> FOP)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Min(FIP,</a:t>
                      </a:r>
                      <a:r>
                        <a:rPr lang="en-US" sz="1200" baseline="0" dirty="0" smtClean="0"/>
                        <a:t> FOP)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Min(FIP,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FOP)</a:t>
                      </a:r>
                      <a:r>
                        <a:rPr lang="en-US" sz="1200" baseline="30000" dirty="0" smtClean="0"/>
                        <a:t>4</a:t>
                      </a:r>
                      <a:endParaRPr lang="en-US" sz="1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n/a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Min(FIP,</a:t>
                      </a:r>
                      <a:r>
                        <a:rPr lang="en-US" sz="1200" baseline="0" dirty="0" smtClean="0"/>
                        <a:t> FOP)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09600" y="5450297"/>
            <a:ext cx="63205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 smtClean="0"/>
              <a:t>1 </a:t>
            </a:r>
            <a:r>
              <a:rPr lang="en-US" sz="1200" dirty="0" smtClean="0"/>
              <a:t>Make Whole Payment</a:t>
            </a:r>
          </a:p>
          <a:p>
            <a:r>
              <a:rPr lang="en-US" sz="1200" baseline="30000" dirty="0" smtClean="0"/>
              <a:t>2</a:t>
            </a:r>
            <a:r>
              <a:rPr lang="en-US" sz="1200" dirty="0" smtClean="0"/>
              <a:t> Applicable only to Minimum Energy Cost.  Generic Start-Up cost do not contain fuel rates</a:t>
            </a:r>
          </a:p>
          <a:p>
            <a:r>
              <a:rPr lang="en-US" sz="1200" baseline="30000" dirty="0"/>
              <a:t>3</a:t>
            </a:r>
            <a:r>
              <a:rPr lang="en-US" sz="1200" dirty="0" smtClean="0"/>
              <a:t> Guarantee Cost = Min(Offer, Resource Cost). Resource Cost based on Generic or </a:t>
            </a:r>
            <a:r>
              <a:rPr lang="en-US" sz="1200" dirty="0" smtClean="0"/>
              <a:t>VC</a:t>
            </a:r>
          </a:p>
          <a:p>
            <a:r>
              <a:rPr lang="en-US" sz="1200" baseline="30000" dirty="0" smtClean="0"/>
              <a:t>4</a:t>
            </a:r>
            <a:r>
              <a:rPr lang="en-US" sz="1200" dirty="0" smtClean="0"/>
              <a:t> Coal </a:t>
            </a:r>
            <a:r>
              <a:rPr lang="en-US" sz="1200" dirty="0"/>
              <a:t>and Lignite Generic MWP Cap = $18/</a:t>
            </a:r>
            <a:r>
              <a:rPr lang="en-US" sz="1200" dirty="0" err="1"/>
              <a:t>MWh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2966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6FEB0-DDBB-4C26-9086-BEC7EABF28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14ED84-D67E-4784-B6EE-520ED809B096}">
  <ds:schemaRefs>
    <ds:schemaRef ds:uri="http://purl.org/dc/terms/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A8A54DE-BF35-4408-B104-9DDADA9501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1917</TotalTime>
  <Words>335</Words>
  <Application>Microsoft Office PowerPoint</Application>
  <PresentationFormat>On-screen Show (4:3)</PresentationFormat>
  <Paragraphs>110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Protocols – Fuel Prices</vt:lpstr>
      <vt:lpstr>Rules for Utilizing Fuel Prices – Current Protocols </vt:lpstr>
      <vt:lpstr>Rules for Utilizing Fuel Prices – With NPRR 617 Energy Offer Flexibility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Ino</cp:lastModifiedBy>
  <cp:revision>92</cp:revision>
  <cp:lastPrinted>2016-01-21T20:53:15Z</cp:lastPrinted>
  <dcterms:created xsi:type="dcterms:W3CDTF">2016-01-21T15:20:31Z</dcterms:created>
  <dcterms:modified xsi:type="dcterms:W3CDTF">2016-02-23T22:01:14Z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