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4" r:id="rId5"/>
    <p:sldId id="258" r:id="rId6"/>
    <p:sldId id="260" r:id="rId7"/>
    <p:sldId id="261" r:id="rId8"/>
    <p:sldId id="262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isapi.ercot.com/2007-08/Nodal/eEDS/EWS/?wsd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EWS </a:t>
            </a:r>
            <a:r>
              <a:rPr lang="en-US" dirty="0" smtClean="0"/>
              <a:t>Redesign Business </a:t>
            </a:r>
            <a:r>
              <a:rPr lang="en-US" dirty="0" smtClean="0"/>
              <a:t>Case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look at creating a reports client for new or small market participants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68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Development time of a Report client</a:t>
            </a:r>
          </a:p>
          <a:p>
            <a:pPr lvl="1"/>
            <a:r>
              <a:rPr lang="en-US" dirty="0" smtClean="0"/>
              <a:t>Everything adds ups</a:t>
            </a:r>
          </a:p>
          <a:p>
            <a:pPr lvl="1"/>
            <a:r>
              <a:rPr lang="en-US" dirty="0" smtClean="0"/>
              <a:t>Lack of personnel 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Polling architecture</a:t>
            </a:r>
          </a:p>
          <a:p>
            <a:pPr lvl="1"/>
            <a:r>
              <a:rPr lang="en-US" dirty="0" smtClean="0"/>
              <a:t>Network bandwidth</a:t>
            </a:r>
          </a:p>
          <a:p>
            <a:pPr lvl="1"/>
            <a:r>
              <a:rPr lang="en-US" dirty="0" smtClean="0"/>
              <a:t>Storage 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9060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Clear, intuitive, self documented API</a:t>
            </a:r>
          </a:p>
          <a:p>
            <a:pPr lvl="1"/>
            <a:r>
              <a:rPr lang="en-US" dirty="0" err="1" smtClean="0"/>
              <a:t>RESTful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Stateless security</a:t>
            </a:r>
          </a:p>
          <a:p>
            <a:r>
              <a:rPr lang="en-US" dirty="0" smtClean="0"/>
              <a:t>Subscription model 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anage report subscriptions</a:t>
            </a:r>
          </a:p>
          <a:p>
            <a:pPr lvl="1"/>
            <a:r>
              <a:rPr lang="en-US" dirty="0" smtClean="0"/>
              <a:t>“Push” style notifications</a:t>
            </a:r>
          </a:p>
          <a:p>
            <a:pPr lvl="1"/>
            <a:r>
              <a:rPr lang="en-US" dirty="0" smtClean="0"/>
              <a:t>File type preference (</a:t>
            </a:r>
            <a:r>
              <a:rPr lang="en-US" dirty="0" err="1" smtClean="0"/>
              <a:t>cvs</a:t>
            </a:r>
            <a:r>
              <a:rPr lang="en-US" dirty="0" smtClean="0"/>
              <a:t>, xml)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3491" y="1076131"/>
            <a:ext cx="1767014" cy="15764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0405" y="2652585"/>
            <a:ext cx="1733186" cy="173080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138" y="4613579"/>
            <a:ext cx="2583720" cy="1020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54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on </a:t>
            </a:r>
            <a:r>
              <a:rPr lang="en-US" dirty="0"/>
              <a:t>the “Get Reports” feature of the ERCOT External Web </a:t>
            </a:r>
            <a:r>
              <a:rPr lang="en-US" dirty="0" smtClean="0"/>
              <a:t>Services</a:t>
            </a:r>
          </a:p>
          <a:p>
            <a:r>
              <a:rPr lang="en-US" dirty="0" smtClean="0"/>
              <a:t>Discuss my experience </a:t>
            </a:r>
            <a:r>
              <a:rPr lang="en-US" dirty="0"/>
              <a:t>of setting up a client from the perspective of a new </a:t>
            </a:r>
            <a:r>
              <a:rPr lang="en-US" dirty="0" smtClean="0"/>
              <a:t>market </a:t>
            </a:r>
            <a:r>
              <a:rPr lang="en-US" dirty="0"/>
              <a:t>participant. </a:t>
            </a:r>
            <a:endParaRPr lang="en-US" dirty="0" smtClean="0"/>
          </a:p>
          <a:p>
            <a:r>
              <a:rPr lang="en-US" dirty="0" smtClean="0"/>
              <a:t>Costs associated with developing client</a:t>
            </a:r>
          </a:p>
          <a:p>
            <a:r>
              <a:rPr lang="en-US" dirty="0" smtClean="0"/>
              <a:t>Opportunities to improve the service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017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Started with Denton Municipal Electric (DME) in June of 2014</a:t>
            </a:r>
          </a:p>
          <a:p>
            <a:r>
              <a:rPr lang="en-US" dirty="0" smtClean="0"/>
              <a:t>DME’s QSE went live on October 1, 2014</a:t>
            </a:r>
          </a:p>
          <a:p>
            <a:r>
              <a:rPr lang="en-US" dirty="0" smtClean="0"/>
              <a:t>My task:</a:t>
            </a:r>
          </a:p>
          <a:p>
            <a:pPr lvl="1"/>
            <a:r>
              <a:rPr lang="en-US" dirty="0" smtClean="0"/>
              <a:t>Back populate market data from the start of Nodal </a:t>
            </a:r>
            <a:endParaRPr lang="en-US" dirty="0" smtClean="0"/>
          </a:p>
          <a:p>
            <a:pPr lvl="1"/>
            <a:r>
              <a:rPr lang="en-US" dirty="0" smtClean="0"/>
              <a:t>Design </a:t>
            </a:r>
            <a:r>
              <a:rPr lang="en-US" dirty="0" smtClean="0"/>
              <a:t>a system to automate the </a:t>
            </a:r>
            <a:r>
              <a:rPr lang="en-US" dirty="0" smtClean="0"/>
              <a:t>request, downloading, parsing and warehousing of </a:t>
            </a:r>
            <a:r>
              <a:rPr lang="en-US" dirty="0" smtClean="0"/>
              <a:t>ERCOT </a:t>
            </a:r>
            <a:r>
              <a:rPr lang="en-US" dirty="0" smtClean="0"/>
              <a:t>report data</a:t>
            </a:r>
            <a:endParaRPr lang="en-US" dirty="0" smtClean="0"/>
          </a:p>
          <a:p>
            <a:r>
              <a:rPr lang="en-US" dirty="0" smtClean="0"/>
              <a:t>I have implemented this solution in both </a:t>
            </a:r>
            <a:r>
              <a:rPr lang="en-US" dirty="0" smtClean="0"/>
              <a:t>.NET and Java</a:t>
            </a:r>
            <a:endParaRPr lang="en-US" dirty="0" smtClean="0"/>
          </a:p>
          <a:p>
            <a:pPr lvl="1"/>
            <a:r>
              <a:rPr lang="en-US" dirty="0" smtClean="0"/>
              <a:t>Prototyped or P.O.C. in other languages: JavaScript, Python, Scala, Groovy, Ruby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2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External Web Services interface, under the current design, is cost prohibitive for new or small market participants</a:t>
            </a:r>
          </a:p>
          <a:p>
            <a:pPr lvl="1"/>
            <a:r>
              <a:rPr lang="en-US" dirty="0" smtClean="0"/>
              <a:t>Essentially same design from 2007</a:t>
            </a:r>
          </a:p>
          <a:p>
            <a:pPr lvl="1"/>
            <a:r>
              <a:rPr lang="en-US" dirty="0" smtClean="0"/>
              <a:t>Relies on SOAP vs HTTP(S)</a:t>
            </a:r>
          </a:p>
          <a:p>
            <a:pPr lvl="1"/>
            <a:r>
              <a:rPr lang="en-US" dirty="0" smtClean="0"/>
              <a:t>No </a:t>
            </a:r>
            <a:r>
              <a:rPr lang="en-US" dirty="0" err="1" smtClean="0"/>
              <a:t>sdk’s</a:t>
            </a:r>
            <a:r>
              <a:rPr lang="en-US" dirty="0" smtClean="0"/>
              <a:t> or code examples for any language</a:t>
            </a:r>
          </a:p>
          <a:p>
            <a:pPr lvl="1"/>
            <a:r>
              <a:rPr lang="en-US" dirty="0" smtClean="0"/>
              <a:t>Documentation does not provide necessary details for configuration</a:t>
            </a:r>
          </a:p>
          <a:p>
            <a:pPr lvl="1"/>
            <a:r>
              <a:rPr lang="en-US" dirty="0" smtClean="0"/>
              <a:t>Pull only architecture is resource and code intensive</a:t>
            </a:r>
          </a:p>
          <a:p>
            <a:r>
              <a:rPr lang="en-US" dirty="0" smtClean="0"/>
              <a:t>Knowledge base seems to only exist for entities around at time of implementation</a:t>
            </a:r>
          </a:p>
          <a:p>
            <a:pPr lvl="1"/>
            <a:r>
              <a:rPr lang="en-US" dirty="0" smtClean="0"/>
              <a:t>Left with the options:</a:t>
            </a:r>
          </a:p>
          <a:p>
            <a:pPr lvl="2"/>
            <a:r>
              <a:rPr lang="en-US" dirty="0" smtClean="0"/>
              <a:t>Purchase software</a:t>
            </a:r>
          </a:p>
          <a:p>
            <a:pPr lvl="2"/>
            <a:r>
              <a:rPr lang="en-US" dirty="0" smtClean="0"/>
              <a:t>Hire outside consultants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8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Analysis-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General, </a:t>
            </a:r>
            <a:r>
              <a:rPr lang="en-US" dirty="0" smtClean="0"/>
              <a:t>the </a:t>
            </a:r>
            <a:r>
              <a:rPr lang="en-US" smtClean="0"/>
              <a:t>EIP document </a:t>
            </a:r>
            <a:r>
              <a:rPr lang="en-US" dirty="0" smtClean="0"/>
              <a:t>is pretty thorough</a:t>
            </a:r>
          </a:p>
          <a:p>
            <a:pPr lvl="1"/>
            <a:r>
              <a:rPr lang="en-US" dirty="0" smtClean="0"/>
              <a:t>Exporting to pdf increases the readability</a:t>
            </a:r>
          </a:p>
          <a:p>
            <a:pPr lvl="1"/>
            <a:r>
              <a:rPr lang="en-US" dirty="0" smtClean="0"/>
              <a:t>Over 400 pages</a:t>
            </a:r>
          </a:p>
          <a:p>
            <a:pPr lvl="1"/>
            <a:r>
              <a:rPr lang="en-US" dirty="0" smtClean="0"/>
              <a:t>No getting started  or “quick start” section</a:t>
            </a:r>
          </a:p>
          <a:p>
            <a:r>
              <a:rPr lang="en-US" dirty="0" smtClean="0"/>
              <a:t>Light on the needed configuration</a:t>
            </a:r>
          </a:p>
          <a:p>
            <a:r>
              <a:rPr lang="en-US" dirty="0" smtClean="0"/>
              <a:t>No mention of the need to manage multiple private keys</a:t>
            </a:r>
          </a:p>
          <a:p>
            <a:r>
              <a:rPr lang="en-US" dirty="0" smtClean="0"/>
              <a:t>No Code examples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218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</a:t>
            </a:r>
            <a:r>
              <a:rPr lang="en-US" dirty="0"/>
              <a:t>Analysis </a:t>
            </a:r>
            <a:r>
              <a:rPr lang="en-US" dirty="0" smtClean="0"/>
              <a:t>– WSDL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Unable to generate WSDL from url: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misapi.ercot.com/2007-08/Nodal/eEDS/EWS</a:t>
            </a:r>
            <a:r>
              <a:rPr lang="en-US" dirty="0">
                <a:hlinkClick r:id="rId2"/>
              </a:rPr>
              <a:t>/?</a:t>
            </a:r>
            <a:r>
              <a:rPr lang="en-US" dirty="0" smtClean="0">
                <a:hlinkClick r:id="rId2"/>
              </a:rPr>
              <a:t>wsdl</a:t>
            </a:r>
            <a:endParaRPr lang="en-US" dirty="0" smtClean="0"/>
          </a:p>
          <a:p>
            <a:r>
              <a:rPr lang="en-US" dirty="0" smtClean="0"/>
              <a:t>WSDL file* </a:t>
            </a:r>
            <a:r>
              <a:rPr lang="en-US" dirty="0" smtClean="0"/>
              <a:t>does not have a WS-</a:t>
            </a:r>
            <a:r>
              <a:rPr lang="en-US" dirty="0" err="1" smtClean="0"/>
              <a:t>SecurityPolicy</a:t>
            </a:r>
            <a:r>
              <a:rPr lang="en-US" dirty="0" smtClean="0"/>
              <a:t> </a:t>
            </a:r>
            <a:r>
              <a:rPr lang="en-US" dirty="0" smtClean="0"/>
              <a:t>attached 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9485" y="3231418"/>
            <a:ext cx="5149974" cy="362658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60718" y="6488668"/>
            <a:ext cx="4125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*WSDL @ </a:t>
            </a:r>
            <a:r>
              <a:rPr lang="en-US" dirty="0" err="1" smtClean="0"/>
              <a:t>url</a:t>
            </a:r>
            <a:r>
              <a:rPr lang="en-US" dirty="0" smtClean="0"/>
              <a:t> does have </a:t>
            </a:r>
            <a:r>
              <a:rPr lang="en-US" dirty="0" err="1" smtClean="0"/>
              <a:t>wsp</a:t>
            </a:r>
            <a:r>
              <a:rPr lang="en-US" dirty="0" smtClean="0"/>
              <a:t> attached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21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Analysis </a:t>
            </a:r>
            <a:r>
              <a:rPr lang="en-US" dirty="0" smtClean="0"/>
              <a:t>- .NET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service stub generated by WCF/</a:t>
            </a:r>
            <a:r>
              <a:rPr lang="en-US" dirty="0" err="1" smtClean="0"/>
              <a:t>scvutil</a:t>
            </a:r>
            <a:r>
              <a:rPr lang="en-US" dirty="0" smtClean="0"/>
              <a:t> </a:t>
            </a:r>
            <a:r>
              <a:rPr lang="en-US" i="1" dirty="0" smtClean="0"/>
              <a:t>appears </a:t>
            </a:r>
            <a:r>
              <a:rPr lang="en-US" dirty="0" smtClean="0"/>
              <a:t>to generate correctly</a:t>
            </a:r>
          </a:p>
          <a:p>
            <a:r>
              <a:rPr lang="en-US" dirty="0" smtClean="0"/>
              <a:t>But assigns a protection level of </a:t>
            </a:r>
            <a:r>
              <a:rPr lang="en-US" dirty="0" err="1" smtClean="0"/>
              <a:t>EncryptAndSign</a:t>
            </a:r>
            <a:r>
              <a:rPr lang="en-US" dirty="0"/>
              <a:t> </a:t>
            </a:r>
            <a:r>
              <a:rPr lang="en-US" dirty="0" smtClean="0"/>
              <a:t>in service interface</a:t>
            </a:r>
          </a:p>
          <a:p>
            <a:pPr lvl="1"/>
            <a:r>
              <a:rPr lang="en-US" dirty="0" err="1" smtClean="0"/>
              <a:t>Ercot</a:t>
            </a:r>
            <a:r>
              <a:rPr lang="en-US" dirty="0" smtClean="0"/>
              <a:t> response is not encrypted</a:t>
            </a:r>
          </a:p>
          <a:p>
            <a:pPr lvl="1"/>
            <a:r>
              <a:rPr lang="en-US" dirty="0" smtClean="0"/>
              <a:t>Will throw a “</a:t>
            </a:r>
            <a:r>
              <a:rPr lang="en-US" b="1" dirty="0"/>
              <a:t>The primary signature must be </a:t>
            </a:r>
            <a:r>
              <a:rPr lang="en-US" b="1" dirty="0" smtClean="0"/>
              <a:t>encrypted” </a:t>
            </a:r>
            <a:r>
              <a:rPr lang="en-US" dirty="0" smtClean="0"/>
              <a:t>exception</a:t>
            </a:r>
          </a:p>
          <a:p>
            <a:r>
              <a:rPr lang="en-US" dirty="0" smtClean="0"/>
              <a:t>Couldn’t find </a:t>
            </a:r>
            <a:r>
              <a:rPr lang="en-US" smtClean="0"/>
              <a:t>code examples on </a:t>
            </a:r>
            <a:r>
              <a:rPr lang="en-US" dirty="0" smtClean="0"/>
              <a:t>setting up a .NET client referenced in the EIP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1901" y="609600"/>
            <a:ext cx="852101" cy="6532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4286120"/>
            <a:ext cx="8748020" cy="220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56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Analysis </a:t>
            </a:r>
            <a:r>
              <a:rPr lang="en-US" dirty="0" smtClean="0"/>
              <a:t>-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web service libraries experienced naming collisions when parsing WSDL</a:t>
            </a:r>
          </a:p>
          <a:p>
            <a:pPr lvl="1"/>
            <a:r>
              <a:rPr lang="en-US" dirty="0" smtClean="0"/>
              <a:t>Eventually settled on a Maven plugin to provide more flexibility (JAXB)</a:t>
            </a:r>
          </a:p>
          <a:p>
            <a:pPr lvl="1"/>
            <a:r>
              <a:rPr lang="en-US" dirty="0" smtClean="0"/>
              <a:t>Some required .</a:t>
            </a:r>
            <a:r>
              <a:rPr lang="en-US" dirty="0" err="1" smtClean="0"/>
              <a:t>xjc</a:t>
            </a:r>
            <a:r>
              <a:rPr lang="en-US" dirty="0" smtClean="0"/>
              <a:t> bindings to generate stubs</a:t>
            </a:r>
            <a:endParaRPr lang="en-US" dirty="0"/>
          </a:p>
          <a:p>
            <a:r>
              <a:rPr lang="en-US" dirty="0" smtClean="0"/>
              <a:t>Application servers make it difficult to authenticate with multiple private keys</a:t>
            </a:r>
          </a:p>
          <a:p>
            <a:pPr lvl="1"/>
            <a:r>
              <a:rPr lang="en-US" dirty="0" smtClean="0"/>
              <a:t>Requires to roll your own </a:t>
            </a:r>
            <a:r>
              <a:rPr lang="en-US" dirty="0" smtClean="0"/>
              <a:t>SSL http </a:t>
            </a:r>
            <a:r>
              <a:rPr lang="en-US" dirty="0" smtClean="0"/>
              <a:t>client to ensure the correct private key is used at run time</a:t>
            </a:r>
          </a:p>
          <a:p>
            <a:r>
              <a:rPr lang="en-US" dirty="0" smtClean="0"/>
              <a:t>Couldn’t </a:t>
            </a:r>
            <a:r>
              <a:rPr lang="en-US" dirty="0"/>
              <a:t>find </a:t>
            </a:r>
            <a:r>
              <a:rPr lang="en-US" dirty="0" smtClean="0"/>
              <a:t>code examples on </a:t>
            </a:r>
            <a:r>
              <a:rPr lang="en-US" dirty="0"/>
              <a:t>setting up a </a:t>
            </a:r>
            <a:r>
              <a:rPr lang="en-US" dirty="0" smtClean="0"/>
              <a:t>Java </a:t>
            </a:r>
            <a:r>
              <a:rPr lang="en-US" dirty="0"/>
              <a:t>client referenced in the EIP </a:t>
            </a:r>
          </a:p>
          <a:p>
            <a:pPr lvl="1"/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0674" y="609600"/>
            <a:ext cx="1683328" cy="893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0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Analysis – “Polling” Requests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to develop a batch system to handle all the logic for requests</a:t>
            </a:r>
          </a:p>
          <a:p>
            <a:pPr lvl="1"/>
            <a:r>
              <a:rPr lang="en-US" dirty="0" smtClean="0"/>
              <a:t>Which reports</a:t>
            </a:r>
          </a:p>
          <a:p>
            <a:pPr lvl="1"/>
            <a:r>
              <a:rPr lang="en-US" dirty="0" smtClean="0"/>
              <a:t>When a new report becomes available</a:t>
            </a:r>
          </a:p>
          <a:p>
            <a:pPr lvl="1"/>
            <a:r>
              <a:rPr lang="en-US" dirty="0" smtClean="0"/>
              <a:t>Which client credentials</a:t>
            </a:r>
          </a:p>
          <a:p>
            <a:r>
              <a:rPr lang="en-US" dirty="0" smtClean="0"/>
              <a:t>Requires the use of “polling” – making repeated requests</a:t>
            </a:r>
          </a:p>
        </p:txBody>
      </p:sp>
    </p:spTree>
    <p:extLst>
      <p:ext uri="{BB962C8B-B14F-4D97-AF65-F5344CB8AC3E}">
        <p14:creationId xmlns:p14="http://schemas.microsoft.com/office/powerpoint/2010/main" val="325381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2071</TotalTime>
  <Words>527</Words>
  <Application>Microsoft Office PowerPoint</Application>
  <PresentationFormat>Widescreen</PresentationFormat>
  <Paragraphs>73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EWS Redesign Business Case</vt:lpstr>
      <vt:lpstr>OVERVIEW</vt:lpstr>
      <vt:lpstr>My Background</vt:lpstr>
      <vt:lpstr>Business Problem</vt:lpstr>
      <vt:lpstr>Problem Analysis- Documentation</vt:lpstr>
      <vt:lpstr>Problem Analysis – WSDL </vt:lpstr>
      <vt:lpstr>Problem Analysis - .NET </vt:lpstr>
      <vt:lpstr>Problem Analysis - Java</vt:lpstr>
      <vt:lpstr>Problem Analysis – “Polling” Requests</vt:lpstr>
      <vt:lpstr>Cost Factors</vt:lpstr>
      <vt:lpstr>Opportunity</vt:lpstr>
    </vt:vector>
  </TitlesOfParts>
  <Company>City of Denton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 Up a Reports Client</dc:title>
  <dc:creator>Spence, Daniel</dc:creator>
  <cp:lastModifiedBy>Spence, Daniel</cp:lastModifiedBy>
  <cp:revision>46</cp:revision>
  <dcterms:created xsi:type="dcterms:W3CDTF">2016-02-09T14:44:29Z</dcterms:created>
  <dcterms:modified xsi:type="dcterms:W3CDTF">2016-02-23T17:18:51Z</dcterms:modified>
</cp:coreProperties>
</file>