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4"/>
  </p:notesMasterIdLst>
  <p:sldIdLst>
    <p:sldId id="370" r:id="rId2"/>
    <p:sldId id="376" r:id="rId3"/>
    <p:sldId id="391" r:id="rId4"/>
    <p:sldId id="390" r:id="rId5"/>
    <p:sldId id="387" r:id="rId6"/>
    <p:sldId id="388" r:id="rId7"/>
    <p:sldId id="389" r:id="rId8"/>
    <p:sldId id="379" r:id="rId9"/>
    <p:sldId id="382" r:id="rId10"/>
    <p:sldId id="385" r:id="rId11"/>
    <p:sldId id="380" r:id="rId12"/>
    <p:sldId id="381"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40949A"/>
    <a:srgbClr val="0000CC"/>
    <a:srgbClr val="FF3300"/>
    <a:srgbClr val="FF9900"/>
    <a:srgbClr val="5469A2"/>
    <a:srgbClr val="2941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68" autoAdjust="0"/>
    <p:restoredTop sz="94660"/>
  </p:normalViewPr>
  <p:slideViewPr>
    <p:cSldViewPr>
      <p:cViewPr>
        <p:scale>
          <a:sx n="60" d="100"/>
          <a:sy n="60" d="100"/>
        </p:scale>
        <p:origin x="-3084" y="-1182"/>
      </p:cViewPr>
      <p:guideLst>
        <p:guide orient="horz" pos="4224"/>
        <p:guide pos="1536"/>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76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76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1E67AEE-8CC1-4A0B-A9B6-7A0EA26C2515}" type="slidenum">
              <a:rPr lang="en-US"/>
              <a:pPr>
                <a:defRPr/>
              </a:pPr>
              <a:t>‹#›</a:t>
            </a:fld>
            <a:endParaRPr lang="en-US" dirty="0"/>
          </a:p>
        </p:txBody>
      </p:sp>
    </p:spTree>
    <p:extLst>
      <p:ext uri="{BB962C8B-B14F-4D97-AF65-F5344CB8AC3E}">
        <p14:creationId xmlns:p14="http://schemas.microsoft.com/office/powerpoint/2010/main" val="26341852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a:defRPr/>
            </a:pPr>
            <a:endParaRPr lang="en-US" dirty="0"/>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5"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smtClean="0"/>
              <a:t>May 5, 2015</a:t>
            </a:r>
            <a:endParaRPr lang="en-US"/>
          </a:p>
        </p:txBody>
      </p:sp>
      <p:sp>
        <p:nvSpPr>
          <p:cNvPr id="6"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smtClean="0"/>
              <a:t>Retail Market Training Task Force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25F4E91-82B0-4B0A-B027-BD0D9A9E2FD3}"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Retail Market Training Task Force</a:t>
            </a:r>
            <a:endParaRPr lang="en-US"/>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t>May 5, 2015</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9E63C12-58CE-4440-A1BF-0B7C561A990D}"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Retail Market Training Task Force</a:t>
            </a:r>
            <a:endParaRPr lang="en-US"/>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t>May 5, 2015</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066800"/>
            <a:ext cx="8229600" cy="4724400"/>
          </a:xfrm>
        </p:spPr>
        <p:txBody>
          <a:bodyPr/>
          <a:lstStyle/>
          <a:p>
            <a:pPr lvl="0"/>
            <a:endParaRPr lang="en-US" noProof="0" dirty="0"/>
          </a:p>
        </p:txBody>
      </p:sp>
      <p:sp>
        <p:nvSpPr>
          <p:cNvPr id="4" name="Rectangle 6"/>
          <p:cNvSpPr>
            <a:spLocks noGrp="1" noChangeArrowheads="1"/>
          </p:cNvSpPr>
          <p:nvPr>
            <p:ph type="sldNum" sz="quarter" idx="10"/>
          </p:nvPr>
        </p:nvSpPr>
        <p:spPr>
          <a:ln/>
        </p:spPr>
        <p:txBody>
          <a:bodyPr/>
          <a:lstStyle>
            <a:lvl1pPr>
              <a:defRPr/>
            </a:lvl1pPr>
          </a:lstStyle>
          <a:p>
            <a:pPr>
              <a:defRPr/>
            </a:pPr>
            <a:fld id="{0E6B53AA-B243-4AFA-AE7D-A4D34BCED2EC}"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Retail Market Training Task Force</a:t>
            </a:r>
            <a:endParaRPr lang="en-US"/>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t>May 5, 2015</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185C669-FB09-4A92-913B-0BA846DAB37C}"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Retail Market Training Task Force</a:t>
            </a:r>
            <a:endParaRPr lang="en-US"/>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t>May 5, 2015</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E09CC92-127D-4848-9213-EA7DAAA4121A}"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Retail Market Training Task Force</a:t>
            </a:r>
            <a:endParaRPr lang="en-US"/>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t>May 5, 2015</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F21EDB76-CD43-480E-8EA0-CC06EF22C0A1}"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Retail Market Training Task Force</a:t>
            </a:r>
            <a:endParaRPr lang="en-US"/>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t>May 5, 2015</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5166B115-F29F-48A1-9E11-9E3CE3F393CF}" type="slidenum">
              <a:rPr lang="en-US"/>
              <a:pPr>
                <a:defRPr/>
              </a:pPr>
              <a:t>‹#›</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Retail Market Training Task Force</a:t>
            </a:r>
            <a:endParaRPr lang="en-US"/>
          </a:p>
        </p:txBody>
      </p:sp>
      <p:sp>
        <p:nvSpPr>
          <p:cNvPr id="9" name="Rectangle 4"/>
          <p:cNvSpPr>
            <a:spLocks noGrp="1" noChangeArrowheads="1"/>
          </p:cNvSpPr>
          <p:nvPr>
            <p:ph type="dt" sz="half" idx="12"/>
          </p:nvPr>
        </p:nvSpPr>
        <p:spPr>
          <a:ln/>
        </p:spPr>
        <p:txBody>
          <a:bodyPr/>
          <a:lstStyle>
            <a:lvl1pPr>
              <a:defRPr/>
            </a:lvl1pPr>
          </a:lstStyle>
          <a:p>
            <a:pPr>
              <a:defRPr/>
            </a:pPr>
            <a:r>
              <a:rPr lang="en-US" smtClean="0"/>
              <a:t>May 5, 2015</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A8CFD4DE-F1B7-4669-99F6-06BC1BE7749A}" type="slidenum">
              <a:rPr lang="en-US"/>
              <a:pPr>
                <a:defRPr/>
              </a:pPr>
              <a:t>‹#›</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Retail Market Training Task Force</a:t>
            </a:r>
            <a:endParaRPr lang="en-US"/>
          </a:p>
        </p:txBody>
      </p:sp>
      <p:sp>
        <p:nvSpPr>
          <p:cNvPr id="5" name="Rectangle 4"/>
          <p:cNvSpPr>
            <a:spLocks noGrp="1" noChangeArrowheads="1"/>
          </p:cNvSpPr>
          <p:nvPr>
            <p:ph type="dt" sz="half" idx="12"/>
          </p:nvPr>
        </p:nvSpPr>
        <p:spPr>
          <a:ln/>
        </p:spPr>
        <p:txBody>
          <a:bodyPr/>
          <a:lstStyle>
            <a:lvl1pPr>
              <a:defRPr/>
            </a:lvl1pPr>
          </a:lstStyle>
          <a:p>
            <a:pPr>
              <a:defRPr/>
            </a:pPr>
            <a:r>
              <a:rPr lang="en-US" smtClean="0"/>
              <a:t>May 5, 2015</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C45D72C-229D-4F03-A50E-FE97AACDD8E8}" type="slidenum">
              <a:rPr lang="en-US"/>
              <a:pPr>
                <a:defRPr/>
              </a:pPr>
              <a:t>‹#›</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Retail Market Training Task Force</a:t>
            </a:r>
            <a:endParaRPr lang="en-US"/>
          </a:p>
        </p:txBody>
      </p:sp>
      <p:sp>
        <p:nvSpPr>
          <p:cNvPr id="4" name="Rectangle 4"/>
          <p:cNvSpPr>
            <a:spLocks noGrp="1" noChangeArrowheads="1"/>
          </p:cNvSpPr>
          <p:nvPr>
            <p:ph type="dt" sz="half" idx="12"/>
          </p:nvPr>
        </p:nvSpPr>
        <p:spPr>
          <a:ln/>
        </p:spPr>
        <p:txBody>
          <a:bodyPr/>
          <a:lstStyle>
            <a:lvl1pPr>
              <a:defRPr/>
            </a:lvl1pPr>
          </a:lstStyle>
          <a:p>
            <a:pPr>
              <a:defRPr/>
            </a:pPr>
            <a:r>
              <a:rPr lang="en-US" smtClean="0"/>
              <a:t>May 5, 2015</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79E0F6C-C800-4268-B636-BF74DBEF15B6}"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Retail Market Training Task Force</a:t>
            </a:r>
            <a:endParaRPr lang="en-US"/>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t>May 5, 2015</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C1CB72A-E33B-43FC-913A-F3DE954CEE9D}"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Retail Market Training Task Force</a:t>
            </a:r>
            <a:endParaRPr lang="en-US"/>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t>May 5, 2015</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EE74527-A6B7-4978-8CA2-A96E52BABC27}" type="slidenum">
              <a:rPr lang="en-US"/>
              <a:pPr>
                <a:defRPr/>
              </a:pPr>
              <a:t>‹#›</a:t>
            </a:fld>
            <a:endParaRPr lang="en-US" dirty="0"/>
          </a:p>
        </p:txBody>
      </p:sp>
      <p:sp>
        <p:nvSpPr>
          <p:cNvPr id="23559" name="Rectangle 7"/>
          <p:cNvSpPr>
            <a:spLocks noChangeArrowheads="1"/>
          </p:cNvSpPr>
          <p:nvPr userDrawn="1"/>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a:defRPr/>
            </a:pPr>
            <a:endParaRPr lang="en-US" dirty="0"/>
          </a:p>
        </p:txBody>
      </p:sp>
      <p:sp>
        <p:nvSpPr>
          <p:cNvPr id="1029"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r>
              <a:rPr lang="en-US" smtClean="0"/>
              <a:t>Retail Market Training Task Force</a:t>
            </a:r>
            <a:endParaRPr lang="en-US"/>
          </a:p>
        </p:txBody>
      </p:sp>
      <p:sp>
        <p:nvSpPr>
          <p:cNvPr id="23563" name="Line 11"/>
          <p:cNvSpPr>
            <a:spLocks noChangeShapeType="1"/>
          </p:cNvSpPr>
          <p:nvPr userDrawn="1"/>
        </p:nvSpPr>
        <p:spPr bwMode="auto">
          <a:xfrm>
            <a:off x="1069975" y="6457950"/>
            <a:ext cx="0" cy="219075"/>
          </a:xfrm>
          <a:prstGeom prst="line">
            <a:avLst/>
          </a:prstGeom>
          <a:noFill/>
          <a:ln w="9525">
            <a:solidFill>
              <a:schemeClr val="tx1"/>
            </a:solidFill>
            <a:round/>
            <a:headEnd/>
            <a:tailEnd/>
          </a:ln>
          <a:effectLst/>
        </p:spPr>
        <p:txBody>
          <a:bodyPr/>
          <a:lstStyle/>
          <a:p>
            <a:pPr>
              <a:defRPr/>
            </a:pPr>
            <a:endParaRPr lang="en-US" dirty="0"/>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r>
              <a:rPr lang="en-US" smtClean="0"/>
              <a:t>May 5, 2015</a:t>
            </a:r>
            <a:endParaRPr lang="en-US"/>
          </a:p>
        </p:txBody>
      </p:sp>
      <p:sp>
        <p:nvSpPr>
          <p:cNvPr id="23564" name="Line 12"/>
          <p:cNvSpPr>
            <a:spLocks noChangeShapeType="1"/>
          </p:cNvSpPr>
          <p:nvPr userDrawn="1"/>
        </p:nvSpPr>
        <p:spPr bwMode="auto">
          <a:xfrm>
            <a:off x="0" y="673100"/>
            <a:ext cx="9144000" cy="0"/>
          </a:xfrm>
          <a:prstGeom prst="line">
            <a:avLst/>
          </a:prstGeom>
          <a:noFill/>
          <a:ln w="57150">
            <a:solidFill>
              <a:schemeClr val="hlink"/>
            </a:solidFill>
            <a:round/>
            <a:headEnd/>
            <a:tailEnd/>
          </a:ln>
          <a:effectLst/>
        </p:spPr>
        <p:txBody>
          <a:bodyPr/>
          <a:lstStyle/>
          <a:p>
            <a:pPr>
              <a:defRPr/>
            </a:pPr>
            <a:endParaRPr lang="en-US" dirty="0"/>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a:defRPr/>
            </a:pPr>
            <a:fld id="{30AE3F6D-6E55-4F4D-8DFA-3811BE74B05E}" type="slidenum">
              <a:rPr lang="en-US" sz="1200"/>
              <a:pPr algn="ctr">
                <a:defRPr/>
              </a:pPr>
              <a:t>‹#›</a:t>
            </a:fld>
            <a:endParaRPr lang="en-US" sz="1200" dirty="0"/>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 id="2147483651" r:id="rId12"/>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ercot.com/services/traini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5"/>
          <p:cNvSpPr txBox="1">
            <a:spLocks noGrp="1" noChangeArrowheads="1"/>
          </p:cNvSpPr>
          <p:nvPr/>
        </p:nvSpPr>
        <p:spPr bwMode="auto">
          <a:xfrm>
            <a:off x="1981200" y="5067300"/>
            <a:ext cx="4419600" cy="419100"/>
          </a:xfrm>
          <a:prstGeom prst="rect">
            <a:avLst/>
          </a:prstGeom>
          <a:noFill/>
          <a:ln w="9525">
            <a:noFill/>
            <a:miter lim="800000"/>
            <a:headEnd/>
            <a:tailEnd/>
          </a:ln>
        </p:spPr>
        <p:txBody>
          <a:bodyPr/>
          <a:lstStyle/>
          <a:p>
            <a:endParaRPr lang="en-US" b="1" dirty="0"/>
          </a:p>
        </p:txBody>
      </p:sp>
      <p:sp>
        <p:nvSpPr>
          <p:cNvPr id="15364" name="Rectangle 20"/>
          <p:cNvSpPr>
            <a:spLocks noGrp="1" noChangeArrowheads="1"/>
          </p:cNvSpPr>
          <p:nvPr>
            <p:ph type="subTitle" idx="1"/>
          </p:nvPr>
        </p:nvSpPr>
        <p:spPr>
          <a:xfrm>
            <a:off x="1447800" y="3276600"/>
            <a:ext cx="5943600" cy="1143000"/>
          </a:xfrm>
        </p:spPr>
        <p:txBody>
          <a:bodyPr/>
          <a:lstStyle/>
          <a:p>
            <a:pPr marL="0" indent="0" algn="ctr">
              <a:buNone/>
            </a:pPr>
            <a:r>
              <a:rPr lang="en-US" sz="2800" b="0" dirty="0" smtClean="0">
                <a:latin typeface="Calibri" panose="020F0502020204030204" pitchFamily="34" charset="0"/>
              </a:rPr>
              <a:t>Update to RMS </a:t>
            </a:r>
            <a:endParaRPr lang="en-US" dirty="0"/>
          </a:p>
          <a:p>
            <a:pPr marL="0" indent="0" algn="ctr">
              <a:buNone/>
            </a:pPr>
            <a:r>
              <a:rPr lang="en-US" sz="2800" dirty="0" smtClean="0">
                <a:latin typeface="Calibri" panose="020F0502020204030204" pitchFamily="34" charset="0"/>
              </a:rPr>
              <a:t>March  1, 2016</a:t>
            </a:r>
            <a:endParaRPr lang="en-US" sz="2800" b="0" dirty="0" smtClean="0">
              <a:latin typeface="Calibri" panose="020F0502020204030204" pitchFamily="34" charset="0"/>
            </a:endParaRPr>
          </a:p>
        </p:txBody>
      </p:sp>
      <p:sp>
        <p:nvSpPr>
          <p:cNvPr id="15363" name="Rectangle 18"/>
          <p:cNvSpPr>
            <a:spLocks noGrp="1" noChangeArrowheads="1"/>
          </p:cNvSpPr>
          <p:nvPr>
            <p:ph type="ctrTitle"/>
          </p:nvPr>
        </p:nvSpPr>
        <p:spPr>
          <a:xfrm>
            <a:off x="762000" y="1752600"/>
            <a:ext cx="7543800" cy="1238250"/>
          </a:xfrm>
        </p:spPr>
        <p:txBody>
          <a:bodyPr/>
          <a:lstStyle/>
          <a:p>
            <a:pPr algn="ctr" eaLnBrk="1" hangingPunct="1"/>
            <a:r>
              <a:rPr lang="en-US" sz="3600" b="1" dirty="0" smtClean="0">
                <a:latin typeface="Calibri" panose="020F0502020204030204" pitchFamily="34" charset="0"/>
              </a:rPr>
              <a:t>ERCOT</a:t>
            </a:r>
            <a:br>
              <a:rPr lang="en-US" sz="3600" b="1" dirty="0" smtClean="0">
                <a:latin typeface="Calibri" panose="020F0502020204030204" pitchFamily="34" charset="0"/>
              </a:rPr>
            </a:br>
            <a:r>
              <a:rPr lang="en-US" sz="3600" b="1" dirty="0" smtClean="0">
                <a:latin typeface="Calibri" panose="020F0502020204030204" pitchFamily="34" charset="0"/>
              </a:rPr>
              <a:t> </a:t>
            </a:r>
            <a:r>
              <a:rPr lang="en-US" sz="3600" b="1" dirty="0">
                <a:latin typeface="Calibri" panose="020F0502020204030204" pitchFamily="34" charset="0"/>
              </a:rPr>
              <a:t>Retail Market </a:t>
            </a:r>
            <a:r>
              <a:rPr lang="en-US" sz="3600" b="1" dirty="0" smtClean="0">
                <a:latin typeface="Calibri" panose="020F0502020204030204" pitchFamily="34" charset="0"/>
              </a:rPr>
              <a:t>Training </a:t>
            </a:r>
            <a:r>
              <a:rPr lang="en-US" sz="3600" b="1" dirty="0">
                <a:latin typeface="Calibri" panose="020F0502020204030204" pitchFamily="34" charset="0"/>
              </a:rPr>
              <a:t>Task Force</a:t>
            </a:r>
            <a:endParaRPr lang="en-US" sz="3600" b="1" dirty="0" smtClean="0">
              <a:latin typeface="Calibri" panose="020F0502020204030204" pitchFamily="34" charset="0"/>
            </a:endParaRPr>
          </a:p>
        </p:txBody>
      </p:sp>
      <p:sp>
        <p:nvSpPr>
          <p:cNvPr id="3" name="Footer Placeholder 2"/>
          <p:cNvSpPr>
            <a:spLocks noGrp="1"/>
          </p:cNvSpPr>
          <p:nvPr>
            <p:ph type="ftr" sz="quarter" idx="11"/>
          </p:nvPr>
        </p:nvSpPr>
        <p:spPr>
          <a:xfrm>
            <a:off x="0" y="4610100"/>
            <a:ext cx="9144000" cy="1752600"/>
          </a:xfrm>
        </p:spPr>
        <p:txBody>
          <a:bodyPr/>
          <a:lstStyle/>
          <a:p>
            <a:pPr algn="ctr">
              <a:defRPr/>
            </a:pPr>
            <a:r>
              <a:rPr lang="en-US" sz="1600" dirty="0" smtClean="0">
                <a:latin typeface="Calibri" panose="020F0502020204030204" pitchFamily="34" charset="0"/>
              </a:rPr>
              <a:t>        Co-Chairs:                                                      </a:t>
            </a:r>
          </a:p>
          <a:p>
            <a:pPr algn="ctr">
              <a:defRPr/>
            </a:pPr>
            <a:endParaRPr lang="en-US" dirty="0" smtClean="0">
              <a:latin typeface="Calibri" panose="020F0502020204030204" pitchFamily="34" charset="0"/>
            </a:endParaRPr>
          </a:p>
          <a:p>
            <a:pPr algn="ctr">
              <a:defRPr/>
            </a:pPr>
            <a:r>
              <a:rPr lang="en-US" sz="1600" dirty="0">
                <a:latin typeface="Calibri" panose="020F0502020204030204" pitchFamily="34" charset="0"/>
              </a:rPr>
              <a:t>Deborah McKeever, Oncor </a:t>
            </a:r>
            <a:r>
              <a:rPr lang="en-US" sz="1600" dirty="0" smtClean="0">
                <a:latin typeface="Calibri" panose="020F0502020204030204" pitchFamily="34" charset="0"/>
              </a:rPr>
              <a:t>        Tomas </a:t>
            </a:r>
            <a:r>
              <a:rPr lang="en-US" sz="1600" dirty="0">
                <a:latin typeface="Calibri" panose="020F0502020204030204" pitchFamily="34" charset="0"/>
              </a:rPr>
              <a:t>Fernandez, NRG </a:t>
            </a:r>
            <a:r>
              <a:rPr lang="en-US" sz="1600" dirty="0" smtClean="0">
                <a:latin typeface="Calibri" panose="020F0502020204030204" pitchFamily="34" charset="0"/>
              </a:rPr>
              <a:t>         Sheri </a:t>
            </a:r>
            <a:r>
              <a:rPr lang="en-US" sz="1600" dirty="0" err="1">
                <a:latin typeface="Calibri" panose="020F0502020204030204" pitchFamily="34" charset="0"/>
              </a:rPr>
              <a:t>Wiegand</a:t>
            </a:r>
            <a:r>
              <a:rPr lang="en-US" sz="1600" dirty="0">
                <a:latin typeface="Calibri" panose="020F0502020204030204" pitchFamily="34" charset="0"/>
              </a:rPr>
              <a:t>, TXU Energy</a:t>
            </a:r>
          </a:p>
          <a:p>
            <a:pPr algn="ctr">
              <a:defRPr/>
            </a:pPr>
            <a:endParaRPr lang="en-US" sz="1600" dirty="0" smtClean="0">
              <a:latin typeface="Calibri" panose="020F0502020204030204" pitchFamily="34" charset="0"/>
            </a:endParaRPr>
          </a:p>
          <a:p>
            <a:pPr algn="ctr">
              <a:defRPr/>
            </a:pPr>
            <a:endParaRPr lang="en-US" sz="2400" dirty="0" smtClean="0">
              <a:latin typeface="Calibri" panose="020F0502020204030204" pitchFamily="34" charset="0"/>
            </a:endParaRPr>
          </a:p>
          <a:p>
            <a:pPr algn="ctr">
              <a:defRPr/>
            </a:pPr>
            <a:endParaRPr lang="en-US" sz="2400" dirty="0" smtClean="0">
              <a:latin typeface="Calibri" panose="020F0502020204030204" pitchFamily="34" charset="0"/>
            </a:endParaRPr>
          </a:p>
          <a:p>
            <a:pPr algn="ctr">
              <a:defRPr/>
            </a:pPr>
            <a:endParaRPr lang="en-US" sz="2400" dirty="0" smtClean="0">
              <a:latin typeface="Calibri" panose="020F0502020204030204" pitchFamily="34" charset="0"/>
            </a:endParaRPr>
          </a:p>
          <a:p>
            <a:pPr algn="ctr">
              <a:defRPr/>
            </a:pPr>
            <a:endParaRPr lang="en-US" sz="20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latin typeface="Calibri" panose="020F0502020204030204" pitchFamily="34" charset="0"/>
              </a:rPr>
              <a:t>MarkeTrak</a:t>
            </a:r>
            <a:r>
              <a:rPr lang="en-US" sz="3200" b="1" dirty="0" smtClean="0">
                <a:latin typeface="Calibri" panose="020F0502020204030204" pitchFamily="34" charset="0"/>
              </a:rPr>
              <a:t> On-line Training Series</a:t>
            </a:r>
            <a:endParaRPr lang="en-US" dirty="0"/>
          </a:p>
        </p:txBody>
      </p:sp>
      <p:sp>
        <p:nvSpPr>
          <p:cNvPr id="3" name="Content Placeholder 2"/>
          <p:cNvSpPr>
            <a:spLocks noGrp="1"/>
          </p:cNvSpPr>
          <p:nvPr>
            <p:ph idx="1"/>
          </p:nvPr>
        </p:nvSpPr>
        <p:spPr>
          <a:xfrm>
            <a:off x="457200" y="762000"/>
            <a:ext cx="8534400" cy="5105400"/>
          </a:xfrm>
        </p:spPr>
        <p:txBody>
          <a:bodyPr/>
          <a:lstStyle/>
          <a:p>
            <a:pPr marL="0" indent="0">
              <a:buNone/>
            </a:pPr>
            <a:r>
              <a:rPr lang="en-US" sz="3200" dirty="0" smtClean="0">
                <a:latin typeface="Calibri" panose="020F0502020204030204" pitchFamily="34" charset="0"/>
              </a:rPr>
              <a:t>How do I register for Training?</a:t>
            </a:r>
          </a:p>
          <a:p>
            <a:pPr marL="514350" indent="-514350">
              <a:spcBef>
                <a:spcPts val="0"/>
              </a:spcBef>
              <a:buFont typeface="+mj-lt"/>
              <a:buAutoNum type="arabicPeriod"/>
            </a:pPr>
            <a:r>
              <a:rPr lang="en-US" sz="2100" b="0" dirty="0" smtClean="0">
                <a:latin typeface="Calibri" panose="020F0502020204030204" pitchFamily="34" charset="0"/>
              </a:rPr>
              <a:t>Go to the ERCOT Training Website at </a:t>
            </a:r>
            <a:r>
              <a:rPr lang="en-US" sz="2100" b="0" dirty="0" smtClean="0">
                <a:latin typeface="Calibri" panose="020F0502020204030204" pitchFamily="34" charset="0"/>
                <a:hlinkClick r:id="rId2"/>
              </a:rPr>
              <a:t>http://www.ercot.com/services/training/</a:t>
            </a:r>
            <a:endParaRPr lang="en-US" sz="2100" b="0" dirty="0" smtClean="0">
              <a:latin typeface="Calibri" panose="020F0502020204030204" pitchFamily="34" charset="0"/>
            </a:endParaRPr>
          </a:p>
          <a:p>
            <a:pPr marL="514350" indent="-514350">
              <a:spcBef>
                <a:spcPts val="0"/>
              </a:spcBef>
              <a:buFont typeface="+mj-lt"/>
              <a:buAutoNum type="arabicPeriod"/>
            </a:pPr>
            <a:r>
              <a:rPr lang="en-US" sz="2100" b="0" dirty="0" smtClean="0">
                <a:latin typeface="Calibri" panose="020F0502020204030204" pitchFamily="34" charset="0"/>
              </a:rPr>
              <a:t>Select the course you are interested in attending</a:t>
            </a:r>
          </a:p>
          <a:p>
            <a:pPr marL="514350" indent="-514350">
              <a:spcBef>
                <a:spcPts val="0"/>
              </a:spcBef>
              <a:buFont typeface="+mj-lt"/>
              <a:buAutoNum type="arabicPeriod"/>
            </a:pPr>
            <a:r>
              <a:rPr lang="en-US" sz="2100" b="0" dirty="0" smtClean="0">
                <a:latin typeface="Calibri" panose="020F0502020204030204" pitchFamily="34" charset="0"/>
              </a:rPr>
              <a:t>On the ‘Schedule/Registration’ tab, select the ‘enroll online’ link under ‘Registration’ to register for the course.</a:t>
            </a:r>
          </a:p>
          <a:p>
            <a:pPr marL="0" indent="0">
              <a:spcBef>
                <a:spcPts val="0"/>
              </a:spcBef>
              <a:buNone/>
            </a:pPr>
            <a:endParaRPr lang="en-US" sz="2100" b="0" dirty="0" smtClean="0">
              <a:latin typeface="Calibri" panose="020F0502020204030204" pitchFamily="34" charset="0"/>
            </a:endParaRPr>
          </a:p>
          <a:p>
            <a:pPr marL="0" indent="0">
              <a:spcBef>
                <a:spcPts val="0"/>
              </a:spcBef>
              <a:buNone/>
            </a:pPr>
            <a:r>
              <a:rPr lang="en-US" sz="2500" dirty="0" smtClean="0">
                <a:latin typeface="Calibri" panose="020F0502020204030204" pitchFamily="34" charset="0"/>
              </a:rPr>
              <a:t>If you find the course is not listed under the Web-based training…</a:t>
            </a:r>
          </a:p>
          <a:p>
            <a:pPr marL="457200" indent="-457200">
              <a:spcBef>
                <a:spcPts val="0"/>
              </a:spcBef>
              <a:buFont typeface="+mj-lt"/>
              <a:buAutoNum type="arabicPeriod"/>
            </a:pPr>
            <a:r>
              <a:rPr lang="en-US" sz="2100" b="0" dirty="0" smtClean="0">
                <a:latin typeface="Calibri" panose="020F0502020204030204" pitchFamily="34" charset="0"/>
              </a:rPr>
              <a:t>Go to ERCOT Training Website as shown above</a:t>
            </a:r>
          </a:p>
          <a:p>
            <a:pPr marL="457200" indent="-457200">
              <a:spcBef>
                <a:spcPts val="0"/>
              </a:spcBef>
              <a:buFont typeface="+mj-lt"/>
              <a:buAutoNum type="arabicPeriod"/>
            </a:pPr>
            <a:r>
              <a:rPr lang="en-US" sz="2100" b="0" dirty="0" smtClean="0">
                <a:latin typeface="Calibri" panose="020F0502020204030204" pitchFamily="34" charset="0"/>
              </a:rPr>
              <a:t>Select the ‘ERCOT Learning Management System’ (LMS) link in the upper right hand corner under RELATED CONTENT</a:t>
            </a:r>
          </a:p>
          <a:p>
            <a:pPr marL="457200" indent="-457200">
              <a:spcBef>
                <a:spcPts val="0"/>
              </a:spcBef>
              <a:buFont typeface="+mj-lt"/>
              <a:buAutoNum type="arabicPeriod"/>
            </a:pPr>
            <a:r>
              <a:rPr lang="en-US" sz="2100" b="0" dirty="0" smtClean="0">
                <a:latin typeface="Calibri" panose="020F0502020204030204" pitchFamily="34" charset="0"/>
              </a:rPr>
              <a:t>If necessary, set up a log on</a:t>
            </a:r>
          </a:p>
          <a:p>
            <a:pPr marL="457200" indent="-457200">
              <a:spcBef>
                <a:spcPts val="0"/>
              </a:spcBef>
              <a:buFont typeface="+mj-lt"/>
              <a:buAutoNum type="arabicPeriod"/>
            </a:pPr>
            <a:r>
              <a:rPr lang="en-US" sz="2100" b="0" dirty="0" smtClean="0">
                <a:latin typeface="Calibri" panose="020F0502020204030204" pitchFamily="34" charset="0"/>
              </a:rPr>
              <a:t>Once in LMS, follow drop downs for ‘web-based training’ and ‘retail market’.  Available modules will appear</a:t>
            </a:r>
          </a:p>
          <a:p>
            <a:pPr marL="457200" indent="-457200">
              <a:spcBef>
                <a:spcPts val="0"/>
              </a:spcBef>
              <a:buFont typeface="+mj-lt"/>
              <a:buAutoNum type="arabicPeriod"/>
            </a:pPr>
            <a:r>
              <a:rPr lang="en-US" sz="2100" b="0" dirty="0" smtClean="0">
                <a:latin typeface="Calibri" panose="020F0502020204030204" pitchFamily="34" charset="0"/>
              </a:rPr>
              <a:t>Select ‘start course’</a:t>
            </a:r>
          </a:p>
          <a:p>
            <a:pPr marL="0" indent="0">
              <a:spcBef>
                <a:spcPts val="0"/>
              </a:spcBef>
              <a:buNone/>
            </a:pPr>
            <a:endParaRPr lang="en-US" sz="2400" b="0" dirty="0">
              <a:latin typeface="Calibri" panose="020F0502020204030204" pitchFamily="34" charset="0"/>
            </a:endParaRPr>
          </a:p>
          <a:p>
            <a:pPr marL="0" indent="0">
              <a:spcBef>
                <a:spcPts val="0"/>
              </a:spcBef>
              <a:buNone/>
            </a:pPr>
            <a:endParaRPr lang="en-US" sz="2800" b="0" dirty="0" smtClean="0">
              <a:latin typeface="Calibri" panose="020F0502020204030204" pitchFamily="34" charset="0"/>
            </a:endParaRPr>
          </a:p>
          <a:p>
            <a:pPr marL="0" indent="0">
              <a:buNone/>
            </a:pPr>
            <a:endParaRPr lang="en-US" sz="2800" dirty="0" smtClean="0">
              <a:latin typeface="Calibri" panose="020F0502020204030204" pitchFamily="34" charset="0"/>
            </a:endParaRPr>
          </a:p>
          <a:p>
            <a:pPr marL="914400" lvl="2" indent="0">
              <a:buNone/>
            </a:pPr>
            <a:endParaRPr lang="en-US" sz="2800" dirty="0" smtClean="0">
              <a:latin typeface="Calibri" panose="020F0502020204030204" pitchFamily="34" charset="0"/>
            </a:endParaRPr>
          </a:p>
          <a:p>
            <a:pPr marL="457200" lvl="1" indent="0">
              <a:buNone/>
            </a:pPr>
            <a:endParaRPr lang="en-US" sz="2400" b="0" dirty="0" smtClean="0">
              <a:latin typeface="Calibri" panose="020F0502020204030204" pitchFamily="34" charset="0"/>
            </a:endParaRPr>
          </a:p>
        </p:txBody>
      </p:sp>
      <p:sp>
        <p:nvSpPr>
          <p:cNvPr id="4" name="Footer Placeholder 3"/>
          <p:cNvSpPr>
            <a:spLocks noGrp="1"/>
          </p:cNvSpPr>
          <p:nvPr>
            <p:ph type="ftr" sz="quarter" idx="11"/>
          </p:nvPr>
        </p:nvSpPr>
        <p:spPr/>
        <p:txBody>
          <a:bodyPr/>
          <a:lstStyle/>
          <a:p>
            <a:pPr>
              <a:defRPr/>
            </a:pPr>
            <a:r>
              <a:rPr lang="en-US" smtClean="0"/>
              <a:t>Retail Market Training Task Force</a:t>
            </a:r>
            <a:endParaRPr lang="en-US"/>
          </a:p>
        </p:txBody>
      </p:sp>
    </p:spTree>
    <p:extLst>
      <p:ext uri="{BB962C8B-B14F-4D97-AF65-F5344CB8AC3E}">
        <p14:creationId xmlns:p14="http://schemas.microsoft.com/office/powerpoint/2010/main" val="12447599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0"/>
          <p:cNvSpPr>
            <a:spLocks noGrp="1" noChangeArrowheads="1"/>
          </p:cNvSpPr>
          <p:nvPr>
            <p:ph type="subTitle" idx="1"/>
          </p:nvPr>
        </p:nvSpPr>
        <p:spPr>
          <a:xfrm>
            <a:off x="1600200" y="1752600"/>
            <a:ext cx="5943600" cy="1676400"/>
          </a:xfrm>
        </p:spPr>
        <p:txBody>
          <a:bodyPr/>
          <a:lstStyle/>
          <a:p>
            <a:pPr marL="0" indent="0" algn="ctr">
              <a:buNone/>
            </a:pPr>
            <a:r>
              <a:rPr lang="en-US" sz="2600" dirty="0" smtClean="0">
                <a:latin typeface="Calibri" panose="020F0502020204030204" pitchFamily="34" charset="0"/>
              </a:rPr>
              <a:t>March 3 , </a:t>
            </a:r>
            <a:r>
              <a:rPr lang="en-US" sz="2600" b="0" dirty="0" smtClean="0">
                <a:latin typeface="Calibri" panose="020F0502020204030204" pitchFamily="34" charset="0"/>
              </a:rPr>
              <a:t>2016</a:t>
            </a:r>
          </a:p>
          <a:p>
            <a:pPr marL="0" indent="0" algn="ctr">
              <a:spcBef>
                <a:spcPts val="0"/>
              </a:spcBef>
              <a:buNone/>
            </a:pPr>
            <a:r>
              <a:rPr lang="en-US" sz="2600" dirty="0">
                <a:latin typeface="Calibri" panose="020F0502020204030204" pitchFamily="34" charset="0"/>
              </a:rPr>
              <a:t>9</a:t>
            </a:r>
            <a:r>
              <a:rPr lang="en-US" sz="2600" dirty="0" smtClean="0">
                <a:latin typeface="Calibri" panose="020F0502020204030204" pitchFamily="34" charset="0"/>
              </a:rPr>
              <a:t>:30 AM to 3:30 PM</a:t>
            </a:r>
          </a:p>
          <a:p>
            <a:pPr marL="0" indent="0" algn="ctr">
              <a:spcBef>
                <a:spcPts val="0"/>
              </a:spcBef>
              <a:buNone/>
            </a:pPr>
            <a:r>
              <a:rPr lang="en-US" sz="2600" b="0" dirty="0" smtClean="0">
                <a:latin typeface="Calibri" panose="020F0502020204030204" pitchFamily="34" charset="0"/>
              </a:rPr>
              <a:t>ERCOT Met Center</a:t>
            </a:r>
          </a:p>
          <a:p>
            <a:pPr marL="0" indent="0" algn="ctr">
              <a:spcBef>
                <a:spcPts val="0"/>
              </a:spcBef>
              <a:buNone/>
            </a:pPr>
            <a:r>
              <a:rPr lang="en-US" sz="2600" dirty="0" smtClean="0">
                <a:latin typeface="Calibri" panose="020F0502020204030204" pitchFamily="34" charset="0"/>
              </a:rPr>
              <a:t>Room 102</a:t>
            </a:r>
            <a:endParaRPr lang="en-US" sz="2600" b="0" dirty="0" smtClean="0"/>
          </a:p>
        </p:txBody>
      </p:sp>
      <p:sp>
        <p:nvSpPr>
          <p:cNvPr id="15363" name="Rectangle 18"/>
          <p:cNvSpPr>
            <a:spLocks noGrp="1" noChangeArrowheads="1"/>
          </p:cNvSpPr>
          <p:nvPr>
            <p:ph type="ctrTitle"/>
          </p:nvPr>
        </p:nvSpPr>
        <p:spPr>
          <a:xfrm>
            <a:off x="1828800" y="685800"/>
            <a:ext cx="5486400" cy="914400"/>
          </a:xfrm>
        </p:spPr>
        <p:txBody>
          <a:bodyPr/>
          <a:lstStyle/>
          <a:p>
            <a:pPr algn="ctr" eaLnBrk="1" hangingPunct="1"/>
            <a:r>
              <a:rPr lang="en-US" sz="3600" b="1" dirty="0" smtClean="0">
                <a:latin typeface="Calibri" panose="020F0502020204030204" pitchFamily="34" charset="0"/>
              </a:rPr>
              <a:t>Please join us for our Next RMTTF Meeting</a:t>
            </a:r>
          </a:p>
        </p:txBody>
      </p:sp>
      <p:sp>
        <p:nvSpPr>
          <p:cNvPr id="2" name="Date Placeholder 1"/>
          <p:cNvSpPr>
            <a:spLocks noGrp="1"/>
          </p:cNvSpPr>
          <p:nvPr>
            <p:ph type="dt" sz="half" idx="10"/>
          </p:nvPr>
        </p:nvSpPr>
        <p:spPr>
          <a:xfrm>
            <a:off x="457200" y="3733800"/>
            <a:ext cx="8382000" cy="2743200"/>
          </a:xfrm>
        </p:spPr>
        <p:txBody>
          <a:bodyPr/>
          <a:lstStyle/>
          <a:p>
            <a:pPr algn="ctr">
              <a:defRPr/>
            </a:pPr>
            <a:r>
              <a:rPr lang="en-US" sz="2600" u="sng" dirty="0" smtClean="0">
                <a:latin typeface="Calibri" panose="020F0502020204030204" pitchFamily="34" charset="0"/>
              </a:rPr>
              <a:t>RMTTF March 3 Primary Agenda Items Include:</a:t>
            </a:r>
          </a:p>
          <a:p>
            <a:pPr marL="1371600" lvl="2" indent="-457200">
              <a:buFont typeface="Wingdings" panose="05000000000000000000" pitchFamily="2" charset="2"/>
              <a:buChar char="§"/>
              <a:defRPr/>
            </a:pPr>
            <a:r>
              <a:rPr lang="en-US" sz="2400" b="0" dirty="0" smtClean="0">
                <a:latin typeface="Calibri" panose="020F0502020204030204" pitchFamily="34" charset="0"/>
              </a:rPr>
              <a:t>Review </a:t>
            </a:r>
            <a:r>
              <a:rPr lang="en-US" sz="2400" b="0" dirty="0" err="1" smtClean="0">
                <a:latin typeface="Calibri" panose="020F0502020204030204" pitchFamily="34" charset="0"/>
              </a:rPr>
              <a:t>Marketrak</a:t>
            </a:r>
            <a:r>
              <a:rPr lang="en-US" sz="2400" b="0" dirty="0" smtClean="0">
                <a:latin typeface="Calibri" panose="020F0502020204030204" pitchFamily="34" charset="0"/>
              </a:rPr>
              <a:t> </a:t>
            </a:r>
            <a:r>
              <a:rPr lang="en-US" sz="2400" dirty="0" smtClean="0">
                <a:latin typeface="Calibri" panose="020F0502020204030204" pitchFamily="34" charset="0"/>
              </a:rPr>
              <a:t>Day to Day scripting for module</a:t>
            </a:r>
            <a:endParaRPr lang="en-US" sz="2400" b="0" dirty="0" smtClean="0">
              <a:latin typeface="Calibri" panose="020F0502020204030204" pitchFamily="34" charset="0"/>
            </a:endParaRPr>
          </a:p>
          <a:p>
            <a:pPr marL="1371600" lvl="2" indent="-457200">
              <a:buFont typeface="Wingdings" panose="05000000000000000000" pitchFamily="2" charset="2"/>
              <a:buChar char="§"/>
              <a:defRPr/>
            </a:pPr>
            <a:r>
              <a:rPr lang="en-US" sz="2400" b="0" dirty="0" smtClean="0">
                <a:latin typeface="Calibri" panose="020F0502020204030204" pitchFamily="34" charset="0"/>
              </a:rPr>
              <a:t>Minor revisions to Retail 101 Training</a:t>
            </a:r>
          </a:p>
          <a:p>
            <a:pPr marL="1371600" lvl="2" indent="-457200">
              <a:buFont typeface="Wingdings" panose="05000000000000000000" pitchFamily="2" charset="2"/>
              <a:buChar char="§"/>
              <a:defRPr/>
            </a:pPr>
            <a:r>
              <a:rPr lang="en-US" sz="2400" dirty="0" smtClean="0">
                <a:latin typeface="Calibri" panose="020F0502020204030204" pitchFamily="34" charset="0"/>
              </a:rPr>
              <a:t>Begin revisions to existing Marketrak Training materia</a:t>
            </a:r>
            <a:r>
              <a:rPr lang="en-US" sz="2000" dirty="0" smtClean="0">
                <a:latin typeface="Calibri" panose="020F0502020204030204" pitchFamily="34" charset="0"/>
              </a:rPr>
              <a:t>l</a:t>
            </a:r>
          </a:p>
          <a:p>
            <a:pPr marL="1371600" lvl="2" indent="-457200">
              <a:buFont typeface="Wingdings" panose="05000000000000000000" pitchFamily="2" charset="2"/>
              <a:buChar char="§"/>
              <a:defRPr/>
            </a:pPr>
            <a:r>
              <a:rPr lang="en-US" sz="2000" b="0" dirty="0" smtClean="0">
                <a:latin typeface="Calibri" panose="020F0502020204030204" pitchFamily="34" charset="0"/>
              </a:rPr>
              <a:t>Planning for next instructor led sessions:</a:t>
            </a:r>
          </a:p>
          <a:p>
            <a:pPr marL="2286000" lvl="4" indent="-457200">
              <a:buFont typeface="Wingdings" panose="05000000000000000000" pitchFamily="2" charset="2"/>
              <a:buChar char="§"/>
              <a:defRPr/>
            </a:pPr>
            <a:r>
              <a:rPr lang="en-US" sz="2000" dirty="0" smtClean="0">
                <a:latin typeface="Calibri" panose="020F0502020204030204" pitchFamily="34" charset="0"/>
              </a:rPr>
              <a:t>Retail 101 - May 5 - Dallas</a:t>
            </a:r>
          </a:p>
          <a:p>
            <a:pPr marL="2286000" lvl="4" indent="-457200">
              <a:buFont typeface="Wingdings" panose="05000000000000000000" pitchFamily="2" charset="2"/>
              <a:buChar char="§"/>
              <a:defRPr/>
            </a:pPr>
            <a:r>
              <a:rPr lang="en-US" sz="2000" b="0" dirty="0" err="1" smtClean="0">
                <a:latin typeface="Calibri" panose="020F0502020204030204" pitchFamily="34" charset="0"/>
              </a:rPr>
              <a:t>MarkeTrak</a:t>
            </a:r>
            <a:r>
              <a:rPr lang="en-US" sz="2000" b="0" dirty="0" smtClean="0">
                <a:latin typeface="Calibri" panose="020F0502020204030204" pitchFamily="34" charset="0"/>
              </a:rPr>
              <a:t> – May 6  - Dallas</a:t>
            </a:r>
          </a:p>
          <a:p>
            <a:pPr marL="1371600" lvl="2" indent="-457200">
              <a:buFont typeface="Wingdings" panose="05000000000000000000" pitchFamily="2" charset="2"/>
              <a:buChar char="§"/>
              <a:defRPr/>
            </a:pPr>
            <a:endParaRPr lang="en-US" sz="2000" b="0" dirty="0" smtClean="0">
              <a:latin typeface="Calibri" panose="020F0502020204030204" pitchFamily="34" charset="0"/>
            </a:endParaRPr>
          </a:p>
          <a:p>
            <a:pPr marL="1371600" lvl="2" indent="-457200">
              <a:buFont typeface="Courier New" panose="02070309020205020404" pitchFamily="49" charset="0"/>
              <a:buChar char="o"/>
              <a:defRPr/>
            </a:pPr>
            <a:endParaRPr lang="en-US" sz="2400" b="0" i="1" dirty="0" smtClean="0">
              <a:latin typeface="Calibri" panose="020F0502020204030204" pitchFamily="34" charset="0"/>
            </a:endParaRPr>
          </a:p>
          <a:p>
            <a:pPr marL="457200" indent="-457200" algn="ctr">
              <a:buFont typeface="Wingdings" panose="05000000000000000000" pitchFamily="2" charset="2"/>
              <a:buChar char="Ø"/>
              <a:defRPr/>
            </a:pPr>
            <a:endParaRPr lang="en-US" sz="2400" b="0" dirty="0" smtClean="0">
              <a:latin typeface="Calibri" panose="020F0502020204030204" pitchFamily="34" charset="0"/>
            </a:endParaRPr>
          </a:p>
          <a:p>
            <a:pPr marL="457200" indent="-457200" algn="ctr">
              <a:buFont typeface="Wingdings" panose="05000000000000000000" pitchFamily="2" charset="2"/>
              <a:buChar char="Ø"/>
              <a:defRPr/>
            </a:pPr>
            <a:endParaRPr lang="en-US" sz="2400" b="0" dirty="0" smtClean="0">
              <a:latin typeface="Calibri" panose="020F0502020204030204" pitchFamily="34" charset="0"/>
            </a:endParaRPr>
          </a:p>
          <a:p>
            <a:pPr marL="457200" indent="-457200" algn="ctr">
              <a:buFont typeface="Wingdings" panose="05000000000000000000" pitchFamily="2" charset="2"/>
              <a:buChar char="§"/>
              <a:defRPr/>
            </a:pPr>
            <a:endParaRPr lang="en-US" sz="2800" b="0" dirty="0" smtClean="0">
              <a:latin typeface="Calibri" panose="020F0502020204030204" pitchFamily="34" charset="0"/>
            </a:endParaRPr>
          </a:p>
          <a:p>
            <a:pPr marL="457200" indent="-457200" algn="ctr">
              <a:buFont typeface="Arial" panose="020B0604020202020204" pitchFamily="34" charset="0"/>
              <a:buChar char="•"/>
              <a:defRPr/>
            </a:pPr>
            <a:endParaRPr lang="en-US" sz="2800" b="0" dirty="0" smtClean="0">
              <a:latin typeface="Calibri" panose="020F0502020204030204" pitchFamily="34" charset="0"/>
            </a:endParaRPr>
          </a:p>
          <a:p>
            <a:pPr>
              <a:defRPr/>
            </a:pPr>
            <a:endParaRPr lang="en-US" sz="2800" dirty="0">
              <a:solidFill>
                <a:srgbClr val="FF0000"/>
              </a:solidFill>
              <a:latin typeface="Calibri" panose="020F0502020204030204" pitchFamily="34" charset="0"/>
            </a:endParaRPr>
          </a:p>
        </p:txBody>
      </p:sp>
    </p:spTree>
    <p:extLst>
      <p:ext uri="{BB962C8B-B14F-4D97-AF65-F5344CB8AC3E}">
        <p14:creationId xmlns:p14="http://schemas.microsoft.com/office/powerpoint/2010/main" val="14297889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endParaRPr lang="en-US" dirty="0"/>
          </a:p>
        </p:txBody>
      </p:sp>
      <p:sp>
        <p:nvSpPr>
          <p:cNvPr id="4" name="Footer Placeholder 3"/>
          <p:cNvSpPr>
            <a:spLocks noGrp="1"/>
          </p:cNvSpPr>
          <p:nvPr>
            <p:ph type="ftr" sz="quarter" idx="11"/>
          </p:nvPr>
        </p:nvSpPr>
        <p:spPr/>
        <p:txBody>
          <a:bodyPr/>
          <a:lstStyle/>
          <a:p>
            <a:pPr>
              <a:defRPr/>
            </a:pPr>
            <a:r>
              <a:rPr lang="en-US" smtClean="0"/>
              <a:t>Retail Market Training Task Force</a:t>
            </a:r>
            <a:endParaRPr lang="en-US"/>
          </a:p>
        </p:txBody>
      </p:sp>
      <p:sp>
        <p:nvSpPr>
          <p:cNvPr id="6" name="TextBox 5"/>
          <p:cNvSpPr txBox="1"/>
          <p:nvPr/>
        </p:nvSpPr>
        <p:spPr>
          <a:xfrm>
            <a:off x="2493579" y="2996625"/>
            <a:ext cx="4191000" cy="1015663"/>
          </a:xfrm>
          <a:prstGeom prst="rect">
            <a:avLst/>
          </a:prstGeom>
          <a:noFill/>
        </p:spPr>
        <p:txBody>
          <a:bodyPr wrap="square" rtlCol="0">
            <a:spAutoFit/>
          </a:bodyPr>
          <a:lstStyle/>
          <a:p>
            <a:pPr algn="ctr"/>
            <a:r>
              <a:rPr lang="en-US" sz="6000" b="1" dirty="0" smtClean="0">
                <a:latin typeface="Calibri" panose="020F0502020204030204" pitchFamily="34" charset="0"/>
              </a:rPr>
              <a:t>Thank you!</a:t>
            </a:r>
            <a:endParaRPr lang="en-US" sz="6000" b="1" dirty="0">
              <a:latin typeface="Calibri" panose="020F0502020204030204" pitchFamily="34" charset="0"/>
            </a:endParaRPr>
          </a:p>
        </p:txBody>
      </p:sp>
      <p:sp>
        <p:nvSpPr>
          <p:cNvPr id="3" name="Content Placeholder 2"/>
          <p:cNvSpPr>
            <a:spLocks noGrp="1"/>
          </p:cNvSpPr>
          <p:nvPr>
            <p:ph idx="1"/>
          </p:nvPr>
        </p:nvSpPr>
        <p:spPr>
          <a:xfrm>
            <a:off x="457200" y="1066800"/>
            <a:ext cx="8229600" cy="838200"/>
          </a:xfrm>
        </p:spPr>
        <p:txBody>
          <a:bodyPr/>
          <a:lstStyle/>
          <a:p>
            <a:endParaRPr lang="en-US" dirty="0"/>
          </a:p>
        </p:txBody>
      </p:sp>
    </p:spTree>
    <p:extLst>
      <p:ext uri="{BB962C8B-B14F-4D97-AF65-F5344CB8AC3E}">
        <p14:creationId xmlns:p14="http://schemas.microsoft.com/office/powerpoint/2010/main" val="2483464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685800"/>
          </a:xfrm>
        </p:spPr>
        <p:txBody>
          <a:bodyPr/>
          <a:lstStyle/>
          <a:p>
            <a:r>
              <a:rPr lang="en-US" sz="3200" b="1" dirty="0" smtClean="0">
                <a:latin typeface="Calibri" panose="020F0502020204030204" pitchFamily="34" charset="0"/>
              </a:rPr>
              <a:t>Retail 101 </a:t>
            </a:r>
            <a:endParaRPr lang="en-US" sz="3200" b="1" dirty="0"/>
          </a:p>
        </p:txBody>
      </p:sp>
      <p:sp>
        <p:nvSpPr>
          <p:cNvPr id="3" name="Content Placeholder 2"/>
          <p:cNvSpPr>
            <a:spLocks noGrp="1"/>
          </p:cNvSpPr>
          <p:nvPr>
            <p:ph idx="1"/>
          </p:nvPr>
        </p:nvSpPr>
        <p:spPr>
          <a:xfrm>
            <a:off x="0" y="609600"/>
            <a:ext cx="9144000" cy="5867400"/>
          </a:xfrm>
        </p:spPr>
        <p:txBody>
          <a:bodyPr/>
          <a:lstStyle/>
          <a:p>
            <a:pPr marL="0" indent="0">
              <a:buNone/>
            </a:pPr>
            <a:r>
              <a:rPr lang="en-US" sz="3200" dirty="0" smtClean="0">
                <a:latin typeface="Calibri" panose="020F0502020204030204" pitchFamily="34" charset="0"/>
              </a:rPr>
              <a:t>Retail Market 101 Training!  </a:t>
            </a:r>
          </a:p>
          <a:p>
            <a:pPr marL="0" indent="0">
              <a:buNone/>
            </a:pPr>
            <a:r>
              <a:rPr lang="en-US" sz="2600" b="0" dirty="0" smtClean="0">
                <a:latin typeface="Calibri" panose="020F0502020204030204" pitchFamily="34" charset="0"/>
              </a:rPr>
              <a:t>Retail 101 Training was in development for 8 months. </a:t>
            </a:r>
          </a:p>
          <a:p>
            <a:pPr marL="0" indent="0">
              <a:buNone/>
            </a:pPr>
            <a:r>
              <a:rPr lang="en-US" sz="2600" b="0" dirty="0" smtClean="0">
                <a:latin typeface="Calibri" panose="020F0502020204030204" pitchFamily="34" charset="0"/>
              </a:rPr>
              <a:t>Completed mid-January and class was held in Austin on February 9 Provided live and via web-ex with multiple presenters</a:t>
            </a:r>
          </a:p>
          <a:p>
            <a:pPr marL="0" indent="0">
              <a:buNone/>
            </a:pPr>
            <a:endParaRPr lang="en-US" sz="800" u="sng" dirty="0" smtClean="0"/>
          </a:p>
          <a:p>
            <a:pPr marL="0" indent="0">
              <a:buNone/>
            </a:pPr>
            <a:r>
              <a:rPr lang="en-US" u="sng" dirty="0" smtClean="0"/>
              <a:t>The </a:t>
            </a:r>
            <a:r>
              <a:rPr lang="en-US" u="sng" dirty="0"/>
              <a:t>following topics </a:t>
            </a:r>
            <a:r>
              <a:rPr lang="en-US" u="sng" dirty="0" smtClean="0"/>
              <a:t>were included in the training:</a:t>
            </a:r>
            <a:endParaRPr lang="en-US" u="sng" dirty="0"/>
          </a:p>
          <a:p>
            <a:r>
              <a:rPr lang="en-US" sz="2400" b="0" dirty="0" smtClean="0">
                <a:latin typeface="Calibri" panose="020F0502020204030204" pitchFamily="34" charset="0"/>
              </a:rPr>
              <a:t>Market History</a:t>
            </a:r>
          </a:p>
          <a:p>
            <a:r>
              <a:rPr lang="en-US" sz="2400" b="0" dirty="0" smtClean="0">
                <a:latin typeface="Calibri" panose="020F0502020204030204" pitchFamily="34" charset="0"/>
              </a:rPr>
              <a:t>Roles and Responsibilities</a:t>
            </a:r>
          </a:p>
          <a:p>
            <a:r>
              <a:rPr lang="en-US" sz="2400" b="0" dirty="0" smtClean="0">
                <a:latin typeface="Calibri" panose="020F0502020204030204" pitchFamily="34" charset="0"/>
              </a:rPr>
              <a:t>Market Rules</a:t>
            </a:r>
          </a:p>
          <a:p>
            <a:r>
              <a:rPr lang="en-US" sz="2400" b="0" dirty="0" smtClean="0">
                <a:latin typeface="Calibri" panose="020F0502020204030204" pitchFamily="34" charset="0"/>
              </a:rPr>
              <a:t>Retail Transactions</a:t>
            </a:r>
          </a:p>
          <a:p>
            <a:r>
              <a:rPr lang="en-US" sz="2400" b="0" dirty="0" smtClean="0">
                <a:latin typeface="Calibri" panose="020F0502020204030204" pitchFamily="34" charset="0"/>
              </a:rPr>
              <a:t>Impact of Advanced Meter Technology</a:t>
            </a:r>
          </a:p>
          <a:p>
            <a:r>
              <a:rPr lang="en-US" sz="2400" b="0" dirty="0" smtClean="0">
                <a:latin typeface="Calibri" panose="020F0502020204030204" pitchFamily="34" charset="0"/>
              </a:rPr>
              <a:t>Data Transparency and Availability</a:t>
            </a:r>
          </a:p>
          <a:p>
            <a:pPr marL="0" indent="0">
              <a:buNone/>
            </a:pPr>
            <a:endParaRPr lang="en-US" b="0" dirty="0" smtClean="0">
              <a:latin typeface="Calibri" panose="020F0502020204030204" pitchFamily="34" charset="0"/>
            </a:endParaRPr>
          </a:p>
          <a:p>
            <a:pPr marL="0" indent="0" algn="ctr">
              <a:buNone/>
            </a:pPr>
            <a:endParaRPr lang="en-US" sz="2800" b="0" dirty="0" smtClean="0">
              <a:latin typeface="Calibri" panose="020F0502020204030204" pitchFamily="34" charset="0"/>
            </a:endParaRPr>
          </a:p>
          <a:p>
            <a:pPr marL="0" indent="0">
              <a:buNone/>
            </a:pPr>
            <a:endParaRPr lang="en-US" sz="2800" b="0" dirty="0" smtClean="0">
              <a:latin typeface="Calibri" panose="020F0502020204030204" pitchFamily="34" charset="0"/>
            </a:endParaRPr>
          </a:p>
          <a:p>
            <a:pPr marL="0" indent="0">
              <a:buNone/>
            </a:pPr>
            <a:endParaRPr lang="en-US" sz="2800" b="0" dirty="0" smtClean="0">
              <a:latin typeface="Calibri" panose="020F0502020204030204" pitchFamily="34" charset="0"/>
            </a:endParaRPr>
          </a:p>
        </p:txBody>
      </p:sp>
      <p:sp>
        <p:nvSpPr>
          <p:cNvPr id="4" name="Footer Placeholder 3"/>
          <p:cNvSpPr>
            <a:spLocks noGrp="1"/>
          </p:cNvSpPr>
          <p:nvPr>
            <p:ph type="ftr" sz="quarter" idx="11"/>
          </p:nvPr>
        </p:nvSpPr>
        <p:spPr/>
        <p:txBody>
          <a:bodyPr/>
          <a:lstStyle/>
          <a:p>
            <a:pPr>
              <a:defRPr/>
            </a:pPr>
            <a:r>
              <a:rPr lang="en-US" smtClean="0"/>
              <a:t>Retail Market Training Task Force</a:t>
            </a:r>
            <a:endParaRPr lang="en-US"/>
          </a:p>
        </p:txBody>
      </p:sp>
    </p:spTree>
    <p:extLst>
      <p:ext uri="{BB962C8B-B14F-4D97-AF65-F5344CB8AC3E}">
        <p14:creationId xmlns:p14="http://schemas.microsoft.com/office/powerpoint/2010/main" val="2621702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Retail 101</a:t>
            </a:r>
            <a:endParaRPr lang="en-US" dirty="0"/>
          </a:p>
        </p:txBody>
      </p:sp>
      <p:sp>
        <p:nvSpPr>
          <p:cNvPr id="3" name="Content Placeholder 2"/>
          <p:cNvSpPr>
            <a:spLocks noGrp="1"/>
          </p:cNvSpPr>
          <p:nvPr>
            <p:ph idx="1"/>
          </p:nvPr>
        </p:nvSpPr>
        <p:spPr>
          <a:xfrm>
            <a:off x="0" y="762000"/>
            <a:ext cx="9144000" cy="5410200"/>
          </a:xfrm>
        </p:spPr>
        <p:txBody>
          <a:bodyPr/>
          <a:lstStyle/>
          <a:p>
            <a:r>
              <a:rPr lang="en-US" sz="2800" dirty="0" smtClean="0"/>
              <a:t>Total of 107 known attendees received the training </a:t>
            </a:r>
          </a:p>
          <a:p>
            <a:r>
              <a:rPr lang="en-US" sz="2800" dirty="0" smtClean="0"/>
              <a:t>Many positive comments were stated </a:t>
            </a:r>
          </a:p>
          <a:p>
            <a:r>
              <a:rPr lang="en-US" sz="2800" dirty="0" smtClean="0"/>
              <a:t>Requests made for additional retail training! </a:t>
            </a:r>
          </a:p>
          <a:p>
            <a:r>
              <a:rPr lang="en-US" sz="2800" dirty="0" smtClean="0"/>
              <a:t>Many questions were asked throughout the class </a:t>
            </a:r>
          </a:p>
          <a:p>
            <a:pPr marL="457200" lvl="1" indent="0">
              <a:buNone/>
            </a:pPr>
            <a:r>
              <a:rPr lang="en-US" sz="2800" dirty="0" smtClean="0"/>
              <a:t>    Frequent questions involved the following topics: </a:t>
            </a:r>
          </a:p>
          <a:p>
            <a:pPr lvl="2"/>
            <a:r>
              <a:rPr lang="en-US" sz="2800" dirty="0" smtClean="0"/>
              <a:t>   	Advanced Metering</a:t>
            </a:r>
          </a:p>
          <a:p>
            <a:pPr lvl="2"/>
            <a:r>
              <a:rPr lang="en-US" sz="2800" dirty="0" smtClean="0"/>
              <a:t>   	TDSP Meter configuration </a:t>
            </a:r>
          </a:p>
          <a:p>
            <a:pPr lvl="2"/>
            <a:r>
              <a:rPr lang="en-US" sz="2800" dirty="0" smtClean="0"/>
              <a:t>    	ERCOT Systems and functionality</a:t>
            </a:r>
          </a:p>
          <a:p>
            <a:pPr lvl="2"/>
            <a:r>
              <a:rPr lang="en-US" sz="2800" dirty="0" smtClean="0"/>
              <a:t>    	Retail Transactions</a:t>
            </a:r>
            <a:endParaRPr lang="en-US" sz="2800" dirty="0"/>
          </a:p>
        </p:txBody>
      </p:sp>
      <p:sp>
        <p:nvSpPr>
          <p:cNvPr id="4" name="Footer Placeholder 3"/>
          <p:cNvSpPr>
            <a:spLocks noGrp="1"/>
          </p:cNvSpPr>
          <p:nvPr>
            <p:ph type="ftr" sz="quarter" idx="11"/>
          </p:nvPr>
        </p:nvSpPr>
        <p:spPr/>
        <p:txBody>
          <a:bodyPr/>
          <a:lstStyle/>
          <a:p>
            <a:pPr>
              <a:defRPr/>
            </a:pPr>
            <a:r>
              <a:rPr lang="en-US" smtClean="0"/>
              <a:t>Retail Market Training Task Force</a:t>
            </a:r>
            <a:endParaRPr lang="en-US"/>
          </a:p>
        </p:txBody>
      </p:sp>
    </p:spTree>
    <p:extLst>
      <p:ext uri="{BB962C8B-B14F-4D97-AF65-F5344CB8AC3E}">
        <p14:creationId xmlns:p14="http://schemas.microsoft.com/office/powerpoint/2010/main" val="10366268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142820206"/>
              </p:ext>
            </p:extLst>
          </p:nvPr>
        </p:nvGraphicFramePr>
        <p:xfrm>
          <a:off x="76200" y="152400"/>
          <a:ext cx="8915399" cy="6476998"/>
        </p:xfrm>
        <a:graphic>
          <a:graphicData uri="http://schemas.openxmlformats.org/drawingml/2006/table">
            <a:tbl>
              <a:tblPr firstRow="1" firstCol="1" bandRow="1"/>
              <a:tblGrid>
                <a:gridCol w="3563703"/>
                <a:gridCol w="1769562"/>
                <a:gridCol w="1769562"/>
                <a:gridCol w="1812572"/>
              </a:tblGrid>
              <a:tr h="723320">
                <a:tc>
                  <a:txBody>
                    <a:bodyPr/>
                    <a:lstStyle/>
                    <a:p>
                      <a:pPr marL="0" marR="0">
                        <a:spcBef>
                          <a:spcPts val="0"/>
                        </a:spcBef>
                        <a:spcAft>
                          <a:spcPts val="0"/>
                        </a:spcAft>
                      </a:pPr>
                      <a:r>
                        <a:rPr lang="en-US" sz="1100" b="1" dirty="0" smtClean="0">
                          <a:solidFill>
                            <a:srgbClr val="000000"/>
                          </a:solidFill>
                          <a:effectLst/>
                          <a:latin typeface="Calibri"/>
                          <a:ea typeface="Calibri"/>
                          <a:cs typeface="Times New Roman"/>
                        </a:rPr>
                        <a:t>ATTENDEE CLASSIFICATION</a:t>
                      </a:r>
                      <a:endParaRPr lang="en-US" sz="1100" dirty="0">
                        <a:effectLst/>
                        <a:latin typeface="Calibri"/>
                        <a:ea typeface="Calibri"/>
                        <a:cs typeface="Times New Roman"/>
                      </a:endParaRPr>
                    </a:p>
                  </a:txBody>
                  <a:tcPr marL="68580" marR="68580" marT="0" marB="0" anchor="b">
                    <a:lnL>
                      <a:noFill/>
                    </a:lnL>
                    <a:lnR>
                      <a:noFill/>
                    </a:lnR>
                    <a:lnT>
                      <a:noFill/>
                    </a:lnT>
                    <a:lnB w="12700" cap="flat" cmpd="sng" algn="ctr">
                      <a:solidFill>
                        <a:srgbClr val="9BC2E6"/>
                      </a:solidFill>
                      <a:prstDash val="solid"/>
                      <a:round/>
                      <a:headEnd type="none" w="med" len="med"/>
                      <a:tailEnd type="none" w="med" len="med"/>
                    </a:lnB>
                    <a:solidFill>
                      <a:srgbClr val="DDEBF7"/>
                    </a:solidFill>
                  </a:tcPr>
                </a:tc>
                <a:tc>
                  <a:txBody>
                    <a:bodyPr/>
                    <a:lstStyle/>
                    <a:p>
                      <a:pPr marL="0" marR="0" algn="r">
                        <a:spcBef>
                          <a:spcPts val="0"/>
                        </a:spcBef>
                        <a:spcAft>
                          <a:spcPts val="0"/>
                        </a:spcAft>
                      </a:pPr>
                      <a:r>
                        <a:rPr lang="en-US" sz="1100" b="1" dirty="0">
                          <a:solidFill>
                            <a:srgbClr val="000000"/>
                          </a:solidFill>
                          <a:effectLst/>
                          <a:latin typeface="Calibri"/>
                          <a:ea typeface="Calibri"/>
                          <a:cs typeface="Times New Roman"/>
                        </a:rPr>
                        <a:t>Retail 101 - Live</a:t>
                      </a:r>
                      <a:endParaRPr lang="en-US" sz="1100" dirty="0">
                        <a:effectLst/>
                        <a:latin typeface="Calibri"/>
                        <a:ea typeface="Calibri"/>
                        <a:cs typeface="Times New Roman"/>
                      </a:endParaRPr>
                    </a:p>
                  </a:txBody>
                  <a:tcPr marL="68580" marR="68580" marT="0" marB="0" anchor="b">
                    <a:lnL>
                      <a:noFill/>
                    </a:lnL>
                    <a:lnR>
                      <a:noFill/>
                    </a:lnR>
                    <a:lnT>
                      <a:noFill/>
                    </a:lnT>
                    <a:lnB w="12700" cap="flat" cmpd="sng" algn="ctr">
                      <a:solidFill>
                        <a:srgbClr val="9BC2E6"/>
                      </a:solidFill>
                      <a:prstDash val="solid"/>
                      <a:round/>
                      <a:headEnd type="none" w="med" len="med"/>
                      <a:tailEnd type="none" w="med" len="med"/>
                    </a:lnB>
                    <a:solidFill>
                      <a:srgbClr val="DDEBF7"/>
                    </a:solidFill>
                  </a:tcPr>
                </a:tc>
                <a:tc>
                  <a:txBody>
                    <a:bodyPr/>
                    <a:lstStyle/>
                    <a:p>
                      <a:pPr marL="0" marR="0" algn="r">
                        <a:spcBef>
                          <a:spcPts val="0"/>
                        </a:spcBef>
                        <a:spcAft>
                          <a:spcPts val="0"/>
                        </a:spcAft>
                      </a:pPr>
                      <a:r>
                        <a:rPr lang="en-US" sz="1100" b="1" dirty="0">
                          <a:solidFill>
                            <a:srgbClr val="000000"/>
                          </a:solidFill>
                          <a:effectLst/>
                          <a:latin typeface="Calibri"/>
                          <a:ea typeface="Calibri"/>
                          <a:cs typeface="Times New Roman"/>
                        </a:rPr>
                        <a:t>Retail 101 - WebEx</a:t>
                      </a:r>
                      <a:endParaRPr lang="en-US" sz="1100" dirty="0">
                        <a:effectLst/>
                        <a:latin typeface="Calibri"/>
                        <a:ea typeface="Calibri"/>
                        <a:cs typeface="Times New Roman"/>
                      </a:endParaRPr>
                    </a:p>
                  </a:txBody>
                  <a:tcPr marL="68580" marR="68580" marT="0" marB="0" anchor="b">
                    <a:lnL>
                      <a:noFill/>
                    </a:lnL>
                    <a:lnR>
                      <a:noFill/>
                    </a:lnR>
                    <a:lnT>
                      <a:noFill/>
                    </a:lnT>
                    <a:lnB w="12700" cap="flat" cmpd="sng" algn="ctr">
                      <a:solidFill>
                        <a:srgbClr val="9BC2E6"/>
                      </a:solidFill>
                      <a:prstDash val="solid"/>
                      <a:round/>
                      <a:headEnd type="none" w="med" len="med"/>
                      <a:tailEnd type="none" w="med" len="med"/>
                    </a:lnB>
                    <a:solidFill>
                      <a:srgbClr val="DDEBF7"/>
                    </a:solidFill>
                  </a:tcPr>
                </a:tc>
                <a:tc>
                  <a:txBody>
                    <a:bodyPr/>
                    <a:lstStyle/>
                    <a:p>
                      <a:pPr marL="0" marR="0" algn="r">
                        <a:spcBef>
                          <a:spcPts val="0"/>
                        </a:spcBef>
                        <a:spcAft>
                          <a:spcPts val="0"/>
                        </a:spcAft>
                      </a:pPr>
                      <a:r>
                        <a:rPr lang="en-US" sz="1100" b="1">
                          <a:solidFill>
                            <a:srgbClr val="000000"/>
                          </a:solidFill>
                          <a:effectLst/>
                          <a:latin typeface="Calibri"/>
                          <a:ea typeface="Calibri"/>
                          <a:cs typeface="Times New Roman"/>
                        </a:rPr>
                        <a:t>Grand Total</a:t>
                      </a:r>
                      <a:endParaRPr lang="en-US" sz="1100">
                        <a:effectLst/>
                        <a:latin typeface="Calibri"/>
                        <a:ea typeface="Calibri"/>
                        <a:cs typeface="Times New Roman"/>
                      </a:endParaRPr>
                    </a:p>
                  </a:txBody>
                  <a:tcPr marL="68580" marR="68580" marT="0" marB="0" anchor="b">
                    <a:lnL>
                      <a:noFill/>
                    </a:lnL>
                    <a:lnR>
                      <a:noFill/>
                    </a:lnR>
                    <a:lnT>
                      <a:noFill/>
                    </a:lnT>
                    <a:lnB w="12700" cap="flat" cmpd="sng" algn="ctr">
                      <a:solidFill>
                        <a:srgbClr val="9BC2E6"/>
                      </a:solidFill>
                      <a:prstDash val="solid"/>
                      <a:round/>
                      <a:headEnd type="none" w="med" len="med"/>
                      <a:tailEnd type="none" w="med" len="med"/>
                    </a:lnB>
                    <a:solidFill>
                      <a:srgbClr val="DDEBF7"/>
                    </a:solidFill>
                  </a:tcPr>
                </a:tc>
              </a:tr>
              <a:tr h="410977">
                <a:tc>
                  <a:txBody>
                    <a:bodyPr/>
                    <a:lstStyle/>
                    <a:p>
                      <a:pPr marL="0" marR="0">
                        <a:spcBef>
                          <a:spcPts val="0"/>
                        </a:spcBef>
                        <a:spcAft>
                          <a:spcPts val="0"/>
                        </a:spcAft>
                      </a:pPr>
                      <a:r>
                        <a:rPr lang="en-US" sz="1100" dirty="0">
                          <a:solidFill>
                            <a:srgbClr val="000000"/>
                          </a:solidFill>
                          <a:effectLst/>
                          <a:latin typeface="Calibri"/>
                          <a:ea typeface="Calibri"/>
                          <a:cs typeface="Times New Roman"/>
                        </a:rPr>
                        <a:t>CONSULTANT</a:t>
                      </a:r>
                      <a:endParaRPr lang="en-US" sz="1100" dirty="0">
                        <a:effectLst/>
                        <a:latin typeface="Calibri"/>
                        <a:ea typeface="Calibri"/>
                        <a:cs typeface="Times New Roman"/>
                      </a:endParaRPr>
                    </a:p>
                  </a:txBody>
                  <a:tcPr marL="68580" marR="68580" marT="0" marB="0" anchor="b">
                    <a:lnL>
                      <a:noFill/>
                    </a:lnL>
                    <a:lnR>
                      <a:noFill/>
                    </a:lnR>
                    <a:lnT w="12700" cap="flat" cmpd="sng" algn="ctr">
                      <a:solidFill>
                        <a:srgbClr val="9BC2E6"/>
                      </a:solidFill>
                      <a:prstDash val="solid"/>
                      <a:round/>
                      <a:headEnd type="none" w="med" len="med"/>
                      <a:tailEnd type="none" w="med" len="med"/>
                    </a:lnT>
                    <a:lnB>
                      <a:noFill/>
                    </a:lnB>
                  </a:tcPr>
                </a:tc>
                <a:tc>
                  <a:txBody>
                    <a:bodyPr/>
                    <a:lstStyle/>
                    <a:p>
                      <a:pPr marL="0" marR="0" algn="r">
                        <a:spcBef>
                          <a:spcPts val="0"/>
                        </a:spcBef>
                        <a:spcAft>
                          <a:spcPts val="0"/>
                        </a:spcAft>
                      </a:pPr>
                      <a:r>
                        <a:rPr lang="en-US" sz="1100" dirty="0">
                          <a:solidFill>
                            <a:srgbClr val="000000"/>
                          </a:solidFill>
                          <a:effectLst/>
                          <a:latin typeface="Calibri"/>
                          <a:ea typeface="Calibri"/>
                          <a:cs typeface="Times New Roman"/>
                        </a:rPr>
                        <a:t>9</a:t>
                      </a:r>
                      <a:endParaRPr lang="en-US" sz="1100" dirty="0">
                        <a:effectLst/>
                        <a:latin typeface="Calibri"/>
                        <a:ea typeface="Calibri"/>
                        <a:cs typeface="Times New Roman"/>
                      </a:endParaRPr>
                    </a:p>
                  </a:txBody>
                  <a:tcPr marL="68580" marR="68580" marT="0" marB="0" anchor="b">
                    <a:lnL>
                      <a:noFill/>
                    </a:lnL>
                    <a:lnR>
                      <a:noFill/>
                    </a:lnR>
                    <a:lnT w="12700" cap="flat" cmpd="sng" algn="ctr">
                      <a:solidFill>
                        <a:srgbClr val="9BC2E6"/>
                      </a:solidFill>
                      <a:prstDash val="solid"/>
                      <a:round/>
                      <a:headEnd type="none" w="med" len="med"/>
                      <a:tailEnd type="none" w="med" len="med"/>
                    </a:lnT>
                    <a:lnB>
                      <a:noFill/>
                    </a:lnB>
                  </a:tcPr>
                </a:tc>
                <a:tc>
                  <a:txBody>
                    <a:bodyPr/>
                    <a:lstStyle/>
                    <a:p>
                      <a:pPr marL="0" marR="0" algn="r">
                        <a:spcBef>
                          <a:spcPts val="0"/>
                        </a:spcBef>
                        <a:spcAft>
                          <a:spcPts val="0"/>
                        </a:spcAft>
                      </a:pPr>
                      <a:r>
                        <a:rPr lang="en-US" sz="1100" dirty="0">
                          <a:solidFill>
                            <a:srgbClr val="000000"/>
                          </a:solidFill>
                          <a:effectLst/>
                          <a:latin typeface="Calibri"/>
                          <a:ea typeface="Calibri"/>
                          <a:cs typeface="Times New Roman"/>
                        </a:rPr>
                        <a:t>13</a:t>
                      </a:r>
                      <a:endParaRPr lang="en-US" sz="1100" dirty="0">
                        <a:effectLst/>
                        <a:latin typeface="Calibri"/>
                        <a:ea typeface="Calibri"/>
                        <a:cs typeface="Times New Roman"/>
                      </a:endParaRPr>
                    </a:p>
                  </a:txBody>
                  <a:tcPr marL="68580" marR="68580" marT="0" marB="0" anchor="b">
                    <a:lnL>
                      <a:noFill/>
                    </a:lnL>
                    <a:lnR>
                      <a:noFill/>
                    </a:lnR>
                    <a:lnT w="12700" cap="flat" cmpd="sng" algn="ctr">
                      <a:solidFill>
                        <a:srgbClr val="9BC2E6"/>
                      </a:solidFill>
                      <a:prstDash val="solid"/>
                      <a:round/>
                      <a:headEnd type="none" w="med" len="med"/>
                      <a:tailEnd type="none" w="med" len="med"/>
                    </a:lnT>
                    <a:lnB>
                      <a:noFill/>
                    </a:lnB>
                  </a:tcPr>
                </a:tc>
                <a:tc>
                  <a:txBody>
                    <a:bodyPr/>
                    <a:lstStyle/>
                    <a:p>
                      <a:pPr marL="0" marR="0" algn="r">
                        <a:spcBef>
                          <a:spcPts val="0"/>
                        </a:spcBef>
                        <a:spcAft>
                          <a:spcPts val="0"/>
                        </a:spcAft>
                      </a:pPr>
                      <a:r>
                        <a:rPr lang="en-US" sz="1100" dirty="0">
                          <a:solidFill>
                            <a:srgbClr val="000000"/>
                          </a:solidFill>
                          <a:effectLst/>
                          <a:latin typeface="Calibri"/>
                          <a:ea typeface="Calibri"/>
                          <a:cs typeface="Times New Roman"/>
                        </a:rPr>
                        <a:t>22</a:t>
                      </a:r>
                      <a:endParaRPr lang="en-US" sz="1100" dirty="0">
                        <a:effectLst/>
                        <a:latin typeface="Calibri"/>
                        <a:ea typeface="Calibri"/>
                        <a:cs typeface="Times New Roman"/>
                      </a:endParaRPr>
                    </a:p>
                  </a:txBody>
                  <a:tcPr marL="68580" marR="68580" marT="0" marB="0" anchor="b">
                    <a:lnL>
                      <a:noFill/>
                    </a:lnL>
                    <a:lnR>
                      <a:noFill/>
                    </a:lnR>
                    <a:lnT w="12700" cap="flat" cmpd="sng" algn="ctr">
                      <a:solidFill>
                        <a:srgbClr val="9BC2E6"/>
                      </a:solidFill>
                      <a:prstDash val="solid"/>
                      <a:round/>
                      <a:headEnd type="none" w="med" len="med"/>
                      <a:tailEnd type="none" w="med" len="med"/>
                    </a:lnT>
                    <a:lnB>
                      <a:noFill/>
                    </a:lnB>
                  </a:tcPr>
                </a:tc>
              </a:tr>
              <a:tr h="410977">
                <a:tc>
                  <a:txBody>
                    <a:bodyPr/>
                    <a:lstStyle/>
                    <a:p>
                      <a:pPr marL="0" marR="0">
                        <a:spcBef>
                          <a:spcPts val="0"/>
                        </a:spcBef>
                        <a:spcAft>
                          <a:spcPts val="0"/>
                        </a:spcAft>
                      </a:pPr>
                      <a:r>
                        <a:rPr lang="en-US" sz="1100" dirty="0">
                          <a:solidFill>
                            <a:srgbClr val="000000"/>
                          </a:solidFill>
                          <a:effectLst/>
                          <a:latin typeface="Calibri"/>
                          <a:ea typeface="Calibri"/>
                          <a:cs typeface="Times New Roman"/>
                        </a:rPr>
                        <a:t>CONSUMER</a:t>
                      </a:r>
                      <a:endParaRPr lang="en-US" sz="1100" dirty="0">
                        <a:effectLst/>
                        <a:latin typeface="Calibri"/>
                        <a:ea typeface="Calibri"/>
                        <a:cs typeface="Times New Roman"/>
                      </a:endParaRPr>
                    </a:p>
                  </a:txBody>
                  <a:tcPr marL="68580" marR="68580" marT="0" marB="0" anchor="b">
                    <a:lnL>
                      <a:noFill/>
                    </a:lnL>
                    <a:lnR>
                      <a:noFill/>
                    </a:lnR>
                    <a:lnT>
                      <a:noFill/>
                    </a:lnT>
                    <a:lnB>
                      <a:noFill/>
                    </a:lnB>
                  </a:tcPr>
                </a:tc>
                <a:tc>
                  <a:txBody>
                    <a:bodyPr/>
                    <a:lstStyle/>
                    <a:p>
                      <a:endParaRPr lang="en-US" sz="1000" dirty="0">
                        <a:effectLst/>
                        <a:latin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dirty="0">
                          <a:solidFill>
                            <a:srgbClr val="000000"/>
                          </a:solidFill>
                          <a:effectLst/>
                          <a:latin typeface="Calibri"/>
                          <a:ea typeface="Calibri"/>
                          <a:cs typeface="Times New Roman"/>
                        </a:rPr>
                        <a:t>1</a:t>
                      </a:r>
                      <a:endParaRPr lang="en-US" sz="1100" dirty="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dirty="0">
                          <a:solidFill>
                            <a:srgbClr val="000000"/>
                          </a:solidFill>
                          <a:effectLst/>
                          <a:latin typeface="Calibri"/>
                          <a:ea typeface="Calibri"/>
                          <a:cs typeface="Times New Roman"/>
                        </a:rPr>
                        <a:t>1</a:t>
                      </a:r>
                      <a:endParaRPr lang="en-US" sz="1100" dirty="0">
                        <a:effectLst/>
                        <a:latin typeface="Calibri"/>
                        <a:ea typeface="Calibri"/>
                        <a:cs typeface="Times New Roman"/>
                      </a:endParaRPr>
                    </a:p>
                  </a:txBody>
                  <a:tcPr marL="68580" marR="68580" marT="0" marB="0" anchor="b">
                    <a:lnL>
                      <a:noFill/>
                    </a:lnL>
                    <a:lnR>
                      <a:noFill/>
                    </a:lnR>
                    <a:lnT>
                      <a:noFill/>
                    </a:lnT>
                    <a:lnB>
                      <a:noFill/>
                    </a:lnB>
                  </a:tcPr>
                </a:tc>
              </a:tr>
              <a:tr h="410977">
                <a:tc>
                  <a:txBody>
                    <a:bodyPr/>
                    <a:lstStyle/>
                    <a:p>
                      <a:pPr marL="0" marR="0">
                        <a:spcBef>
                          <a:spcPts val="0"/>
                        </a:spcBef>
                        <a:spcAft>
                          <a:spcPts val="0"/>
                        </a:spcAft>
                      </a:pPr>
                      <a:r>
                        <a:rPr lang="en-US" sz="1100" dirty="0">
                          <a:solidFill>
                            <a:srgbClr val="000000"/>
                          </a:solidFill>
                          <a:effectLst/>
                          <a:latin typeface="Calibri"/>
                          <a:ea typeface="Calibri"/>
                          <a:cs typeface="Times New Roman"/>
                        </a:rPr>
                        <a:t>ERCOT, Inc.</a:t>
                      </a:r>
                      <a:endParaRPr lang="en-US" sz="1100" dirty="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dirty="0">
                          <a:solidFill>
                            <a:srgbClr val="000000"/>
                          </a:solidFill>
                          <a:effectLst/>
                          <a:latin typeface="Calibri"/>
                          <a:ea typeface="Calibri"/>
                          <a:cs typeface="Times New Roman"/>
                        </a:rPr>
                        <a:t>2</a:t>
                      </a:r>
                      <a:endParaRPr lang="en-US" sz="1100" dirty="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a:solidFill>
                            <a:srgbClr val="000000"/>
                          </a:solidFill>
                          <a:effectLst/>
                          <a:latin typeface="Calibri"/>
                          <a:ea typeface="Calibri"/>
                          <a:cs typeface="Times New Roman"/>
                        </a:rPr>
                        <a:t>16</a:t>
                      </a:r>
                      <a:endParaRPr lang="en-US" sz="11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dirty="0">
                          <a:solidFill>
                            <a:srgbClr val="000000"/>
                          </a:solidFill>
                          <a:effectLst/>
                          <a:latin typeface="Calibri"/>
                          <a:ea typeface="Calibri"/>
                          <a:cs typeface="Times New Roman"/>
                        </a:rPr>
                        <a:t>18</a:t>
                      </a:r>
                      <a:endParaRPr lang="en-US" sz="1100" dirty="0">
                        <a:effectLst/>
                        <a:latin typeface="Calibri"/>
                        <a:ea typeface="Calibri"/>
                        <a:cs typeface="Times New Roman"/>
                      </a:endParaRPr>
                    </a:p>
                  </a:txBody>
                  <a:tcPr marL="68580" marR="68580" marT="0" marB="0" anchor="b">
                    <a:lnL>
                      <a:noFill/>
                    </a:lnL>
                    <a:lnR>
                      <a:noFill/>
                    </a:lnR>
                    <a:lnT>
                      <a:noFill/>
                    </a:lnT>
                    <a:lnB>
                      <a:noFill/>
                    </a:lnB>
                  </a:tcPr>
                </a:tc>
              </a:tr>
              <a:tr h="410977">
                <a:tc>
                  <a:txBody>
                    <a:bodyPr/>
                    <a:lstStyle/>
                    <a:p>
                      <a:pPr marL="0" marR="0">
                        <a:spcBef>
                          <a:spcPts val="0"/>
                        </a:spcBef>
                        <a:spcAft>
                          <a:spcPts val="0"/>
                        </a:spcAft>
                      </a:pPr>
                      <a:r>
                        <a:rPr lang="en-US" sz="1100">
                          <a:solidFill>
                            <a:srgbClr val="000000"/>
                          </a:solidFill>
                          <a:effectLst/>
                          <a:latin typeface="Calibri"/>
                          <a:ea typeface="Calibri"/>
                          <a:cs typeface="Times New Roman"/>
                        </a:rPr>
                        <a:t>FEDERAL GOV</a:t>
                      </a:r>
                      <a:endParaRPr lang="en-US" sz="11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a:solidFill>
                            <a:srgbClr val="000000"/>
                          </a:solidFill>
                          <a:effectLst/>
                          <a:latin typeface="Calibri"/>
                          <a:ea typeface="Calibri"/>
                          <a:cs typeface="Times New Roman"/>
                        </a:rPr>
                        <a:t>1</a:t>
                      </a:r>
                      <a:endParaRPr lang="en-US" sz="1100">
                        <a:effectLst/>
                        <a:latin typeface="Calibri"/>
                        <a:ea typeface="Calibri"/>
                        <a:cs typeface="Times New Roman"/>
                      </a:endParaRPr>
                    </a:p>
                  </a:txBody>
                  <a:tcPr marL="68580" marR="68580" marT="0" marB="0" anchor="b">
                    <a:lnL>
                      <a:noFill/>
                    </a:lnL>
                    <a:lnR>
                      <a:noFill/>
                    </a:lnR>
                    <a:lnT>
                      <a:noFill/>
                    </a:lnT>
                    <a:lnB>
                      <a:noFill/>
                    </a:lnB>
                  </a:tcPr>
                </a:tc>
                <a:tc>
                  <a:txBody>
                    <a:bodyPr/>
                    <a:lstStyle/>
                    <a:p>
                      <a:endParaRPr lang="en-US" sz="1000">
                        <a:effectLst/>
                        <a:latin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dirty="0">
                          <a:solidFill>
                            <a:srgbClr val="000000"/>
                          </a:solidFill>
                          <a:effectLst/>
                          <a:latin typeface="Calibri"/>
                          <a:ea typeface="Calibri"/>
                          <a:cs typeface="Times New Roman"/>
                        </a:rPr>
                        <a:t>1</a:t>
                      </a:r>
                      <a:endParaRPr lang="en-US" sz="1100" dirty="0">
                        <a:effectLst/>
                        <a:latin typeface="Calibri"/>
                        <a:ea typeface="Calibri"/>
                        <a:cs typeface="Times New Roman"/>
                      </a:endParaRPr>
                    </a:p>
                  </a:txBody>
                  <a:tcPr marL="68580" marR="68580" marT="0" marB="0" anchor="b">
                    <a:lnL>
                      <a:noFill/>
                    </a:lnL>
                    <a:lnR>
                      <a:noFill/>
                    </a:lnR>
                    <a:lnT>
                      <a:noFill/>
                    </a:lnT>
                    <a:lnB>
                      <a:noFill/>
                    </a:lnB>
                  </a:tcPr>
                </a:tc>
              </a:tr>
              <a:tr h="410977">
                <a:tc>
                  <a:txBody>
                    <a:bodyPr/>
                    <a:lstStyle/>
                    <a:p>
                      <a:pPr marL="0" marR="0">
                        <a:spcBef>
                          <a:spcPts val="0"/>
                        </a:spcBef>
                        <a:spcAft>
                          <a:spcPts val="0"/>
                        </a:spcAft>
                      </a:pPr>
                      <a:r>
                        <a:rPr lang="en-US" sz="1100">
                          <a:solidFill>
                            <a:srgbClr val="000000"/>
                          </a:solidFill>
                          <a:effectLst/>
                          <a:latin typeface="Calibri"/>
                          <a:ea typeface="Calibri"/>
                          <a:cs typeface="Times New Roman"/>
                        </a:rPr>
                        <a:t>LSE/REP</a:t>
                      </a:r>
                      <a:endParaRPr lang="en-US" sz="11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a:solidFill>
                            <a:srgbClr val="000000"/>
                          </a:solidFill>
                          <a:effectLst/>
                          <a:latin typeface="Calibri"/>
                          <a:ea typeface="Calibri"/>
                          <a:cs typeface="Times New Roman"/>
                        </a:rPr>
                        <a:t>12</a:t>
                      </a:r>
                      <a:endParaRPr lang="en-US" sz="11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a:solidFill>
                            <a:srgbClr val="000000"/>
                          </a:solidFill>
                          <a:effectLst/>
                          <a:latin typeface="Calibri"/>
                          <a:ea typeface="Calibri"/>
                          <a:cs typeface="Times New Roman"/>
                        </a:rPr>
                        <a:t>14</a:t>
                      </a:r>
                      <a:endParaRPr lang="en-US" sz="11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dirty="0">
                          <a:solidFill>
                            <a:srgbClr val="000000"/>
                          </a:solidFill>
                          <a:effectLst/>
                          <a:latin typeface="Calibri"/>
                          <a:ea typeface="Calibri"/>
                          <a:cs typeface="Times New Roman"/>
                        </a:rPr>
                        <a:t>26</a:t>
                      </a:r>
                      <a:endParaRPr lang="en-US" sz="1100" dirty="0">
                        <a:effectLst/>
                        <a:latin typeface="Calibri"/>
                        <a:ea typeface="Calibri"/>
                        <a:cs typeface="Times New Roman"/>
                      </a:endParaRPr>
                    </a:p>
                  </a:txBody>
                  <a:tcPr marL="68580" marR="68580" marT="0" marB="0" anchor="b">
                    <a:lnL>
                      <a:noFill/>
                    </a:lnL>
                    <a:lnR>
                      <a:noFill/>
                    </a:lnR>
                    <a:lnT>
                      <a:noFill/>
                    </a:lnT>
                    <a:lnB>
                      <a:noFill/>
                    </a:lnB>
                  </a:tcPr>
                </a:tc>
              </a:tr>
              <a:tr h="410977">
                <a:tc>
                  <a:txBody>
                    <a:bodyPr/>
                    <a:lstStyle/>
                    <a:p>
                      <a:pPr marL="0" marR="0">
                        <a:spcBef>
                          <a:spcPts val="0"/>
                        </a:spcBef>
                        <a:spcAft>
                          <a:spcPts val="0"/>
                        </a:spcAft>
                      </a:pPr>
                      <a:r>
                        <a:rPr lang="en-US" sz="1100" dirty="0">
                          <a:solidFill>
                            <a:srgbClr val="000000"/>
                          </a:solidFill>
                          <a:effectLst/>
                          <a:latin typeface="Calibri"/>
                          <a:ea typeface="Calibri"/>
                          <a:cs typeface="Times New Roman"/>
                        </a:rPr>
                        <a:t>NOIE LSE</a:t>
                      </a:r>
                      <a:endParaRPr lang="en-US" sz="1100" dirty="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a:solidFill>
                            <a:srgbClr val="000000"/>
                          </a:solidFill>
                          <a:effectLst/>
                          <a:latin typeface="Calibri"/>
                          <a:ea typeface="Calibri"/>
                          <a:cs typeface="Times New Roman"/>
                        </a:rPr>
                        <a:t>6</a:t>
                      </a:r>
                      <a:endParaRPr lang="en-US" sz="11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a:solidFill>
                            <a:srgbClr val="000000"/>
                          </a:solidFill>
                          <a:effectLst/>
                          <a:latin typeface="Calibri"/>
                          <a:ea typeface="Calibri"/>
                          <a:cs typeface="Times New Roman"/>
                        </a:rPr>
                        <a:t>1</a:t>
                      </a:r>
                      <a:endParaRPr lang="en-US" sz="11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dirty="0">
                          <a:solidFill>
                            <a:srgbClr val="000000"/>
                          </a:solidFill>
                          <a:effectLst/>
                          <a:latin typeface="Calibri"/>
                          <a:ea typeface="Calibri"/>
                          <a:cs typeface="Times New Roman"/>
                        </a:rPr>
                        <a:t>7</a:t>
                      </a:r>
                      <a:endParaRPr lang="en-US" sz="1100" dirty="0">
                        <a:effectLst/>
                        <a:latin typeface="Calibri"/>
                        <a:ea typeface="Calibri"/>
                        <a:cs typeface="Times New Roman"/>
                      </a:endParaRPr>
                    </a:p>
                  </a:txBody>
                  <a:tcPr marL="68580" marR="68580" marT="0" marB="0" anchor="b">
                    <a:lnL>
                      <a:noFill/>
                    </a:lnL>
                    <a:lnR>
                      <a:noFill/>
                    </a:lnR>
                    <a:lnT>
                      <a:noFill/>
                    </a:lnT>
                    <a:lnB>
                      <a:noFill/>
                    </a:lnB>
                  </a:tcPr>
                </a:tc>
              </a:tr>
              <a:tr h="410977">
                <a:tc>
                  <a:txBody>
                    <a:bodyPr/>
                    <a:lstStyle/>
                    <a:p>
                      <a:pPr marL="0" marR="0">
                        <a:spcBef>
                          <a:spcPts val="0"/>
                        </a:spcBef>
                        <a:spcAft>
                          <a:spcPts val="0"/>
                        </a:spcAft>
                      </a:pPr>
                      <a:r>
                        <a:rPr lang="en-US" sz="1100" dirty="0">
                          <a:solidFill>
                            <a:srgbClr val="000000"/>
                          </a:solidFill>
                          <a:effectLst/>
                          <a:latin typeface="Calibri"/>
                          <a:ea typeface="Calibri"/>
                          <a:cs typeface="Times New Roman"/>
                        </a:rPr>
                        <a:t>PUCT</a:t>
                      </a:r>
                      <a:endParaRPr lang="en-US" sz="1100" dirty="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a:solidFill>
                            <a:srgbClr val="000000"/>
                          </a:solidFill>
                          <a:effectLst/>
                          <a:latin typeface="Calibri"/>
                          <a:ea typeface="Calibri"/>
                          <a:cs typeface="Times New Roman"/>
                        </a:rPr>
                        <a:t>3</a:t>
                      </a:r>
                      <a:endParaRPr lang="en-US" sz="11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a:solidFill>
                            <a:srgbClr val="000000"/>
                          </a:solidFill>
                          <a:effectLst/>
                          <a:latin typeface="Calibri"/>
                          <a:ea typeface="Calibri"/>
                          <a:cs typeface="Times New Roman"/>
                        </a:rPr>
                        <a:t>3</a:t>
                      </a:r>
                      <a:endParaRPr lang="en-US" sz="11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dirty="0">
                          <a:solidFill>
                            <a:srgbClr val="000000"/>
                          </a:solidFill>
                          <a:effectLst/>
                          <a:latin typeface="Calibri"/>
                          <a:ea typeface="Calibri"/>
                          <a:cs typeface="Times New Roman"/>
                        </a:rPr>
                        <a:t>6</a:t>
                      </a:r>
                      <a:endParaRPr lang="en-US" sz="1100" dirty="0">
                        <a:effectLst/>
                        <a:latin typeface="Calibri"/>
                        <a:ea typeface="Calibri"/>
                        <a:cs typeface="Times New Roman"/>
                      </a:endParaRPr>
                    </a:p>
                  </a:txBody>
                  <a:tcPr marL="68580" marR="68580" marT="0" marB="0" anchor="b">
                    <a:lnL>
                      <a:noFill/>
                    </a:lnL>
                    <a:lnR>
                      <a:noFill/>
                    </a:lnR>
                    <a:lnT>
                      <a:noFill/>
                    </a:lnT>
                    <a:lnB>
                      <a:noFill/>
                    </a:lnB>
                  </a:tcPr>
                </a:tc>
              </a:tr>
              <a:tr h="410977">
                <a:tc>
                  <a:txBody>
                    <a:bodyPr/>
                    <a:lstStyle/>
                    <a:p>
                      <a:pPr marL="0" marR="0">
                        <a:spcBef>
                          <a:spcPts val="0"/>
                        </a:spcBef>
                        <a:spcAft>
                          <a:spcPts val="0"/>
                        </a:spcAft>
                      </a:pPr>
                      <a:r>
                        <a:rPr lang="en-US" sz="1100">
                          <a:solidFill>
                            <a:srgbClr val="000000"/>
                          </a:solidFill>
                          <a:effectLst/>
                          <a:latin typeface="Calibri"/>
                          <a:ea typeface="Calibri"/>
                          <a:cs typeface="Times New Roman"/>
                        </a:rPr>
                        <a:t>QSE</a:t>
                      </a:r>
                      <a:endParaRPr lang="en-US" sz="11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a:solidFill>
                            <a:srgbClr val="000000"/>
                          </a:solidFill>
                          <a:effectLst/>
                          <a:latin typeface="Calibri"/>
                          <a:ea typeface="Calibri"/>
                          <a:cs typeface="Times New Roman"/>
                        </a:rPr>
                        <a:t>1</a:t>
                      </a:r>
                      <a:endParaRPr lang="en-US" sz="11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a:solidFill>
                            <a:srgbClr val="000000"/>
                          </a:solidFill>
                          <a:effectLst/>
                          <a:latin typeface="Calibri"/>
                          <a:ea typeface="Calibri"/>
                          <a:cs typeface="Times New Roman"/>
                        </a:rPr>
                        <a:t>2</a:t>
                      </a:r>
                      <a:endParaRPr lang="en-US" sz="11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dirty="0">
                          <a:solidFill>
                            <a:srgbClr val="000000"/>
                          </a:solidFill>
                          <a:effectLst/>
                          <a:latin typeface="Calibri"/>
                          <a:ea typeface="Calibri"/>
                          <a:cs typeface="Times New Roman"/>
                        </a:rPr>
                        <a:t>3</a:t>
                      </a:r>
                      <a:endParaRPr lang="en-US" sz="1100" dirty="0">
                        <a:effectLst/>
                        <a:latin typeface="Calibri"/>
                        <a:ea typeface="Calibri"/>
                        <a:cs typeface="Times New Roman"/>
                      </a:endParaRPr>
                    </a:p>
                  </a:txBody>
                  <a:tcPr marL="68580" marR="68580" marT="0" marB="0" anchor="b">
                    <a:lnL>
                      <a:noFill/>
                    </a:lnL>
                    <a:lnR>
                      <a:noFill/>
                    </a:lnR>
                    <a:lnT>
                      <a:noFill/>
                    </a:lnT>
                    <a:lnB>
                      <a:noFill/>
                    </a:lnB>
                  </a:tcPr>
                </a:tc>
              </a:tr>
              <a:tr h="410977">
                <a:tc>
                  <a:txBody>
                    <a:bodyPr/>
                    <a:lstStyle/>
                    <a:p>
                      <a:pPr marL="0" marR="0">
                        <a:spcBef>
                          <a:spcPts val="0"/>
                        </a:spcBef>
                        <a:spcAft>
                          <a:spcPts val="0"/>
                        </a:spcAft>
                      </a:pPr>
                      <a:r>
                        <a:rPr lang="en-US" sz="1100">
                          <a:solidFill>
                            <a:srgbClr val="000000"/>
                          </a:solidFill>
                          <a:effectLst/>
                          <a:latin typeface="Calibri"/>
                          <a:ea typeface="Calibri"/>
                          <a:cs typeface="Times New Roman"/>
                        </a:rPr>
                        <a:t>RESOURCE ENTITY</a:t>
                      </a:r>
                      <a:endParaRPr lang="en-US" sz="1100">
                        <a:effectLst/>
                        <a:latin typeface="Calibri"/>
                        <a:ea typeface="Calibri"/>
                        <a:cs typeface="Times New Roman"/>
                      </a:endParaRPr>
                    </a:p>
                  </a:txBody>
                  <a:tcPr marL="68580" marR="68580" marT="0" marB="0" anchor="b">
                    <a:lnL>
                      <a:noFill/>
                    </a:lnL>
                    <a:lnR>
                      <a:noFill/>
                    </a:lnR>
                    <a:lnT>
                      <a:noFill/>
                    </a:lnT>
                    <a:lnB>
                      <a:noFill/>
                    </a:lnB>
                  </a:tcPr>
                </a:tc>
                <a:tc>
                  <a:txBody>
                    <a:bodyPr/>
                    <a:lstStyle/>
                    <a:p>
                      <a:endParaRPr lang="en-US" sz="1000">
                        <a:effectLst/>
                        <a:latin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a:solidFill>
                            <a:srgbClr val="000000"/>
                          </a:solidFill>
                          <a:effectLst/>
                          <a:latin typeface="Calibri"/>
                          <a:ea typeface="Calibri"/>
                          <a:cs typeface="Times New Roman"/>
                        </a:rPr>
                        <a:t>1</a:t>
                      </a:r>
                      <a:endParaRPr lang="en-US" sz="11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dirty="0">
                          <a:solidFill>
                            <a:srgbClr val="000000"/>
                          </a:solidFill>
                          <a:effectLst/>
                          <a:latin typeface="Calibri"/>
                          <a:ea typeface="Calibri"/>
                          <a:cs typeface="Times New Roman"/>
                        </a:rPr>
                        <a:t>1</a:t>
                      </a:r>
                      <a:endParaRPr lang="en-US" sz="1100" dirty="0">
                        <a:effectLst/>
                        <a:latin typeface="Calibri"/>
                        <a:ea typeface="Calibri"/>
                        <a:cs typeface="Times New Roman"/>
                      </a:endParaRPr>
                    </a:p>
                  </a:txBody>
                  <a:tcPr marL="68580" marR="68580" marT="0" marB="0" anchor="b">
                    <a:lnL>
                      <a:noFill/>
                    </a:lnL>
                    <a:lnR>
                      <a:noFill/>
                    </a:lnR>
                    <a:lnT>
                      <a:noFill/>
                    </a:lnT>
                    <a:lnB>
                      <a:noFill/>
                    </a:lnB>
                  </a:tcPr>
                </a:tc>
              </a:tr>
              <a:tr h="410977">
                <a:tc>
                  <a:txBody>
                    <a:bodyPr/>
                    <a:lstStyle/>
                    <a:p>
                      <a:pPr marL="0" marR="0">
                        <a:spcBef>
                          <a:spcPts val="0"/>
                        </a:spcBef>
                        <a:spcAft>
                          <a:spcPts val="0"/>
                        </a:spcAft>
                      </a:pPr>
                      <a:r>
                        <a:rPr lang="en-US" sz="1100">
                          <a:solidFill>
                            <a:srgbClr val="000000"/>
                          </a:solidFill>
                          <a:effectLst/>
                          <a:latin typeface="Calibri"/>
                          <a:ea typeface="Calibri"/>
                          <a:cs typeface="Times New Roman"/>
                        </a:rPr>
                        <a:t>TDSP</a:t>
                      </a:r>
                      <a:endParaRPr lang="en-US" sz="11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a:solidFill>
                            <a:srgbClr val="000000"/>
                          </a:solidFill>
                          <a:effectLst/>
                          <a:latin typeface="Calibri"/>
                          <a:ea typeface="Calibri"/>
                          <a:cs typeface="Times New Roman"/>
                        </a:rPr>
                        <a:t>12</a:t>
                      </a:r>
                      <a:endParaRPr lang="en-US" sz="11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a:solidFill>
                            <a:srgbClr val="000000"/>
                          </a:solidFill>
                          <a:effectLst/>
                          <a:latin typeface="Calibri"/>
                          <a:ea typeface="Calibri"/>
                          <a:cs typeface="Times New Roman"/>
                        </a:rPr>
                        <a:t>2</a:t>
                      </a:r>
                      <a:endParaRPr lang="en-US" sz="11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dirty="0">
                          <a:solidFill>
                            <a:srgbClr val="000000"/>
                          </a:solidFill>
                          <a:effectLst/>
                          <a:latin typeface="Calibri"/>
                          <a:ea typeface="Calibri"/>
                          <a:cs typeface="Times New Roman"/>
                        </a:rPr>
                        <a:t>14</a:t>
                      </a:r>
                      <a:endParaRPr lang="en-US" sz="1100" dirty="0">
                        <a:effectLst/>
                        <a:latin typeface="Calibri"/>
                        <a:ea typeface="Calibri"/>
                        <a:cs typeface="Times New Roman"/>
                      </a:endParaRPr>
                    </a:p>
                  </a:txBody>
                  <a:tcPr marL="68580" marR="68580" marT="0" marB="0" anchor="b">
                    <a:lnL>
                      <a:noFill/>
                    </a:lnL>
                    <a:lnR>
                      <a:noFill/>
                    </a:lnR>
                    <a:lnT>
                      <a:noFill/>
                    </a:lnT>
                    <a:lnB>
                      <a:noFill/>
                    </a:lnB>
                  </a:tcPr>
                </a:tc>
              </a:tr>
              <a:tr h="410977">
                <a:tc>
                  <a:txBody>
                    <a:bodyPr/>
                    <a:lstStyle/>
                    <a:p>
                      <a:pPr marL="0" marR="0">
                        <a:spcBef>
                          <a:spcPts val="0"/>
                        </a:spcBef>
                        <a:spcAft>
                          <a:spcPts val="0"/>
                        </a:spcAft>
                      </a:pPr>
                      <a:r>
                        <a:rPr lang="en-US" sz="1100">
                          <a:solidFill>
                            <a:srgbClr val="000000"/>
                          </a:solidFill>
                          <a:effectLst/>
                          <a:latin typeface="Calibri"/>
                          <a:ea typeface="Calibri"/>
                          <a:cs typeface="Times New Roman"/>
                        </a:rPr>
                        <a:t>TEXAS GOV OFFICE</a:t>
                      </a:r>
                      <a:endParaRPr lang="en-US" sz="11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a:solidFill>
                            <a:srgbClr val="000000"/>
                          </a:solidFill>
                          <a:effectLst/>
                          <a:latin typeface="Calibri"/>
                          <a:ea typeface="Calibri"/>
                          <a:cs typeface="Times New Roman"/>
                        </a:rPr>
                        <a:t>1</a:t>
                      </a:r>
                      <a:endParaRPr lang="en-US" sz="11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a:solidFill>
                            <a:srgbClr val="000000"/>
                          </a:solidFill>
                          <a:effectLst/>
                          <a:latin typeface="Calibri"/>
                          <a:ea typeface="Calibri"/>
                          <a:cs typeface="Times New Roman"/>
                        </a:rPr>
                        <a:t>1</a:t>
                      </a:r>
                      <a:endParaRPr lang="en-US" sz="11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dirty="0">
                          <a:solidFill>
                            <a:srgbClr val="000000"/>
                          </a:solidFill>
                          <a:effectLst/>
                          <a:latin typeface="Calibri"/>
                          <a:ea typeface="Calibri"/>
                          <a:cs typeface="Times New Roman"/>
                        </a:rPr>
                        <a:t>2</a:t>
                      </a:r>
                      <a:endParaRPr lang="en-US" sz="1100" dirty="0">
                        <a:effectLst/>
                        <a:latin typeface="Calibri"/>
                        <a:ea typeface="Calibri"/>
                        <a:cs typeface="Times New Roman"/>
                      </a:endParaRPr>
                    </a:p>
                  </a:txBody>
                  <a:tcPr marL="68580" marR="68580" marT="0" marB="0" anchor="b">
                    <a:lnL>
                      <a:noFill/>
                    </a:lnL>
                    <a:lnR>
                      <a:noFill/>
                    </a:lnR>
                    <a:lnT>
                      <a:noFill/>
                    </a:lnT>
                    <a:lnB>
                      <a:noFill/>
                    </a:lnB>
                  </a:tcPr>
                </a:tc>
              </a:tr>
              <a:tr h="410977">
                <a:tc>
                  <a:txBody>
                    <a:bodyPr/>
                    <a:lstStyle/>
                    <a:p>
                      <a:pPr marL="0" marR="0">
                        <a:spcBef>
                          <a:spcPts val="0"/>
                        </a:spcBef>
                        <a:spcAft>
                          <a:spcPts val="0"/>
                        </a:spcAft>
                      </a:pPr>
                      <a:r>
                        <a:rPr lang="en-US" sz="1100" dirty="0">
                          <a:solidFill>
                            <a:srgbClr val="000000"/>
                          </a:solidFill>
                          <a:effectLst/>
                          <a:latin typeface="Calibri"/>
                          <a:ea typeface="Calibri"/>
                          <a:cs typeface="Times New Roman"/>
                        </a:rPr>
                        <a:t>TEXAS LEGISLATURE</a:t>
                      </a:r>
                      <a:endParaRPr lang="en-US" sz="1100" dirty="0">
                        <a:effectLst/>
                        <a:latin typeface="Calibri"/>
                        <a:ea typeface="Calibri"/>
                        <a:cs typeface="Times New Roman"/>
                      </a:endParaRPr>
                    </a:p>
                  </a:txBody>
                  <a:tcPr marL="68580" marR="68580" marT="0" marB="0" anchor="b">
                    <a:lnL>
                      <a:noFill/>
                    </a:lnL>
                    <a:lnR>
                      <a:noFill/>
                    </a:lnR>
                    <a:lnT>
                      <a:noFill/>
                    </a:lnT>
                    <a:lnB>
                      <a:noFill/>
                    </a:lnB>
                  </a:tcPr>
                </a:tc>
                <a:tc>
                  <a:txBody>
                    <a:bodyPr/>
                    <a:lstStyle/>
                    <a:p>
                      <a:endParaRPr lang="en-US" sz="1000">
                        <a:effectLst/>
                        <a:latin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a:solidFill>
                            <a:srgbClr val="000000"/>
                          </a:solidFill>
                          <a:effectLst/>
                          <a:latin typeface="Calibri"/>
                          <a:ea typeface="Calibri"/>
                          <a:cs typeface="Times New Roman"/>
                        </a:rPr>
                        <a:t>1</a:t>
                      </a:r>
                      <a:endParaRPr lang="en-US" sz="1100">
                        <a:effectLst/>
                        <a:latin typeface="Calibri"/>
                        <a:ea typeface="Calibri"/>
                        <a:cs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100" dirty="0">
                          <a:solidFill>
                            <a:srgbClr val="000000"/>
                          </a:solidFill>
                          <a:effectLst/>
                          <a:latin typeface="Calibri"/>
                          <a:ea typeface="Calibri"/>
                          <a:cs typeface="Times New Roman"/>
                        </a:rPr>
                        <a:t>1</a:t>
                      </a:r>
                      <a:endParaRPr lang="en-US" sz="1100" dirty="0">
                        <a:effectLst/>
                        <a:latin typeface="Calibri"/>
                        <a:ea typeface="Calibri"/>
                        <a:cs typeface="Times New Roman"/>
                      </a:endParaRPr>
                    </a:p>
                  </a:txBody>
                  <a:tcPr marL="68580" marR="68580" marT="0" marB="0" anchor="b">
                    <a:lnL>
                      <a:noFill/>
                    </a:lnL>
                    <a:lnR>
                      <a:noFill/>
                    </a:lnR>
                    <a:lnT>
                      <a:noFill/>
                    </a:lnT>
                    <a:lnB>
                      <a:noFill/>
                    </a:lnB>
                  </a:tcPr>
                </a:tc>
              </a:tr>
              <a:tr h="410977">
                <a:tc>
                  <a:txBody>
                    <a:bodyPr/>
                    <a:lstStyle/>
                    <a:p>
                      <a:pPr marL="0" marR="0">
                        <a:spcBef>
                          <a:spcPts val="0"/>
                        </a:spcBef>
                        <a:spcAft>
                          <a:spcPts val="0"/>
                        </a:spcAft>
                      </a:pPr>
                      <a:r>
                        <a:rPr lang="en-US" sz="1100">
                          <a:solidFill>
                            <a:srgbClr val="000000"/>
                          </a:solidFill>
                          <a:effectLst/>
                          <a:latin typeface="Calibri"/>
                          <a:ea typeface="Calibri"/>
                          <a:cs typeface="Times New Roman"/>
                        </a:rPr>
                        <a:t>VENDOR</a:t>
                      </a:r>
                      <a:endParaRPr lang="en-US" sz="1100">
                        <a:effectLst/>
                        <a:latin typeface="Calibri"/>
                        <a:ea typeface="Calibri"/>
                        <a:cs typeface="Times New Roman"/>
                      </a:endParaRPr>
                    </a:p>
                  </a:txBody>
                  <a:tcPr marL="68580" marR="68580" marT="0" marB="0" anchor="b">
                    <a:lnL>
                      <a:noFill/>
                    </a:lnL>
                    <a:lnR>
                      <a:noFill/>
                    </a:lnR>
                    <a:lnT>
                      <a:noFill/>
                    </a:lnT>
                    <a:lnB w="12700" cap="flat" cmpd="sng" algn="ctr">
                      <a:solidFill>
                        <a:srgbClr val="9BC2E6"/>
                      </a:solidFill>
                      <a:prstDash val="solid"/>
                      <a:round/>
                      <a:headEnd type="none" w="med" len="med"/>
                      <a:tailEnd type="none" w="med" len="med"/>
                    </a:lnB>
                  </a:tcPr>
                </a:tc>
                <a:tc>
                  <a:txBody>
                    <a:bodyPr/>
                    <a:lstStyle/>
                    <a:p>
                      <a:pPr marL="0" marR="0" algn="r">
                        <a:spcBef>
                          <a:spcPts val="0"/>
                        </a:spcBef>
                        <a:spcAft>
                          <a:spcPts val="0"/>
                        </a:spcAft>
                      </a:pPr>
                      <a:r>
                        <a:rPr lang="en-US" sz="1100">
                          <a:solidFill>
                            <a:srgbClr val="000000"/>
                          </a:solidFill>
                          <a:effectLst/>
                          <a:latin typeface="Calibri"/>
                          <a:ea typeface="Calibri"/>
                          <a:cs typeface="Times New Roman"/>
                        </a:rPr>
                        <a:t>3</a:t>
                      </a:r>
                      <a:endParaRPr lang="en-US" sz="1100">
                        <a:effectLst/>
                        <a:latin typeface="Calibri"/>
                        <a:ea typeface="Calibri"/>
                        <a:cs typeface="Times New Roman"/>
                      </a:endParaRPr>
                    </a:p>
                  </a:txBody>
                  <a:tcPr marL="68580" marR="68580" marT="0" marB="0" anchor="b">
                    <a:lnL>
                      <a:noFill/>
                    </a:lnL>
                    <a:lnR>
                      <a:noFill/>
                    </a:lnR>
                    <a:lnT>
                      <a:noFill/>
                    </a:lnT>
                    <a:lnB w="12700" cap="flat" cmpd="sng" algn="ctr">
                      <a:solidFill>
                        <a:srgbClr val="9BC2E6"/>
                      </a:solidFill>
                      <a:prstDash val="solid"/>
                      <a:round/>
                      <a:headEnd type="none" w="med" len="med"/>
                      <a:tailEnd type="none" w="med" len="med"/>
                    </a:lnB>
                  </a:tcPr>
                </a:tc>
                <a:tc>
                  <a:txBody>
                    <a:bodyPr/>
                    <a:lstStyle/>
                    <a:p>
                      <a:pPr marL="0" marR="0" algn="r">
                        <a:spcBef>
                          <a:spcPts val="0"/>
                        </a:spcBef>
                        <a:spcAft>
                          <a:spcPts val="0"/>
                        </a:spcAft>
                      </a:pPr>
                      <a:r>
                        <a:rPr lang="en-US" sz="1100">
                          <a:solidFill>
                            <a:srgbClr val="000000"/>
                          </a:solidFill>
                          <a:effectLst/>
                          <a:latin typeface="Calibri"/>
                          <a:ea typeface="Calibri"/>
                          <a:cs typeface="Times New Roman"/>
                        </a:rPr>
                        <a:t>2</a:t>
                      </a:r>
                      <a:endParaRPr lang="en-US" sz="1100">
                        <a:effectLst/>
                        <a:latin typeface="Calibri"/>
                        <a:ea typeface="Calibri"/>
                        <a:cs typeface="Times New Roman"/>
                      </a:endParaRPr>
                    </a:p>
                  </a:txBody>
                  <a:tcPr marL="68580" marR="68580" marT="0" marB="0" anchor="b">
                    <a:lnL>
                      <a:noFill/>
                    </a:lnL>
                    <a:lnR>
                      <a:noFill/>
                    </a:lnR>
                    <a:lnT>
                      <a:noFill/>
                    </a:lnT>
                    <a:lnB w="12700" cap="flat" cmpd="sng" algn="ctr">
                      <a:solidFill>
                        <a:srgbClr val="9BC2E6"/>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Calibri"/>
                          <a:ea typeface="Calibri"/>
                          <a:cs typeface="Times New Roman"/>
                        </a:rPr>
                        <a:t>5</a:t>
                      </a:r>
                      <a:endParaRPr lang="en-US" sz="1100" dirty="0">
                        <a:effectLst/>
                        <a:latin typeface="Calibri"/>
                        <a:ea typeface="Calibri"/>
                        <a:cs typeface="Times New Roman"/>
                      </a:endParaRPr>
                    </a:p>
                  </a:txBody>
                  <a:tcPr marL="68580" marR="68580" marT="0" marB="0" anchor="b">
                    <a:lnL>
                      <a:noFill/>
                    </a:lnL>
                    <a:lnR>
                      <a:noFill/>
                    </a:lnR>
                    <a:lnT>
                      <a:noFill/>
                    </a:lnT>
                    <a:lnB w="12700" cap="flat" cmpd="sng" algn="ctr">
                      <a:solidFill>
                        <a:srgbClr val="9BC2E6"/>
                      </a:solidFill>
                      <a:prstDash val="solid"/>
                      <a:round/>
                      <a:headEnd type="none" w="med" len="med"/>
                      <a:tailEnd type="none" w="med" len="med"/>
                    </a:lnB>
                  </a:tcPr>
                </a:tc>
              </a:tr>
              <a:tr h="410977">
                <a:tc>
                  <a:txBody>
                    <a:bodyPr/>
                    <a:lstStyle/>
                    <a:p>
                      <a:pPr marL="0" marR="0">
                        <a:spcBef>
                          <a:spcPts val="0"/>
                        </a:spcBef>
                        <a:spcAft>
                          <a:spcPts val="0"/>
                        </a:spcAft>
                      </a:pPr>
                      <a:r>
                        <a:rPr lang="en-US" sz="1100" b="1" dirty="0">
                          <a:solidFill>
                            <a:srgbClr val="000000"/>
                          </a:solidFill>
                          <a:effectLst/>
                          <a:latin typeface="Calibri"/>
                          <a:ea typeface="Calibri"/>
                          <a:cs typeface="Times New Roman"/>
                        </a:rPr>
                        <a:t>Grand Total</a:t>
                      </a:r>
                      <a:endParaRPr lang="en-US" sz="1100" dirty="0">
                        <a:effectLst/>
                        <a:latin typeface="Calibri"/>
                        <a:ea typeface="Calibri"/>
                        <a:cs typeface="Times New Roman"/>
                      </a:endParaRPr>
                    </a:p>
                  </a:txBody>
                  <a:tcPr marL="68580" marR="68580" marT="0" marB="0" anchor="b">
                    <a:lnL>
                      <a:noFill/>
                    </a:lnL>
                    <a:lnR>
                      <a:noFill/>
                    </a:lnR>
                    <a:lnT w="12700" cap="flat" cmpd="sng" algn="ctr">
                      <a:solidFill>
                        <a:srgbClr val="9BC2E6"/>
                      </a:solidFill>
                      <a:prstDash val="solid"/>
                      <a:round/>
                      <a:headEnd type="none" w="med" len="med"/>
                      <a:tailEnd type="none" w="med" len="med"/>
                    </a:lnT>
                    <a:lnB>
                      <a:noFill/>
                    </a:lnB>
                    <a:solidFill>
                      <a:srgbClr val="DDEBF7"/>
                    </a:solidFill>
                  </a:tcPr>
                </a:tc>
                <a:tc>
                  <a:txBody>
                    <a:bodyPr/>
                    <a:lstStyle/>
                    <a:p>
                      <a:pPr marL="0" marR="0" algn="r">
                        <a:spcBef>
                          <a:spcPts val="0"/>
                        </a:spcBef>
                        <a:spcAft>
                          <a:spcPts val="0"/>
                        </a:spcAft>
                      </a:pPr>
                      <a:r>
                        <a:rPr lang="en-US" sz="1100" b="1">
                          <a:solidFill>
                            <a:srgbClr val="000000"/>
                          </a:solidFill>
                          <a:effectLst/>
                          <a:latin typeface="Calibri"/>
                          <a:ea typeface="Calibri"/>
                          <a:cs typeface="Times New Roman"/>
                        </a:rPr>
                        <a:t>50</a:t>
                      </a:r>
                      <a:endParaRPr lang="en-US" sz="1100">
                        <a:effectLst/>
                        <a:latin typeface="Calibri"/>
                        <a:ea typeface="Calibri"/>
                        <a:cs typeface="Times New Roman"/>
                      </a:endParaRPr>
                    </a:p>
                  </a:txBody>
                  <a:tcPr marL="68580" marR="68580" marT="0" marB="0" anchor="b">
                    <a:lnL>
                      <a:noFill/>
                    </a:lnL>
                    <a:lnR>
                      <a:noFill/>
                    </a:lnR>
                    <a:lnT w="12700" cap="flat" cmpd="sng" algn="ctr">
                      <a:solidFill>
                        <a:srgbClr val="9BC2E6"/>
                      </a:solidFill>
                      <a:prstDash val="solid"/>
                      <a:round/>
                      <a:headEnd type="none" w="med" len="med"/>
                      <a:tailEnd type="none" w="med" len="med"/>
                    </a:lnT>
                    <a:lnB>
                      <a:noFill/>
                    </a:lnB>
                    <a:solidFill>
                      <a:srgbClr val="DDEBF7"/>
                    </a:solidFill>
                  </a:tcPr>
                </a:tc>
                <a:tc>
                  <a:txBody>
                    <a:bodyPr/>
                    <a:lstStyle/>
                    <a:p>
                      <a:pPr marL="0" marR="0" algn="r">
                        <a:spcBef>
                          <a:spcPts val="0"/>
                        </a:spcBef>
                        <a:spcAft>
                          <a:spcPts val="0"/>
                        </a:spcAft>
                      </a:pPr>
                      <a:r>
                        <a:rPr lang="en-US" sz="1100" b="1">
                          <a:solidFill>
                            <a:srgbClr val="000000"/>
                          </a:solidFill>
                          <a:effectLst/>
                          <a:latin typeface="Calibri"/>
                          <a:ea typeface="Calibri"/>
                          <a:cs typeface="Times New Roman"/>
                        </a:rPr>
                        <a:t>57</a:t>
                      </a:r>
                      <a:endParaRPr lang="en-US" sz="1100">
                        <a:effectLst/>
                        <a:latin typeface="Calibri"/>
                        <a:ea typeface="Calibri"/>
                        <a:cs typeface="Times New Roman"/>
                      </a:endParaRPr>
                    </a:p>
                  </a:txBody>
                  <a:tcPr marL="68580" marR="68580" marT="0" marB="0" anchor="b">
                    <a:lnL>
                      <a:noFill/>
                    </a:lnL>
                    <a:lnR>
                      <a:noFill/>
                    </a:lnR>
                    <a:lnT w="12700" cap="flat" cmpd="sng" algn="ctr">
                      <a:solidFill>
                        <a:srgbClr val="9BC2E6"/>
                      </a:solidFill>
                      <a:prstDash val="solid"/>
                      <a:round/>
                      <a:headEnd type="none" w="med" len="med"/>
                      <a:tailEnd type="none" w="med" len="med"/>
                    </a:lnT>
                    <a:lnB>
                      <a:noFill/>
                    </a:lnB>
                    <a:solidFill>
                      <a:srgbClr val="DDEBF7"/>
                    </a:solidFill>
                  </a:tcPr>
                </a:tc>
                <a:tc>
                  <a:txBody>
                    <a:bodyPr/>
                    <a:lstStyle/>
                    <a:p>
                      <a:pPr marL="0" marR="0" algn="r">
                        <a:spcBef>
                          <a:spcPts val="0"/>
                        </a:spcBef>
                        <a:spcAft>
                          <a:spcPts val="0"/>
                        </a:spcAft>
                      </a:pPr>
                      <a:r>
                        <a:rPr lang="en-US" sz="1100" b="1" dirty="0">
                          <a:solidFill>
                            <a:srgbClr val="000000"/>
                          </a:solidFill>
                          <a:effectLst/>
                          <a:latin typeface="Calibri"/>
                          <a:ea typeface="Calibri"/>
                          <a:cs typeface="Times New Roman"/>
                        </a:rPr>
                        <a:t>107</a:t>
                      </a:r>
                      <a:endParaRPr lang="en-US" sz="1100" dirty="0">
                        <a:effectLst/>
                        <a:latin typeface="Calibri"/>
                        <a:ea typeface="Calibri"/>
                        <a:cs typeface="Times New Roman"/>
                      </a:endParaRPr>
                    </a:p>
                  </a:txBody>
                  <a:tcPr marL="68580" marR="68580" marT="0" marB="0" anchor="b">
                    <a:lnL>
                      <a:noFill/>
                    </a:lnL>
                    <a:lnR>
                      <a:noFill/>
                    </a:lnR>
                    <a:lnT w="12700" cap="flat" cmpd="sng" algn="ctr">
                      <a:solidFill>
                        <a:srgbClr val="9BC2E6"/>
                      </a:solidFill>
                      <a:prstDash val="solid"/>
                      <a:round/>
                      <a:headEnd type="none" w="med" len="med"/>
                      <a:tailEnd type="none" w="med" len="med"/>
                    </a:lnT>
                    <a:lnB>
                      <a:noFill/>
                    </a:lnB>
                    <a:solidFill>
                      <a:srgbClr val="DDEBF7"/>
                    </a:solidFill>
                  </a:tcPr>
                </a:tc>
              </a:tr>
            </a:tbl>
          </a:graphicData>
        </a:graphic>
      </p:graphicFrame>
      <p:sp>
        <p:nvSpPr>
          <p:cNvPr id="3" name="Title 2"/>
          <p:cNvSpPr>
            <a:spLocks noGrp="1"/>
          </p:cNvSpPr>
          <p:nvPr>
            <p:ph type="title"/>
          </p:nvPr>
        </p:nvSpPr>
        <p:spPr>
          <a:xfrm>
            <a:off x="152400" y="0"/>
            <a:ext cx="8686800" cy="457200"/>
          </a:xfrm>
        </p:spPr>
        <p:txBody>
          <a:bodyPr/>
          <a:lstStyle/>
          <a:p>
            <a:r>
              <a:rPr lang="en-US" dirty="0" smtClean="0"/>
              <a:t>Retail 101</a:t>
            </a:r>
            <a:endParaRPr lang="en-US" dirty="0"/>
          </a:p>
        </p:txBody>
      </p:sp>
    </p:spTree>
    <p:extLst>
      <p:ext uri="{BB962C8B-B14F-4D97-AF65-F5344CB8AC3E}">
        <p14:creationId xmlns:p14="http://schemas.microsoft.com/office/powerpoint/2010/main" val="37248799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2015 Accomplishments</a:t>
            </a:r>
            <a:endParaRPr lang="en-US" dirty="0"/>
          </a:p>
        </p:txBody>
      </p:sp>
      <p:sp>
        <p:nvSpPr>
          <p:cNvPr id="3" name="Content Placeholder 2"/>
          <p:cNvSpPr>
            <a:spLocks noGrp="1"/>
          </p:cNvSpPr>
          <p:nvPr>
            <p:ph idx="1"/>
          </p:nvPr>
        </p:nvSpPr>
        <p:spPr>
          <a:xfrm>
            <a:off x="0" y="762000"/>
            <a:ext cx="9128234" cy="5410200"/>
          </a:xfrm>
        </p:spPr>
        <p:txBody>
          <a:bodyPr/>
          <a:lstStyle/>
          <a:p>
            <a:pPr marL="0" indent="0">
              <a:buNone/>
            </a:pPr>
            <a:r>
              <a:rPr lang="en-US" dirty="0" smtClean="0"/>
              <a:t>RMTTF Leadership appreciates the participation of all involved in the completion of the 2015 RMTTF accomplishments. In particular we would especially like to thank Matt Tschetter, Bill Kettlewell and Ted Hailu for their very significant efforts.   </a:t>
            </a:r>
          </a:p>
          <a:p>
            <a:endParaRPr lang="en-US" sz="800" dirty="0" smtClean="0"/>
          </a:p>
          <a:p>
            <a:endParaRPr lang="en-US" sz="800" dirty="0"/>
          </a:p>
          <a:p>
            <a:endParaRPr lang="en-US" sz="800" dirty="0" smtClean="0"/>
          </a:p>
          <a:p>
            <a:pPr marL="0" indent="0">
              <a:buNone/>
            </a:pPr>
            <a:r>
              <a:rPr lang="en-US" dirty="0" smtClean="0"/>
              <a:t>2015 Accomplishments:</a:t>
            </a:r>
          </a:p>
          <a:p>
            <a:pPr marL="0" indent="0">
              <a:buNone/>
            </a:pPr>
            <a:r>
              <a:rPr lang="en-US" dirty="0" smtClean="0"/>
              <a:t>   Defined and completed RMTTF Scope document </a:t>
            </a:r>
            <a:endParaRPr lang="en-US" dirty="0"/>
          </a:p>
          <a:p>
            <a:pPr marL="0" indent="0">
              <a:buNone/>
            </a:pPr>
            <a:r>
              <a:rPr lang="en-US" dirty="0" smtClean="0"/>
              <a:t>   Determined initial list of Retail Training sessions to be developed</a:t>
            </a:r>
          </a:p>
          <a:p>
            <a:pPr marL="0" indent="0">
              <a:buNone/>
            </a:pPr>
            <a:r>
              <a:rPr lang="en-US" dirty="0" smtClean="0"/>
              <a:t>   Worked with ERCOT to understand functionality of ERCOT LMS </a:t>
            </a:r>
          </a:p>
          <a:p>
            <a:pPr marL="0" indent="0">
              <a:buNone/>
            </a:pPr>
            <a:r>
              <a:rPr lang="en-US" dirty="0" smtClean="0"/>
              <a:t>   Promoted the ERCOT LMS for completed Retail training classes</a:t>
            </a:r>
          </a:p>
          <a:p>
            <a:pPr marL="0" indent="0">
              <a:buNone/>
            </a:pPr>
            <a:r>
              <a:rPr lang="en-US" dirty="0" smtClean="0"/>
              <a:t>   Developed and completed Marketrak Overview Online Module</a:t>
            </a:r>
          </a:p>
          <a:p>
            <a:pPr marL="0" indent="0">
              <a:buNone/>
            </a:pPr>
            <a:r>
              <a:rPr lang="en-US" dirty="0" smtClean="0"/>
              <a:t>   Developed and completed Inadvertent Gain and Loss Online Module</a:t>
            </a:r>
          </a:p>
          <a:p>
            <a:pPr marL="0" indent="0">
              <a:buNone/>
            </a:pPr>
            <a:r>
              <a:rPr lang="en-US" dirty="0" smtClean="0"/>
              <a:t>   Developed and completed Switch Hold Removal Online Module</a:t>
            </a:r>
          </a:p>
          <a:p>
            <a:pPr marL="0" indent="0">
              <a:buNone/>
            </a:pPr>
            <a:r>
              <a:rPr lang="en-US" dirty="0" smtClean="0"/>
              <a:t>   Developed and completed Cancel With/Without Approval Online Module</a:t>
            </a:r>
          </a:p>
          <a:p>
            <a:pPr marL="0" indent="0">
              <a:buNone/>
            </a:pPr>
            <a:r>
              <a:rPr lang="en-US" dirty="0" smtClean="0"/>
              <a:t>   Developed and completed initial draft of Retail 101  </a:t>
            </a:r>
            <a:endParaRPr lang="en-US" dirty="0"/>
          </a:p>
        </p:txBody>
      </p:sp>
      <p:sp>
        <p:nvSpPr>
          <p:cNvPr id="4" name="Footer Placeholder 3"/>
          <p:cNvSpPr>
            <a:spLocks noGrp="1"/>
          </p:cNvSpPr>
          <p:nvPr>
            <p:ph type="ftr" sz="quarter" idx="11"/>
          </p:nvPr>
        </p:nvSpPr>
        <p:spPr/>
        <p:txBody>
          <a:bodyPr/>
          <a:lstStyle/>
          <a:p>
            <a:pPr>
              <a:defRPr/>
            </a:pPr>
            <a:r>
              <a:rPr lang="en-US" smtClean="0">
                <a:solidFill>
                  <a:srgbClr val="000000"/>
                </a:solidFill>
              </a:rPr>
              <a:t>Retail Market Training Task Force</a:t>
            </a:r>
            <a:endParaRPr lang="en-US">
              <a:solidFill>
                <a:srgbClr val="000000"/>
              </a:solidFill>
            </a:endParaRPr>
          </a:p>
        </p:txBody>
      </p:sp>
    </p:spTree>
    <p:extLst>
      <p:ext uri="{BB962C8B-B14F-4D97-AF65-F5344CB8AC3E}">
        <p14:creationId xmlns:p14="http://schemas.microsoft.com/office/powerpoint/2010/main" val="1353896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2016 Goals </a:t>
            </a:r>
            <a:br>
              <a:rPr lang="en-US" dirty="0" smtClean="0"/>
            </a:br>
            <a:r>
              <a:rPr lang="en-US" dirty="0" smtClean="0"/>
              <a:t>Develop and Complete 5 Online Marketrak Training Modules </a:t>
            </a:r>
            <a:endParaRPr lang="en-US" dirty="0"/>
          </a:p>
        </p:txBody>
      </p:sp>
      <p:sp>
        <p:nvSpPr>
          <p:cNvPr id="4" name="Footer Placeholder 3"/>
          <p:cNvSpPr>
            <a:spLocks noGrp="1"/>
          </p:cNvSpPr>
          <p:nvPr>
            <p:ph type="ftr" sz="quarter" idx="11"/>
          </p:nvPr>
        </p:nvSpPr>
        <p:spPr/>
        <p:txBody>
          <a:bodyPr/>
          <a:lstStyle/>
          <a:p>
            <a:pPr>
              <a:defRPr/>
            </a:pPr>
            <a:r>
              <a:rPr lang="en-US" smtClean="0">
                <a:solidFill>
                  <a:srgbClr val="000000"/>
                </a:solidFill>
              </a:rPr>
              <a:t>Retail Market Training Task Force</a:t>
            </a:r>
            <a:endParaRPr lang="en-US">
              <a:solidFill>
                <a:srgbClr val="000000"/>
              </a:solidFill>
            </a:endParaRPr>
          </a:p>
        </p:txBody>
      </p:sp>
      <p:sp>
        <p:nvSpPr>
          <p:cNvPr id="7" name="Content Placeholder 6"/>
          <p:cNvSpPr>
            <a:spLocks noGrp="1"/>
          </p:cNvSpPr>
          <p:nvPr>
            <p:ph idx="1"/>
          </p:nvPr>
        </p:nvSpPr>
        <p:spPr>
          <a:xfrm>
            <a:off x="76200" y="914400"/>
            <a:ext cx="8915400" cy="5410200"/>
          </a:xfrm>
        </p:spPr>
        <p:txBody>
          <a:bodyPr/>
          <a:lstStyle/>
          <a:p>
            <a:pPr marL="0" indent="0">
              <a:buNone/>
            </a:pPr>
            <a:r>
              <a:rPr lang="en-US" dirty="0" smtClean="0"/>
              <a:t>RMTTF plans to complete at least 5 online training modules in 2016. </a:t>
            </a:r>
          </a:p>
          <a:p>
            <a:pPr marL="0" indent="0">
              <a:buNone/>
            </a:pPr>
            <a:r>
              <a:rPr lang="en-US" dirty="0" smtClean="0"/>
              <a:t>Below is the list of </a:t>
            </a:r>
            <a:r>
              <a:rPr lang="en-US" dirty="0" err="1" smtClean="0"/>
              <a:t>MarkeTrak</a:t>
            </a:r>
            <a:r>
              <a:rPr lang="en-US" dirty="0" smtClean="0"/>
              <a:t> modules we have slated to be developed. Additional modules may be added to the list if needed.    </a:t>
            </a:r>
          </a:p>
          <a:p>
            <a:pPr marL="0" indent="0">
              <a:buNone/>
            </a:pPr>
            <a:r>
              <a:rPr lang="en-US" dirty="0" smtClean="0"/>
              <a:t>        </a:t>
            </a:r>
          </a:p>
          <a:p>
            <a:pPr lvl="1">
              <a:buFont typeface="Wingdings" panose="05000000000000000000" pitchFamily="2" charset="2"/>
              <a:buChar char="Ø"/>
            </a:pPr>
            <a:r>
              <a:rPr lang="en-US" b="1" dirty="0" err="1" smtClean="0"/>
              <a:t>MarkeTrak</a:t>
            </a:r>
            <a:r>
              <a:rPr lang="en-US" b="1" dirty="0" smtClean="0"/>
              <a:t> </a:t>
            </a:r>
            <a:r>
              <a:rPr lang="en-US" b="1" dirty="0"/>
              <a:t>Module 06 - Other D2D </a:t>
            </a:r>
            <a:r>
              <a:rPr lang="en-US" b="1" dirty="0" smtClean="0"/>
              <a:t>Subtypes</a:t>
            </a:r>
            <a:r>
              <a:rPr lang="en-US" b="1" dirty="0"/>
              <a:t>      </a:t>
            </a:r>
          </a:p>
          <a:p>
            <a:pPr lvl="1">
              <a:buFont typeface="Wingdings" panose="05000000000000000000" pitchFamily="2" charset="2"/>
              <a:buChar char="Ø"/>
            </a:pPr>
            <a:r>
              <a:rPr lang="en-US" b="1" dirty="0" err="1" smtClean="0"/>
              <a:t>MarkeTrak</a:t>
            </a:r>
            <a:r>
              <a:rPr lang="en-US" b="1" dirty="0" smtClean="0"/>
              <a:t> </a:t>
            </a:r>
            <a:r>
              <a:rPr lang="en-US" b="1" dirty="0"/>
              <a:t>Module 07 - Bulk Insert    </a:t>
            </a:r>
          </a:p>
          <a:p>
            <a:pPr lvl="1">
              <a:buFont typeface="Wingdings" panose="05000000000000000000" pitchFamily="2" charset="2"/>
              <a:buChar char="Ø"/>
            </a:pPr>
            <a:r>
              <a:rPr lang="en-US" b="1" dirty="0" err="1" smtClean="0"/>
              <a:t>MarkeTrak</a:t>
            </a:r>
            <a:r>
              <a:rPr lang="en-US" b="1" dirty="0" smtClean="0"/>
              <a:t> </a:t>
            </a:r>
            <a:r>
              <a:rPr lang="en-US" b="1" dirty="0"/>
              <a:t>Module 08 - GUI Reporting   </a:t>
            </a:r>
          </a:p>
          <a:p>
            <a:pPr lvl="1">
              <a:buFont typeface="Wingdings" panose="05000000000000000000" pitchFamily="2" charset="2"/>
              <a:buChar char="Ø"/>
            </a:pPr>
            <a:r>
              <a:rPr lang="en-US" b="1" dirty="0" err="1" smtClean="0"/>
              <a:t>MarkeTrak</a:t>
            </a:r>
            <a:r>
              <a:rPr lang="en-US" b="1" dirty="0" smtClean="0"/>
              <a:t> </a:t>
            </a:r>
            <a:r>
              <a:rPr lang="en-US" b="1" dirty="0"/>
              <a:t>Module 09 - DEV LSE Subtypes            </a:t>
            </a:r>
          </a:p>
          <a:p>
            <a:pPr lvl="1">
              <a:buFont typeface="Wingdings" panose="05000000000000000000" pitchFamily="2" charset="2"/>
              <a:buChar char="Ø"/>
            </a:pPr>
            <a:r>
              <a:rPr lang="en-US" b="1" dirty="0" err="1" smtClean="0"/>
              <a:t>MarkeTrak</a:t>
            </a:r>
            <a:r>
              <a:rPr lang="en-US" b="1" dirty="0" smtClean="0"/>
              <a:t> </a:t>
            </a:r>
            <a:r>
              <a:rPr lang="en-US" b="1" dirty="0"/>
              <a:t>Module 10 - DEV Non-LSE Subtypes</a:t>
            </a:r>
          </a:p>
          <a:p>
            <a:pPr lvl="1">
              <a:buFont typeface="Wingdings" panose="05000000000000000000" pitchFamily="2" charset="2"/>
              <a:buChar char="Ø"/>
            </a:pPr>
            <a:r>
              <a:rPr lang="en-US" b="1" dirty="0" err="1" smtClean="0"/>
              <a:t>MarkeTrak</a:t>
            </a:r>
            <a:r>
              <a:rPr lang="en-US" b="1" dirty="0" smtClean="0"/>
              <a:t> </a:t>
            </a:r>
            <a:r>
              <a:rPr lang="en-US" b="1" dirty="0"/>
              <a:t>Module 11 - Emails and Notifications</a:t>
            </a:r>
          </a:p>
          <a:p>
            <a:pPr lvl="1">
              <a:buFont typeface="Wingdings" panose="05000000000000000000" pitchFamily="2" charset="2"/>
              <a:buChar char="Ø"/>
            </a:pPr>
            <a:r>
              <a:rPr lang="en-US" b="1" dirty="0" err="1" smtClean="0"/>
              <a:t>MarkeTrak</a:t>
            </a:r>
            <a:r>
              <a:rPr lang="en-US" b="1" dirty="0" smtClean="0"/>
              <a:t> </a:t>
            </a:r>
            <a:r>
              <a:rPr lang="en-US" b="1" dirty="0"/>
              <a:t>Module 12 </a:t>
            </a:r>
            <a:r>
              <a:rPr lang="en-US" b="1" dirty="0" smtClean="0"/>
              <a:t>- Background Reporting</a:t>
            </a:r>
          </a:p>
          <a:p>
            <a:pPr lvl="1">
              <a:buFont typeface="Wingdings" panose="05000000000000000000" pitchFamily="2" charset="2"/>
              <a:buChar char="Ø"/>
            </a:pPr>
            <a:r>
              <a:rPr lang="en-US" b="1" dirty="0" err="1" smtClean="0"/>
              <a:t>MarkeTrak</a:t>
            </a:r>
            <a:r>
              <a:rPr lang="en-US" b="1" dirty="0" smtClean="0"/>
              <a:t> Module 13 - Admin Functionality</a:t>
            </a:r>
            <a:endParaRPr lang="en-US" b="1" dirty="0"/>
          </a:p>
        </p:txBody>
      </p:sp>
    </p:spTree>
    <p:extLst>
      <p:ext uri="{BB962C8B-B14F-4D97-AF65-F5344CB8AC3E}">
        <p14:creationId xmlns:p14="http://schemas.microsoft.com/office/powerpoint/2010/main" val="712228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2016 Goals – Retail Instructor Led Classes </a:t>
            </a:r>
            <a:endParaRPr lang="en-US" dirty="0"/>
          </a:p>
        </p:txBody>
      </p:sp>
      <p:sp>
        <p:nvSpPr>
          <p:cNvPr id="3" name="Content Placeholder 2"/>
          <p:cNvSpPr>
            <a:spLocks noGrp="1"/>
          </p:cNvSpPr>
          <p:nvPr>
            <p:ph idx="1"/>
          </p:nvPr>
        </p:nvSpPr>
        <p:spPr>
          <a:xfrm>
            <a:off x="228600" y="685800"/>
            <a:ext cx="8839200" cy="5715000"/>
          </a:xfrm>
        </p:spPr>
        <p:txBody>
          <a:bodyPr/>
          <a:lstStyle/>
          <a:p>
            <a:pPr marL="0" indent="0">
              <a:buNone/>
            </a:pPr>
            <a:r>
              <a:rPr lang="en-US" dirty="0" smtClean="0"/>
              <a:t>	Retail 101     Austin, Dallas, Houston </a:t>
            </a:r>
          </a:p>
          <a:p>
            <a:pPr marL="0" indent="0">
              <a:buNone/>
            </a:pPr>
            <a:r>
              <a:rPr lang="en-US" dirty="0" smtClean="0"/>
              <a:t>	</a:t>
            </a:r>
            <a:r>
              <a:rPr lang="en-US" dirty="0" err="1" smtClean="0"/>
              <a:t>MarkeTrak</a:t>
            </a:r>
            <a:r>
              <a:rPr lang="en-US" dirty="0" smtClean="0"/>
              <a:t>    Austin, Dallas, Houston </a:t>
            </a:r>
          </a:p>
          <a:p>
            <a:pPr marL="0" indent="0">
              <a:buNone/>
            </a:pPr>
            <a:endParaRPr lang="en-US" sz="800" dirty="0" smtClean="0"/>
          </a:p>
          <a:p>
            <a:pPr marL="0" indent="0">
              <a:buNone/>
            </a:pPr>
            <a:r>
              <a:rPr lang="en-US" dirty="0" smtClean="0"/>
              <a:t>	     Austin           Hosted </a:t>
            </a:r>
            <a:r>
              <a:rPr lang="en-US" dirty="0"/>
              <a:t>by ERCOT </a:t>
            </a:r>
          </a:p>
          <a:p>
            <a:pPr marL="0" indent="0">
              <a:buNone/>
            </a:pPr>
            <a:r>
              <a:rPr lang="en-US" dirty="0"/>
              <a:t>	</a:t>
            </a:r>
            <a:r>
              <a:rPr lang="en-US" dirty="0" smtClean="0"/>
              <a:t>		       Retail </a:t>
            </a:r>
            <a:r>
              <a:rPr lang="en-US" dirty="0"/>
              <a:t>101: February 9</a:t>
            </a:r>
          </a:p>
          <a:p>
            <a:pPr marL="0" indent="0">
              <a:buNone/>
            </a:pPr>
            <a:r>
              <a:rPr lang="en-US" dirty="0"/>
              <a:t>	</a:t>
            </a:r>
            <a:r>
              <a:rPr lang="en-US" dirty="0" smtClean="0"/>
              <a:t>		       Marketrak</a:t>
            </a:r>
            <a:r>
              <a:rPr lang="en-US" dirty="0"/>
              <a:t>: Date and Time </a:t>
            </a:r>
            <a:r>
              <a:rPr lang="en-US" dirty="0" smtClean="0"/>
              <a:t>TBD</a:t>
            </a:r>
          </a:p>
          <a:p>
            <a:pPr marL="0" indent="0">
              <a:buNone/>
            </a:pPr>
            <a:endParaRPr lang="en-US" sz="1000" dirty="0"/>
          </a:p>
          <a:p>
            <a:pPr marL="0" indent="0">
              <a:buNone/>
            </a:pPr>
            <a:r>
              <a:rPr lang="en-US" dirty="0" smtClean="0"/>
              <a:t>	     Dallas </a:t>
            </a:r>
            <a:r>
              <a:rPr lang="en-US" dirty="0"/>
              <a:t> </a:t>
            </a:r>
            <a:r>
              <a:rPr lang="en-US" dirty="0" smtClean="0"/>
              <a:t>          Hosted by TXU</a:t>
            </a:r>
          </a:p>
          <a:p>
            <a:pPr marL="0" indent="0">
              <a:buNone/>
            </a:pPr>
            <a:r>
              <a:rPr lang="en-US" dirty="0" smtClean="0"/>
              <a:t>			       Retail 101: May 5</a:t>
            </a:r>
          </a:p>
          <a:p>
            <a:pPr marL="0" indent="0">
              <a:buNone/>
            </a:pPr>
            <a:r>
              <a:rPr lang="en-US" dirty="0" smtClean="0"/>
              <a:t>			       </a:t>
            </a:r>
            <a:r>
              <a:rPr lang="en-US" dirty="0" err="1" smtClean="0"/>
              <a:t>MarkeTrak</a:t>
            </a:r>
            <a:r>
              <a:rPr lang="en-US" dirty="0" smtClean="0"/>
              <a:t>: May 6</a:t>
            </a:r>
          </a:p>
          <a:p>
            <a:pPr marL="0" indent="0">
              <a:buNone/>
            </a:pPr>
            <a:endParaRPr lang="en-US" sz="1000" dirty="0" smtClean="0"/>
          </a:p>
          <a:p>
            <a:pPr marL="0" indent="0">
              <a:buNone/>
            </a:pPr>
            <a:r>
              <a:rPr lang="en-US" dirty="0" smtClean="0"/>
              <a:t>	     Houston        Hosted </a:t>
            </a:r>
            <a:r>
              <a:rPr lang="en-US" dirty="0"/>
              <a:t>by Centerpoint </a:t>
            </a:r>
          </a:p>
          <a:p>
            <a:pPr marL="0" indent="0">
              <a:buNone/>
            </a:pPr>
            <a:r>
              <a:rPr lang="en-US" dirty="0" smtClean="0"/>
              <a:t>			       Retail 101: </a:t>
            </a:r>
            <a:r>
              <a:rPr lang="en-US" dirty="0"/>
              <a:t>September </a:t>
            </a:r>
            <a:r>
              <a:rPr lang="en-US" dirty="0" smtClean="0"/>
              <a:t>27</a:t>
            </a:r>
          </a:p>
          <a:p>
            <a:pPr marL="0" indent="0">
              <a:buNone/>
            </a:pPr>
            <a:r>
              <a:rPr lang="en-US" dirty="0" smtClean="0"/>
              <a:t>			       Marketrak: </a:t>
            </a:r>
            <a:r>
              <a:rPr lang="en-US" dirty="0"/>
              <a:t>September </a:t>
            </a:r>
            <a:r>
              <a:rPr lang="en-US" dirty="0" smtClean="0"/>
              <a:t>28 </a:t>
            </a:r>
            <a:endParaRPr lang="en-US" dirty="0"/>
          </a:p>
          <a:p>
            <a:pPr marL="0" indent="0">
              <a:buNone/>
            </a:pPr>
            <a:endParaRPr lang="en-US" sz="800" dirty="0" smtClean="0"/>
          </a:p>
          <a:p>
            <a:pPr marL="0" indent="0">
              <a:buNone/>
            </a:pPr>
            <a:r>
              <a:rPr lang="en-US" sz="1800" dirty="0" smtClean="0"/>
              <a:t>All training classes will be listed on the ERCOT LMS </a:t>
            </a:r>
          </a:p>
          <a:p>
            <a:pPr marL="0" indent="0">
              <a:buNone/>
            </a:pPr>
            <a:r>
              <a:rPr lang="en-US" sz="1800" dirty="0" smtClean="0"/>
              <a:t>(Learning Management System) and will require registration in order to attend. </a:t>
            </a:r>
          </a:p>
          <a:p>
            <a:pPr marL="0" indent="0">
              <a:buNone/>
            </a:pPr>
            <a:r>
              <a:rPr lang="en-US" sz="1800" dirty="0" smtClean="0"/>
              <a:t>Classes will also be available via WebEx. </a:t>
            </a:r>
            <a:endParaRPr lang="en-US" sz="1800" dirty="0"/>
          </a:p>
        </p:txBody>
      </p:sp>
      <p:sp>
        <p:nvSpPr>
          <p:cNvPr id="4" name="Footer Placeholder 3"/>
          <p:cNvSpPr>
            <a:spLocks noGrp="1"/>
          </p:cNvSpPr>
          <p:nvPr>
            <p:ph type="ftr" sz="quarter" idx="11"/>
          </p:nvPr>
        </p:nvSpPr>
        <p:spPr>
          <a:xfrm>
            <a:off x="6477000" y="6553200"/>
            <a:ext cx="2514600" cy="457200"/>
          </a:xfrm>
        </p:spPr>
        <p:txBody>
          <a:bodyPr/>
          <a:lstStyle/>
          <a:p>
            <a:pPr>
              <a:defRPr/>
            </a:pPr>
            <a:r>
              <a:rPr lang="en-US" dirty="0" smtClean="0">
                <a:solidFill>
                  <a:srgbClr val="000000"/>
                </a:solidFill>
              </a:rPr>
              <a:t>Retail Market Training Task Force</a:t>
            </a:r>
            <a:endParaRPr lang="en-US" dirty="0">
              <a:solidFill>
                <a:srgbClr val="000000"/>
              </a:solidFill>
            </a:endParaRPr>
          </a:p>
        </p:txBody>
      </p:sp>
    </p:spTree>
    <p:extLst>
      <p:ext uri="{BB962C8B-B14F-4D97-AF65-F5344CB8AC3E}">
        <p14:creationId xmlns:p14="http://schemas.microsoft.com/office/powerpoint/2010/main" val="2403965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lstStyle/>
          <a:p>
            <a:pPr algn="r"/>
            <a:r>
              <a:rPr lang="en-US" sz="2800" b="1" dirty="0" err="1" smtClean="0">
                <a:latin typeface="Calibri" panose="020F0502020204030204" pitchFamily="34" charset="0"/>
              </a:rPr>
              <a:t>MarkeTrak</a:t>
            </a:r>
            <a:r>
              <a:rPr lang="en-US" sz="2800" b="1" dirty="0" smtClean="0">
                <a:latin typeface="Calibri" panose="020F0502020204030204" pitchFamily="34" charset="0"/>
              </a:rPr>
              <a:t> On-line Training Modules Update – 5 Complete! </a:t>
            </a:r>
            <a:endParaRPr lang="en-US" sz="2800" dirty="0"/>
          </a:p>
        </p:txBody>
      </p:sp>
      <p:sp>
        <p:nvSpPr>
          <p:cNvPr id="3" name="Content Placeholder 2"/>
          <p:cNvSpPr>
            <a:spLocks noGrp="1"/>
          </p:cNvSpPr>
          <p:nvPr>
            <p:ph idx="1"/>
          </p:nvPr>
        </p:nvSpPr>
        <p:spPr>
          <a:xfrm>
            <a:off x="457200" y="609600"/>
            <a:ext cx="8534400" cy="5638800"/>
          </a:xfrm>
        </p:spPr>
        <p:txBody>
          <a:bodyPr/>
          <a:lstStyle/>
          <a:p>
            <a:pPr lvl="1">
              <a:buClr>
                <a:srgbClr val="FF0000"/>
              </a:buClr>
              <a:buFont typeface="Wingdings" panose="05000000000000000000" pitchFamily="2" charset="2"/>
              <a:buChar char="ü"/>
            </a:pPr>
            <a:r>
              <a:rPr lang="en-US" sz="2400" dirty="0" smtClean="0">
                <a:latin typeface="Calibri" panose="020F0502020204030204" pitchFamily="34" charset="0"/>
              </a:rPr>
              <a:t>Marketrak Overview</a:t>
            </a:r>
          </a:p>
          <a:p>
            <a:pPr lvl="1">
              <a:buClr>
                <a:srgbClr val="FF0000"/>
              </a:buClr>
              <a:buFont typeface="Wingdings" panose="05000000000000000000" pitchFamily="2" charset="2"/>
              <a:buChar char="ü"/>
            </a:pPr>
            <a:r>
              <a:rPr lang="en-US" sz="2400" dirty="0" smtClean="0">
                <a:latin typeface="Calibri" panose="020F0502020204030204" pitchFamily="34" charset="0"/>
              </a:rPr>
              <a:t>Switch Hold Removal</a:t>
            </a:r>
          </a:p>
          <a:p>
            <a:pPr lvl="1">
              <a:buClr>
                <a:srgbClr val="FF0000"/>
              </a:buClr>
              <a:buFont typeface="Wingdings" panose="05000000000000000000" pitchFamily="2" charset="2"/>
              <a:buChar char="ü"/>
            </a:pPr>
            <a:r>
              <a:rPr lang="en-US" sz="2400" dirty="0" smtClean="0">
                <a:latin typeface="Calibri" panose="020F0502020204030204" pitchFamily="34" charset="0"/>
              </a:rPr>
              <a:t>Cancel With/Without  Approvals</a:t>
            </a:r>
          </a:p>
          <a:p>
            <a:pPr lvl="1">
              <a:buClr>
                <a:srgbClr val="FF0000"/>
              </a:buClr>
              <a:buFont typeface="Wingdings" panose="05000000000000000000" pitchFamily="2" charset="2"/>
              <a:buChar char="ü"/>
            </a:pPr>
            <a:r>
              <a:rPr lang="en-US" sz="2400" dirty="0">
                <a:latin typeface="Calibri" panose="020F0502020204030204" pitchFamily="34" charset="0"/>
              </a:rPr>
              <a:t>Inadvertent Gains/Losses &amp; </a:t>
            </a:r>
            <a:r>
              <a:rPr lang="en-US" sz="2400" dirty="0" smtClean="0">
                <a:latin typeface="Calibri" panose="020F0502020204030204" pitchFamily="34" charset="0"/>
              </a:rPr>
              <a:t>Rescissions</a:t>
            </a:r>
            <a:r>
              <a:rPr lang="en-US" sz="2400" dirty="0">
                <a:latin typeface="Calibri" panose="020F0502020204030204" pitchFamily="34" charset="0"/>
              </a:rPr>
              <a:t> </a:t>
            </a:r>
            <a:endParaRPr lang="en-US" sz="2400" dirty="0" smtClean="0">
              <a:latin typeface="Calibri" panose="020F0502020204030204" pitchFamily="34" charset="0"/>
            </a:endParaRPr>
          </a:p>
          <a:p>
            <a:pPr lvl="1">
              <a:buClr>
                <a:srgbClr val="FF0000"/>
              </a:buClr>
              <a:buFont typeface="Wingdings" panose="05000000000000000000" pitchFamily="2" charset="2"/>
              <a:buChar char="ü"/>
            </a:pPr>
            <a:r>
              <a:rPr lang="en-US" sz="2400" dirty="0" smtClean="0">
                <a:latin typeface="Calibri" panose="020F0502020204030204" pitchFamily="34" charset="0"/>
              </a:rPr>
              <a:t>Usage and Billing  - NEW!</a:t>
            </a:r>
            <a:endParaRPr lang="en-US" sz="2400" i="1" dirty="0" smtClean="0">
              <a:solidFill>
                <a:schemeClr val="accent5">
                  <a:lumMod val="50000"/>
                </a:schemeClr>
              </a:solidFill>
              <a:latin typeface="Calibri" panose="020F0502020204030204" pitchFamily="34" charset="0"/>
            </a:endParaRPr>
          </a:p>
          <a:p>
            <a:pPr lvl="1">
              <a:buClr>
                <a:srgbClr val="FF0000"/>
              </a:buClr>
              <a:buFont typeface="Wingdings" panose="05000000000000000000" pitchFamily="2" charset="2"/>
              <a:buChar char="q"/>
            </a:pPr>
            <a:r>
              <a:rPr lang="en-US" sz="2400" dirty="0" smtClean="0">
                <a:latin typeface="Calibri" panose="020F0502020204030204" pitchFamily="34" charset="0"/>
              </a:rPr>
              <a:t>Other D2D Subtypes – </a:t>
            </a:r>
            <a:r>
              <a:rPr lang="en-US" sz="2400" i="1" dirty="0">
                <a:solidFill>
                  <a:schemeClr val="accent5">
                    <a:lumMod val="50000"/>
                  </a:schemeClr>
                </a:solidFill>
                <a:latin typeface="Calibri" panose="020F0502020204030204" pitchFamily="34" charset="0"/>
              </a:rPr>
              <a:t>Scripting In Progress</a:t>
            </a:r>
          </a:p>
          <a:p>
            <a:pPr lvl="1">
              <a:buClr>
                <a:srgbClr val="FF0000"/>
              </a:buClr>
              <a:buFont typeface="Wingdings" panose="05000000000000000000" pitchFamily="2" charset="2"/>
              <a:buChar char="q"/>
            </a:pPr>
            <a:r>
              <a:rPr lang="en-US" sz="2400" dirty="0" smtClean="0">
                <a:latin typeface="Calibri" panose="020F0502020204030204" pitchFamily="34" charset="0"/>
              </a:rPr>
              <a:t>Bulk Insert</a:t>
            </a:r>
          </a:p>
          <a:p>
            <a:pPr lvl="1">
              <a:buClr>
                <a:srgbClr val="FF0000"/>
              </a:buClr>
              <a:buFont typeface="Wingdings" panose="05000000000000000000" pitchFamily="2" charset="2"/>
              <a:buChar char="q"/>
            </a:pPr>
            <a:r>
              <a:rPr lang="en-US" sz="2400" dirty="0">
                <a:latin typeface="Calibri" panose="020F0502020204030204" pitchFamily="34" charset="0"/>
              </a:rPr>
              <a:t>Background </a:t>
            </a:r>
            <a:r>
              <a:rPr lang="en-US" sz="2400" dirty="0" smtClean="0">
                <a:latin typeface="Calibri" panose="020F0502020204030204" pitchFamily="34" charset="0"/>
              </a:rPr>
              <a:t>Reporting</a:t>
            </a:r>
          </a:p>
          <a:p>
            <a:pPr lvl="1">
              <a:buClr>
                <a:srgbClr val="FF0000"/>
              </a:buClr>
              <a:buFont typeface="Wingdings" panose="05000000000000000000" pitchFamily="2" charset="2"/>
              <a:buChar char="q"/>
            </a:pPr>
            <a:r>
              <a:rPr lang="en-US" sz="2400" dirty="0">
                <a:latin typeface="Calibri" panose="020F0502020204030204" pitchFamily="34" charset="0"/>
              </a:rPr>
              <a:t>GUI </a:t>
            </a:r>
            <a:r>
              <a:rPr lang="en-US" sz="2400" dirty="0" smtClean="0">
                <a:latin typeface="Calibri" panose="020F0502020204030204" pitchFamily="34" charset="0"/>
              </a:rPr>
              <a:t>Reporting</a:t>
            </a:r>
          </a:p>
          <a:p>
            <a:pPr lvl="1">
              <a:buClr>
                <a:srgbClr val="FF0000"/>
              </a:buClr>
              <a:buFont typeface="Wingdings" panose="05000000000000000000" pitchFamily="2" charset="2"/>
              <a:buChar char="q"/>
            </a:pPr>
            <a:r>
              <a:rPr lang="en-US" sz="2400" dirty="0" smtClean="0">
                <a:latin typeface="Calibri" panose="020F0502020204030204" pitchFamily="34" charset="0"/>
              </a:rPr>
              <a:t>Data Extract Variances (DEV) LSE Subtypes</a:t>
            </a:r>
          </a:p>
          <a:p>
            <a:pPr lvl="1">
              <a:buClr>
                <a:srgbClr val="FF0000"/>
              </a:buClr>
              <a:buFont typeface="Wingdings" panose="05000000000000000000" pitchFamily="2" charset="2"/>
              <a:buChar char="q"/>
            </a:pPr>
            <a:r>
              <a:rPr lang="en-US" sz="2400" dirty="0" smtClean="0">
                <a:latin typeface="Calibri" panose="020F0502020204030204" pitchFamily="34" charset="0"/>
              </a:rPr>
              <a:t>Data Extract Variances (DEV) Non-LSE Subtypes</a:t>
            </a:r>
          </a:p>
          <a:p>
            <a:pPr lvl="1">
              <a:buClr>
                <a:srgbClr val="FF0000"/>
              </a:buClr>
              <a:buFont typeface="Wingdings" panose="05000000000000000000" pitchFamily="2" charset="2"/>
              <a:buChar char="q"/>
            </a:pPr>
            <a:r>
              <a:rPr lang="en-US" sz="2400" dirty="0" smtClean="0">
                <a:latin typeface="Calibri" panose="020F0502020204030204" pitchFamily="34" charset="0"/>
              </a:rPr>
              <a:t>Emails and Notifications</a:t>
            </a:r>
          </a:p>
          <a:p>
            <a:pPr lvl="1">
              <a:buClr>
                <a:srgbClr val="FF0000"/>
              </a:buClr>
              <a:buFont typeface="Wingdings" panose="05000000000000000000" pitchFamily="2" charset="2"/>
              <a:buChar char="q"/>
            </a:pPr>
            <a:r>
              <a:rPr lang="en-US" sz="2400" dirty="0" smtClean="0">
                <a:latin typeface="Calibri" panose="020F0502020204030204" pitchFamily="34" charset="0"/>
              </a:rPr>
              <a:t>MarkeTrak Admin Functionality</a:t>
            </a:r>
          </a:p>
          <a:p>
            <a:pPr lvl="1">
              <a:buClr>
                <a:srgbClr val="FF0000"/>
              </a:buClr>
              <a:buFont typeface="Wingdings" panose="05000000000000000000" pitchFamily="2" charset="2"/>
              <a:buChar char="q"/>
            </a:pPr>
            <a:endParaRPr lang="en-US" dirty="0" smtClean="0">
              <a:latin typeface="Calibri" panose="020F0502020204030204" pitchFamily="34" charset="0"/>
            </a:endParaRPr>
          </a:p>
          <a:p>
            <a:pPr lvl="1">
              <a:buClr>
                <a:srgbClr val="FF0000"/>
              </a:buClr>
              <a:buFont typeface="Wingdings" panose="05000000000000000000" pitchFamily="2" charset="2"/>
              <a:buChar char="q"/>
            </a:pPr>
            <a:endParaRPr lang="en-US" sz="2400" dirty="0">
              <a:latin typeface="Calibri" panose="020F0502020204030204" pitchFamily="34" charset="0"/>
            </a:endParaRPr>
          </a:p>
          <a:p>
            <a:pPr marL="0" indent="0">
              <a:buClr>
                <a:srgbClr val="FF0000"/>
              </a:buClr>
              <a:buNone/>
            </a:pPr>
            <a:endParaRPr lang="en-US" sz="2800" dirty="0" smtClean="0">
              <a:latin typeface="Calibri" panose="020F0502020204030204" pitchFamily="34" charset="0"/>
            </a:endParaRPr>
          </a:p>
          <a:p>
            <a:pPr marL="914400" lvl="2" indent="0">
              <a:buNone/>
            </a:pPr>
            <a:endParaRPr lang="en-US" sz="2800" dirty="0" smtClean="0">
              <a:latin typeface="Calibri" panose="020F0502020204030204" pitchFamily="34" charset="0"/>
            </a:endParaRPr>
          </a:p>
          <a:p>
            <a:pPr marL="457200" lvl="1" indent="0">
              <a:buNone/>
            </a:pPr>
            <a:endParaRPr lang="en-US" sz="2400" b="0" dirty="0" smtClean="0">
              <a:latin typeface="Calibri" panose="020F0502020204030204" pitchFamily="34" charset="0"/>
            </a:endParaRPr>
          </a:p>
        </p:txBody>
      </p:sp>
      <p:sp>
        <p:nvSpPr>
          <p:cNvPr id="4" name="Footer Placeholder 3"/>
          <p:cNvSpPr>
            <a:spLocks noGrp="1"/>
          </p:cNvSpPr>
          <p:nvPr>
            <p:ph type="ftr" sz="quarter" idx="11"/>
          </p:nvPr>
        </p:nvSpPr>
        <p:spPr/>
        <p:txBody>
          <a:bodyPr/>
          <a:lstStyle/>
          <a:p>
            <a:pPr>
              <a:defRPr/>
            </a:pPr>
            <a:r>
              <a:rPr lang="en-US" dirty="0" smtClean="0"/>
              <a:t>Retail Market Training Task Force</a:t>
            </a:r>
            <a:endParaRPr lang="en-US" dirty="0"/>
          </a:p>
        </p:txBody>
      </p:sp>
    </p:spTree>
    <p:extLst>
      <p:ext uri="{BB962C8B-B14F-4D97-AF65-F5344CB8AC3E}">
        <p14:creationId xmlns:p14="http://schemas.microsoft.com/office/powerpoint/2010/main" val="21702896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2400" b="1" dirty="0" err="1" smtClean="0">
                <a:latin typeface="Calibri" panose="020F0502020204030204" pitchFamily="34" charset="0"/>
              </a:rPr>
              <a:t>MarkeTrak</a:t>
            </a:r>
            <a:r>
              <a:rPr lang="en-US" sz="2400" b="1" dirty="0" smtClean="0">
                <a:latin typeface="Calibri" panose="020F0502020204030204" pitchFamily="34" charset="0"/>
              </a:rPr>
              <a:t> On-line Training via</a:t>
            </a:r>
            <a:br>
              <a:rPr lang="en-US" sz="2400" b="1" dirty="0" smtClean="0">
                <a:latin typeface="Calibri" panose="020F0502020204030204" pitchFamily="34" charset="0"/>
              </a:rPr>
            </a:br>
            <a:r>
              <a:rPr lang="en-US" sz="2400" b="1" dirty="0" smtClean="0">
                <a:latin typeface="Calibri" panose="020F0502020204030204" pitchFamily="34" charset="0"/>
              </a:rPr>
              <a:t> ERCOT Learning Management System </a:t>
            </a:r>
            <a:endParaRPr lang="en-US" sz="2400" b="1" dirty="0">
              <a:latin typeface="Calibri" panose="020F0502020204030204" pitchFamily="34" charset="0"/>
            </a:endParaRPr>
          </a:p>
        </p:txBody>
      </p:sp>
      <p:sp>
        <p:nvSpPr>
          <p:cNvPr id="3" name="Content Placeholder 2"/>
          <p:cNvSpPr>
            <a:spLocks noGrp="1"/>
          </p:cNvSpPr>
          <p:nvPr>
            <p:ph sz="half" idx="1"/>
          </p:nvPr>
        </p:nvSpPr>
        <p:spPr>
          <a:xfrm>
            <a:off x="457200" y="762000"/>
            <a:ext cx="4038600" cy="4724400"/>
          </a:xfrm>
        </p:spPr>
        <p:txBody>
          <a:bodyPr/>
          <a:lstStyle/>
          <a:p>
            <a:pPr marL="0" indent="0">
              <a:buNone/>
            </a:pPr>
            <a:r>
              <a:rPr lang="en-US" dirty="0"/>
              <a:t>How many market participants have viewed the </a:t>
            </a:r>
            <a:r>
              <a:rPr lang="en-US" dirty="0" smtClean="0"/>
              <a:t>four </a:t>
            </a:r>
            <a:r>
              <a:rPr lang="en-US" dirty="0"/>
              <a:t>training </a:t>
            </a:r>
            <a:r>
              <a:rPr lang="en-US" dirty="0" smtClean="0"/>
              <a:t>modules*?</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sz="2400" dirty="0"/>
          </a:p>
          <a:p>
            <a:pPr marL="0" indent="0">
              <a:buNone/>
            </a:pPr>
            <a:endParaRPr lang="en-US" sz="2400" dirty="0"/>
          </a:p>
          <a:p>
            <a:pPr marL="0" indent="0">
              <a:buNone/>
            </a:pPr>
            <a:endParaRPr lang="en-US" dirty="0"/>
          </a:p>
        </p:txBody>
      </p:sp>
      <p:sp>
        <p:nvSpPr>
          <p:cNvPr id="7" name="Content Placeholder 6"/>
          <p:cNvSpPr>
            <a:spLocks noGrp="1"/>
          </p:cNvSpPr>
          <p:nvPr>
            <p:ph sz="half" idx="2"/>
          </p:nvPr>
        </p:nvSpPr>
        <p:spPr>
          <a:xfrm>
            <a:off x="4648200" y="762000"/>
            <a:ext cx="4038600" cy="4724400"/>
          </a:xfrm>
        </p:spPr>
        <p:txBody>
          <a:bodyPr/>
          <a:lstStyle/>
          <a:p>
            <a:pPr marL="0" indent="0">
              <a:buNone/>
            </a:pPr>
            <a:r>
              <a:rPr lang="en-US" dirty="0" smtClean="0"/>
              <a:t>Which segment of the market do the viewers represent? </a:t>
            </a: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smtClean="0"/>
              <a:t>Retail Market Training Task Force</a:t>
            </a:r>
            <a:endParaRPr lang="en-US"/>
          </a:p>
        </p:txBody>
      </p:sp>
      <p:sp>
        <p:nvSpPr>
          <p:cNvPr id="6" name="TextBox 5"/>
          <p:cNvSpPr txBox="1"/>
          <p:nvPr/>
        </p:nvSpPr>
        <p:spPr>
          <a:xfrm>
            <a:off x="762000" y="5867400"/>
            <a:ext cx="7010400" cy="646331"/>
          </a:xfrm>
          <a:prstGeom prst="rect">
            <a:avLst/>
          </a:prstGeom>
          <a:noFill/>
        </p:spPr>
        <p:txBody>
          <a:bodyPr wrap="square" rtlCol="0">
            <a:spAutoFit/>
          </a:bodyPr>
          <a:lstStyle/>
          <a:p>
            <a:pPr algn="ctr"/>
            <a:r>
              <a:rPr lang="en-US" dirty="0" smtClean="0"/>
              <a:t>*via ERCOT LMS and does not include training outside of LMS</a:t>
            </a:r>
          </a:p>
          <a:p>
            <a:pPr algn="ct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1988806888"/>
              </p:ext>
            </p:extLst>
          </p:nvPr>
        </p:nvGraphicFramePr>
        <p:xfrm>
          <a:off x="762000" y="2590800"/>
          <a:ext cx="2895600" cy="3048000"/>
        </p:xfrm>
        <a:graphic>
          <a:graphicData uri="http://schemas.openxmlformats.org/drawingml/2006/table">
            <a:tbl>
              <a:tblPr/>
              <a:tblGrid>
                <a:gridCol w="1419778"/>
                <a:gridCol w="1475822"/>
              </a:tblGrid>
              <a:tr h="508000">
                <a:tc>
                  <a:txBody>
                    <a:bodyPr/>
                    <a:lstStyle/>
                    <a:p>
                      <a:pPr algn="ctr" fontAlgn="b"/>
                      <a:r>
                        <a:rPr lang="en-US" sz="2000" b="0" i="0" u="none" strike="noStrike" dirty="0">
                          <a:solidFill>
                            <a:srgbClr val="000000"/>
                          </a:solidFill>
                          <a:effectLst/>
                          <a:latin typeface="Calibri"/>
                        </a:rPr>
                        <a:t>MT Module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b"/>
                      <a:r>
                        <a:rPr lang="en-US" sz="2000" b="0" i="0" u="none" strike="noStrike">
                          <a:solidFill>
                            <a:srgbClr val="000000"/>
                          </a:solidFill>
                          <a:effectLst/>
                          <a:latin typeface="Calibri"/>
                        </a:rPr>
                        <a:t># of Viewers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508000">
                <a:tc>
                  <a:txBody>
                    <a:bodyPr/>
                    <a:lstStyle/>
                    <a:p>
                      <a:pPr algn="l" fontAlgn="b"/>
                      <a:r>
                        <a:rPr lang="en-US" sz="2000" b="0" i="0" u="none" strike="noStrike" dirty="0">
                          <a:solidFill>
                            <a:srgbClr val="000000"/>
                          </a:solidFill>
                          <a:effectLst/>
                          <a:latin typeface="Calibri"/>
                        </a:rPr>
                        <a:t>Overview</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a:rPr>
                        <a:t>62</a:t>
                      </a:r>
                      <a:endParaRPr lang="en-US" sz="20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8000">
                <a:tc>
                  <a:txBody>
                    <a:bodyPr/>
                    <a:lstStyle/>
                    <a:p>
                      <a:pPr algn="l" fontAlgn="b"/>
                      <a:r>
                        <a:rPr lang="en-US" sz="2000" b="0" i="0" u="none" strike="noStrike">
                          <a:solidFill>
                            <a:srgbClr val="000000"/>
                          </a:solidFill>
                          <a:effectLst/>
                          <a:latin typeface="Calibri"/>
                        </a:rPr>
                        <a:t>Switch Hold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a:rPr>
                        <a:t>48</a:t>
                      </a:r>
                      <a:endParaRPr lang="en-US" sz="20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8000">
                <a:tc>
                  <a:txBody>
                    <a:bodyPr/>
                    <a:lstStyle/>
                    <a:p>
                      <a:pPr algn="l" fontAlgn="b"/>
                      <a:r>
                        <a:rPr lang="en-US" sz="2000" b="0" i="0" u="none" strike="noStrike">
                          <a:solidFill>
                            <a:srgbClr val="000000"/>
                          </a:solidFill>
                          <a:effectLst/>
                          <a:latin typeface="Calibri"/>
                        </a:rPr>
                        <a:t>Cancels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a:rPr>
                        <a:t>45</a:t>
                      </a:r>
                      <a:endParaRPr lang="en-US" sz="20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8000">
                <a:tc>
                  <a:txBody>
                    <a:bodyPr/>
                    <a:lstStyle/>
                    <a:p>
                      <a:pPr algn="l" fontAlgn="b"/>
                      <a:r>
                        <a:rPr lang="en-US" sz="2000" b="0" i="0" u="none" strike="noStrike">
                          <a:solidFill>
                            <a:srgbClr val="000000"/>
                          </a:solidFill>
                          <a:effectLst/>
                          <a:latin typeface="Calibri"/>
                        </a:rPr>
                        <a:t>IAGs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a:rPr>
                        <a:t>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8000">
                <a:tc>
                  <a:txBody>
                    <a:bodyPr/>
                    <a:lstStyle/>
                    <a:p>
                      <a:pPr algn="l" fontAlgn="b"/>
                      <a:r>
                        <a:rPr lang="en-US" sz="2000" b="0" i="0" u="none" strike="noStrike">
                          <a:solidFill>
                            <a:srgbClr val="000000"/>
                          </a:solidFill>
                          <a:effectLst/>
                          <a:latin typeface="Calibri"/>
                        </a:rPr>
                        <a:t>TOTAL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2000" b="0" i="0" u="none" strike="noStrike" dirty="0" smtClean="0">
                          <a:solidFill>
                            <a:srgbClr val="000000"/>
                          </a:solidFill>
                          <a:effectLst/>
                          <a:latin typeface="Calibri"/>
                        </a:rPr>
                        <a:t>197</a:t>
                      </a:r>
                      <a:endParaRPr lang="en-US" sz="20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549783415"/>
              </p:ext>
            </p:extLst>
          </p:nvPr>
        </p:nvGraphicFramePr>
        <p:xfrm>
          <a:off x="5257800" y="2590801"/>
          <a:ext cx="2971800" cy="3069780"/>
        </p:xfrm>
        <a:graphic>
          <a:graphicData uri="http://schemas.openxmlformats.org/drawingml/2006/table">
            <a:tbl>
              <a:tblPr/>
              <a:tblGrid>
                <a:gridCol w="1447800"/>
                <a:gridCol w="1524000"/>
              </a:tblGrid>
              <a:tr h="597347">
                <a:tc>
                  <a:txBody>
                    <a:bodyPr/>
                    <a:lstStyle/>
                    <a:p>
                      <a:pPr algn="ctr" fontAlgn="b"/>
                      <a:r>
                        <a:rPr lang="en-US" sz="2000" b="0" i="0" u="none" strike="noStrike" dirty="0">
                          <a:solidFill>
                            <a:srgbClr val="000000"/>
                          </a:solidFill>
                          <a:effectLst/>
                          <a:latin typeface="Calibri"/>
                        </a:rPr>
                        <a:t>Market Segment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b"/>
                      <a:r>
                        <a:rPr lang="en-US" sz="2000" b="0" i="0" u="none" strike="noStrike" dirty="0">
                          <a:solidFill>
                            <a:srgbClr val="000000"/>
                          </a:solidFill>
                          <a:effectLst/>
                          <a:latin typeface="Calibri"/>
                        </a:rPr>
                        <a:t># of Viewers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490131">
                <a:tc>
                  <a:txBody>
                    <a:bodyPr/>
                    <a:lstStyle/>
                    <a:p>
                      <a:pPr algn="l" fontAlgn="b"/>
                      <a:r>
                        <a:rPr lang="en-US" sz="2000" b="0" i="0" u="none" strike="noStrike">
                          <a:solidFill>
                            <a:srgbClr val="000000"/>
                          </a:solidFill>
                          <a:effectLst/>
                          <a:latin typeface="Calibri"/>
                        </a:rPr>
                        <a:t>LSE/REP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a:rPr>
                        <a:t>73</a:t>
                      </a:r>
                      <a:endParaRPr lang="en-US" sz="20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0131">
                <a:tc>
                  <a:txBody>
                    <a:bodyPr/>
                    <a:lstStyle/>
                    <a:p>
                      <a:pPr algn="l" fontAlgn="b"/>
                      <a:r>
                        <a:rPr lang="en-US" sz="2000" b="0" i="0" u="none" strike="noStrike">
                          <a:solidFill>
                            <a:srgbClr val="000000"/>
                          </a:solidFill>
                          <a:effectLst/>
                          <a:latin typeface="Calibri"/>
                        </a:rPr>
                        <a:t>TDSP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a:rPr>
                        <a:t>72</a:t>
                      </a:r>
                      <a:endParaRPr lang="en-US" sz="20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0131">
                <a:tc>
                  <a:txBody>
                    <a:bodyPr/>
                    <a:lstStyle/>
                    <a:p>
                      <a:pPr algn="l" fontAlgn="b"/>
                      <a:r>
                        <a:rPr lang="en-US" sz="2000" b="0" i="0" u="none" strike="noStrike">
                          <a:solidFill>
                            <a:srgbClr val="000000"/>
                          </a:solidFill>
                          <a:effectLst/>
                          <a:latin typeface="Calibri"/>
                        </a:rPr>
                        <a:t>QSE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a:rPr>
                        <a:t>15</a:t>
                      </a:r>
                      <a:endParaRPr lang="en-US" sz="20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0131">
                <a:tc>
                  <a:txBody>
                    <a:bodyPr/>
                    <a:lstStyle/>
                    <a:p>
                      <a:pPr algn="l" fontAlgn="b"/>
                      <a:r>
                        <a:rPr lang="en-US" sz="2000" b="0" i="0" u="none" strike="noStrike">
                          <a:solidFill>
                            <a:srgbClr val="000000"/>
                          </a:solidFill>
                          <a:effectLst/>
                          <a:latin typeface="Calibri"/>
                        </a:rPr>
                        <a:t>Other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a:rPr>
                        <a:t>37</a:t>
                      </a:r>
                      <a:endParaRPr lang="en-US" sz="20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0131">
                <a:tc>
                  <a:txBody>
                    <a:bodyPr/>
                    <a:lstStyle/>
                    <a:p>
                      <a:pPr algn="l" fontAlgn="b"/>
                      <a:r>
                        <a:rPr lang="en-US" sz="2000" b="0" i="0" u="none" strike="noStrike">
                          <a:solidFill>
                            <a:srgbClr val="000000"/>
                          </a:solidFill>
                          <a:effectLst/>
                          <a:latin typeface="Calibri"/>
                        </a:rPr>
                        <a:t>TOTAL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2000" b="0" i="0" u="none" strike="noStrike" dirty="0" smtClean="0">
                          <a:solidFill>
                            <a:srgbClr val="000000"/>
                          </a:solidFill>
                          <a:effectLst/>
                          <a:latin typeface="Calibri"/>
                        </a:rPr>
                        <a:t>197</a:t>
                      </a:r>
                      <a:endParaRPr lang="en-US" sz="20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Tree>
    <p:extLst>
      <p:ext uri="{BB962C8B-B14F-4D97-AF65-F5344CB8AC3E}">
        <p14:creationId xmlns:p14="http://schemas.microsoft.com/office/powerpoint/2010/main" val="917776320"/>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3831</TotalTime>
  <Words>754</Words>
  <Application>Microsoft Office PowerPoint</Application>
  <PresentationFormat>On-screen Show (4:3)</PresentationFormat>
  <Paragraphs>230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Custom Design</vt:lpstr>
      <vt:lpstr>ERCOT  Retail Market Training Task Force</vt:lpstr>
      <vt:lpstr>Retail 101 </vt:lpstr>
      <vt:lpstr>Retail 101</vt:lpstr>
      <vt:lpstr>Retail 101</vt:lpstr>
      <vt:lpstr>2015 Accomplishments</vt:lpstr>
      <vt:lpstr>2016 Goals  Develop and Complete 5 Online Marketrak Training Modules </vt:lpstr>
      <vt:lpstr>2016 Goals – Retail Instructor Led Classes </vt:lpstr>
      <vt:lpstr>MarkeTrak On-line Training Modules Update – 5 Complete! </vt:lpstr>
      <vt:lpstr>MarkeTrak On-line Training via  ERCOT Learning Management System </vt:lpstr>
      <vt:lpstr>MarkeTrak On-line Training Series</vt:lpstr>
      <vt:lpstr>Please join us for our Next RMTTF Meeting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Mckeever, Deborah</dc:creator>
  <cp:lastModifiedBy>Mckeever, Deborah</cp:lastModifiedBy>
  <cp:revision>207</cp:revision>
  <cp:lastPrinted>2016-02-12T19:29:41Z</cp:lastPrinted>
  <dcterms:created xsi:type="dcterms:W3CDTF">2005-04-21T14:28:35Z</dcterms:created>
  <dcterms:modified xsi:type="dcterms:W3CDTF">2016-02-23T19:26:06Z</dcterms:modified>
</cp:coreProperties>
</file>