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0"/>
  </p:notesMasterIdLst>
  <p:sldIdLst>
    <p:sldId id="256" r:id="rId3"/>
    <p:sldId id="264" r:id="rId4"/>
    <p:sldId id="276" r:id="rId5"/>
    <p:sldId id="268" r:id="rId6"/>
    <p:sldId id="269" r:id="rId7"/>
    <p:sldId id="261" r:id="rId8"/>
    <p:sldId id="262" r:id="rId9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171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63" tIns="46431" rIns="92863" bIns="464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63" tIns="46431" rIns="92863" bIns="464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05863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1" y="8805863"/>
            <a:ext cx="3027363" cy="463550"/>
          </a:xfrm>
          <a:prstGeom prst="rect">
            <a:avLst/>
          </a:prstGeom>
        </p:spPr>
        <p:txBody>
          <a:bodyPr vert="horz" lIns="92863" tIns="46431" rIns="92863" bIns="464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2/23/2016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2/23/2016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March 1, 2016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68900"/>
          </a:xfrm>
        </p:spPr>
        <p:txBody>
          <a:bodyPr/>
          <a:lstStyle/>
          <a:p>
            <a:r>
              <a:rPr lang="en-US" altLang="en-US" dirty="0" smtClean="0"/>
              <a:t>Reviewed </a:t>
            </a:r>
            <a:r>
              <a:rPr lang="en-US" altLang="en-US" dirty="0" smtClean="0"/>
              <a:t>proposed revisions to AMWG Procedures and Change Request Form</a:t>
            </a:r>
          </a:p>
          <a:p>
            <a:r>
              <a:rPr lang="en-US" altLang="en-US" dirty="0" smtClean="0"/>
              <a:t>Reviewed TDSP AMS Data Practices Matrix</a:t>
            </a:r>
          </a:p>
          <a:p>
            <a:pPr lvl="1"/>
            <a:r>
              <a:rPr lang="en-US" altLang="en-US" dirty="0" smtClean="0"/>
              <a:t>Updated May 2013</a:t>
            </a:r>
          </a:p>
          <a:p>
            <a:pPr lvl="1"/>
            <a:r>
              <a:rPr lang="en-US" altLang="en-US" dirty="0" smtClean="0"/>
              <a:t>Highlight practices common to all TDSPs</a:t>
            </a:r>
          </a:p>
          <a:p>
            <a:pPr lvl="1"/>
            <a:r>
              <a:rPr lang="en-US" altLang="en-US" dirty="0" smtClean="0"/>
              <a:t>Substantive revisions targeted ~July 2015 after several MDM system upgrades</a:t>
            </a:r>
            <a:endParaRPr lang="en-US" altLang="en-US" dirty="0" smtClean="0"/>
          </a:p>
          <a:p>
            <a:r>
              <a:rPr lang="en-US" altLang="en-US" dirty="0" smtClean="0"/>
              <a:t>Reviewed January 2016 SMT unplanned outages</a:t>
            </a:r>
          </a:p>
          <a:p>
            <a:pPr lvl="1"/>
            <a:r>
              <a:rPr lang="en-US" altLang="en-US" dirty="0" smtClean="0"/>
              <a:t>1/18, 1/25-1/26 both related to hardware failures</a:t>
            </a:r>
          </a:p>
          <a:p>
            <a:pPr lvl="1"/>
            <a:r>
              <a:rPr lang="en-US" altLang="en-US" dirty="0" smtClean="0"/>
              <a:t>Failed hardware being analyzed for root cause</a:t>
            </a:r>
            <a:endParaRPr lang="en-US" altLang="en-US" dirty="0" smtClean="0"/>
          </a:p>
          <a:p>
            <a:endParaRPr lang="en-US" altLang="en-US" dirty="0" smtClean="0"/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Noteworthy February Meeting Items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787900"/>
          </a:xfrm>
        </p:spPr>
        <p:txBody>
          <a:bodyPr/>
          <a:lstStyle/>
          <a:p>
            <a:r>
              <a:rPr lang="en-US" dirty="0" smtClean="0"/>
              <a:t>February 27 SMT Planned Release</a:t>
            </a:r>
          </a:p>
          <a:p>
            <a:pPr lvl="1"/>
            <a:r>
              <a:rPr lang="en-US" dirty="0" smtClean="0"/>
              <a:t>Allow date ranges to be maintained while user toggles between daily usage view and interval read view</a:t>
            </a:r>
          </a:p>
          <a:p>
            <a:pPr lvl="1"/>
            <a:r>
              <a:rPr lang="en-US" dirty="0" smtClean="0"/>
              <a:t>Allow user to open SMT in multiple tabs in the same browser w/out having to re-enter login credentials</a:t>
            </a:r>
          </a:p>
          <a:p>
            <a:pPr lvl="1"/>
            <a:r>
              <a:rPr lang="en-US" dirty="0" smtClean="0"/>
              <a:t>Implement FTPS and API SSL certificate expiration alerts for REPs and 3</a:t>
            </a:r>
            <a:r>
              <a:rPr lang="en-US" baseline="30000" dirty="0" smtClean="0"/>
              <a:t>rd</a:t>
            </a:r>
            <a:r>
              <a:rPr lang="en-US" dirty="0" smtClean="0"/>
              <a:t> Parties</a:t>
            </a:r>
          </a:p>
          <a:p>
            <a:pPr lvl="1"/>
            <a:r>
              <a:rPr lang="en-US" dirty="0" smtClean="0"/>
              <a:t>Enhance SMT GUI usability to provide more accurate ad hoc report status information</a:t>
            </a:r>
          </a:p>
          <a:p>
            <a:r>
              <a:rPr lang="en-US" dirty="0" smtClean="0"/>
              <a:t>12 hour SMT portal outage:  9:00 p.m. 2/27 – 9:00 a.m. 2/28</a:t>
            </a:r>
          </a:p>
          <a:p>
            <a:pPr lvl="1"/>
            <a:r>
              <a:rPr lang="en-US" dirty="0" smtClean="0"/>
              <a:t>LSE files and FTPS folders not affected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February </a:t>
            </a:r>
            <a:r>
              <a:rPr lang="en-US" sz="4400" dirty="0"/>
              <a:t>Meeting Items,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1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406	(+147)</a:t>
            </a:r>
            <a:r>
              <a:rPr lang="en-US" altLang="en-US" sz="1600" dirty="0" smtClean="0"/>
              <a:t>{1/15 = 958}</a:t>
            </a:r>
            <a:endParaRPr lang="en-US" altLang="en-US" dirty="0" smtClean="0"/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417	(+177) </a:t>
            </a:r>
            <a:r>
              <a:rPr lang="en-US" altLang="en-US" sz="1600" dirty="0" smtClean="0"/>
              <a:t>{</a:t>
            </a:r>
            <a:r>
              <a:rPr lang="en-US" altLang="en-US" sz="1600" dirty="0"/>
              <a:t>1/15 = </a:t>
            </a:r>
            <a:r>
              <a:rPr lang="en-US" altLang="en-US" sz="1600" dirty="0" smtClean="0"/>
              <a:t>863}</a:t>
            </a:r>
          </a:p>
          <a:p>
            <a:pPr lvl="1"/>
            <a:r>
              <a:rPr lang="en-US" altLang="en-US" dirty="0" smtClean="0"/>
              <a:t>Residential = 343 (161)</a:t>
            </a:r>
          </a:p>
          <a:p>
            <a:pPr lvl="2"/>
            <a:r>
              <a:rPr lang="en-US" altLang="en-US" dirty="0" smtClean="0"/>
              <a:t>GUI access issues = 103 (+53)</a:t>
            </a:r>
          </a:p>
          <a:p>
            <a:pPr lvl="2"/>
            <a:r>
              <a:rPr lang="en-US" altLang="en-US" dirty="0" smtClean="0"/>
              <a:t>Registration issues = 173 (+55)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(Res)	65,467 </a:t>
            </a:r>
            <a:r>
              <a:rPr lang="en-US" altLang="en-US" dirty="0" smtClean="0">
                <a:solidFill>
                  <a:srgbClr val="FF0000"/>
                </a:solidFill>
              </a:rPr>
              <a:t>(-309)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7,117,102 (+12,440)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7,048,888 (+12,931)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Selected SMT Statistics -January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 smtClean="0"/>
              <a:t>Active</a:t>
            </a:r>
            <a:r>
              <a:rPr lang="en-US" altLang="en-US" dirty="0" smtClean="0"/>
              <a:t> Energy Data Agreements  	983 </a:t>
            </a:r>
            <a:r>
              <a:rPr lang="en-US" altLang="en-US" sz="1600" dirty="0" smtClean="0"/>
              <a:t>(2/1/16)</a:t>
            </a:r>
            <a:endParaRPr lang="en-US" altLang="en-US" b="1" i="1" u="sng" dirty="0" smtClean="0"/>
          </a:p>
          <a:p>
            <a:r>
              <a:rPr lang="en-US" altLang="en-US" b="1" i="1" u="sng" dirty="0" smtClean="0"/>
              <a:t>Total </a:t>
            </a:r>
            <a:r>
              <a:rPr lang="en-US" altLang="en-US" dirty="0" smtClean="0"/>
              <a:t>* Energy Data Agreements    1,165 </a:t>
            </a:r>
            <a:r>
              <a:rPr lang="en-US" altLang="en-US" dirty="0" smtClean="0">
                <a:solidFill>
                  <a:srgbClr val="FF0000"/>
                </a:solidFill>
              </a:rPr>
              <a:t>(-188)</a:t>
            </a:r>
            <a:endParaRPr lang="en-US" altLang="en-US" dirty="0" smtClean="0">
              <a:ln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marL="392113" lvl="1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* </a:t>
            </a:r>
            <a:r>
              <a:rPr lang="en-US" altLang="en-US" dirty="0"/>
              <a:t>Active and Pending</a:t>
            </a:r>
          </a:p>
          <a:p>
            <a:pPr lvl="1"/>
            <a:r>
              <a:rPr lang="en-US" altLang="en-US" dirty="0" smtClean="0"/>
              <a:t>AEPN = 1; CNP = 365;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799</a:t>
            </a:r>
          </a:p>
          <a:p>
            <a:r>
              <a:rPr lang="en-US" altLang="en-US" dirty="0" smtClean="0"/>
              <a:t>HAN Device Agreements		389 (NC)</a:t>
            </a:r>
          </a:p>
          <a:p>
            <a:r>
              <a:rPr lang="en-US" altLang="en-US" dirty="0" smtClean="0"/>
              <a:t>HAN Devices				9,791 </a:t>
            </a:r>
            <a:r>
              <a:rPr lang="en-US" altLang="en-US" dirty="0" smtClean="0">
                <a:solidFill>
                  <a:srgbClr val="FF0000"/>
                </a:solidFill>
              </a:rPr>
              <a:t>(-292)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85 (+8)</a:t>
            </a:r>
          </a:p>
          <a:p>
            <a:r>
              <a:rPr lang="en-US" altLang="en-US" dirty="0" smtClean="0"/>
              <a:t>REPs Registered @ SMT		107 (NC)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				4,458</a:t>
            </a:r>
          </a:p>
          <a:p>
            <a:pPr lvl="1"/>
            <a:r>
              <a:rPr lang="en-US" altLang="en-US" dirty="0" smtClean="0"/>
              <a:t>REP					12</a:t>
            </a:r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Stats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2"/>
          </a:xfrm>
        </p:spPr>
        <p:txBody>
          <a:bodyPr/>
          <a:lstStyle/>
          <a:p>
            <a:pPr marL="109537" indent="0" algn="ctr" eaLnBrk="1" hangingPunct="1">
              <a:buNone/>
            </a:pPr>
            <a:r>
              <a:rPr lang="en-US" altLang="en-US" sz="3600" b="1" dirty="0" smtClean="0"/>
              <a:t>March 22,  9:30 – 3:30</a:t>
            </a:r>
          </a:p>
          <a:p>
            <a:pPr marL="109537" indent="0" algn="ctr" eaLnBrk="1" hangingPunct="1">
              <a:buNone/>
            </a:pPr>
            <a:endParaRPr lang="en-US" altLang="en-US" sz="3200" b="1" dirty="0"/>
          </a:p>
          <a:p>
            <a:pPr marL="109537" indent="0" algn="ctr" eaLnBrk="1" hangingPunct="1">
              <a:buNone/>
            </a:pPr>
            <a:r>
              <a:rPr lang="en-US" altLang="en-US" sz="3600" b="1" dirty="0" smtClean="0"/>
              <a:t>WebEx Only</a:t>
            </a:r>
            <a:endParaRPr lang="en-US" altLang="en-US" sz="3600" b="1" dirty="0" smtClean="0"/>
          </a:p>
          <a:p>
            <a:pPr marL="109537" indent="0" algn="ctr" eaLnBrk="1" hangingPunct="1">
              <a:buNone/>
            </a:pPr>
            <a:endParaRPr lang="en-US" altLang="en-US" sz="2800" b="1" dirty="0"/>
          </a:p>
          <a:p>
            <a:pPr marL="109537" indent="0" eaLnBrk="1" hangingPunct="1">
              <a:buNone/>
            </a:pPr>
            <a:endParaRPr lang="en-US" altLang="en-US" sz="2400" dirty="0"/>
          </a:p>
          <a:p>
            <a:pPr marL="109537" indent="0" eaLnBrk="1" hangingPunct="1">
              <a:buNone/>
            </a:pPr>
            <a:endParaRPr lang="en-US" altLang="en-US" sz="2000" dirty="0" smtClean="0"/>
          </a:p>
          <a:p>
            <a:pPr marL="109537" indent="0" eaLnBrk="1" hangingPunct="1">
              <a:buNone/>
            </a:pPr>
            <a:endParaRPr lang="en-US" altLang="en-US" sz="2000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Next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4062</TotalTime>
  <Words>206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Concourse</vt:lpstr>
      <vt:lpstr>S&amp;C-2010</vt:lpstr>
      <vt:lpstr>Advanced Metering Working Group (AMWG)</vt:lpstr>
      <vt:lpstr>Noteworthy February Meeting Items</vt:lpstr>
      <vt:lpstr>February Meeting Items, cont.</vt:lpstr>
      <vt:lpstr>Selected SMT Statistics -January</vt:lpstr>
      <vt:lpstr>January Stats – Cont.</vt:lpstr>
      <vt:lpstr>Next Meeting</vt:lpstr>
      <vt:lpstr>Questions?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 021616</cp:lastModifiedBy>
  <cp:revision>158</cp:revision>
  <cp:lastPrinted>2016-02-19T18:51:30Z</cp:lastPrinted>
  <dcterms:created xsi:type="dcterms:W3CDTF">2014-12-16T20:53:10Z</dcterms:created>
  <dcterms:modified xsi:type="dcterms:W3CDTF">2016-02-23T19:51:53Z</dcterms:modified>
</cp:coreProperties>
</file>