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06" r:id="rId2"/>
  </p:sldMasterIdLst>
  <p:notesMasterIdLst>
    <p:notesMasterId r:id="rId10"/>
  </p:notesMasterIdLst>
  <p:sldIdLst>
    <p:sldId id="256" r:id="rId3"/>
    <p:sldId id="264" r:id="rId4"/>
    <p:sldId id="276" r:id="rId5"/>
    <p:sldId id="268" r:id="rId6"/>
    <p:sldId id="269" r:id="rId7"/>
    <p:sldId id="261" r:id="rId8"/>
    <p:sldId id="262" r:id="rId9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5" autoAdjust="0"/>
    <p:restoredTop sz="94532" autoAdjust="0"/>
  </p:normalViewPr>
  <p:slideViewPr>
    <p:cSldViewPr>
      <p:cViewPr>
        <p:scale>
          <a:sx n="80" d="100"/>
          <a:sy n="80" d="100"/>
        </p:scale>
        <p:origin x="-171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363" cy="463550"/>
          </a:xfrm>
          <a:prstGeom prst="rect">
            <a:avLst/>
          </a:prstGeom>
        </p:spPr>
        <p:txBody>
          <a:bodyPr vert="horz" lIns="92863" tIns="46431" rIns="92863" bIns="464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1" y="0"/>
            <a:ext cx="3027363" cy="463550"/>
          </a:xfrm>
          <a:prstGeom prst="rect">
            <a:avLst/>
          </a:prstGeom>
        </p:spPr>
        <p:txBody>
          <a:bodyPr vert="horz" lIns="92863" tIns="46431" rIns="92863" bIns="464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3101AC-D26F-4973-A895-0130FEC505A5}" type="datetimeFigureOut">
              <a:rPr lang="en-US"/>
              <a:pPr>
                <a:defRPr/>
              </a:pPr>
              <a:t>2/23/2016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63" tIns="46431" rIns="92863" bIns="464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63" tIns="46431" rIns="92863" bIns="464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05863"/>
            <a:ext cx="3027363" cy="463550"/>
          </a:xfrm>
          <a:prstGeom prst="rect">
            <a:avLst/>
          </a:prstGeom>
        </p:spPr>
        <p:txBody>
          <a:bodyPr vert="horz" lIns="92863" tIns="46431" rIns="92863" bIns="464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1" y="8805863"/>
            <a:ext cx="3027363" cy="463550"/>
          </a:xfrm>
          <a:prstGeom prst="rect">
            <a:avLst/>
          </a:prstGeom>
        </p:spPr>
        <p:txBody>
          <a:bodyPr vert="horz" lIns="92863" tIns="46431" rIns="92863" bIns="464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BB6702-E691-478F-AD30-863CD4C8AF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61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4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C3CBBD-B26E-43E9-90A1-86A671B06D3F}" type="datetime1">
              <a:rPr lang="en-US"/>
              <a:pPr>
                <a:defRPr/>
              </a:pPr>
              <a:t>2/23/2016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992F04-AD4F-4FF3-AFF2-77D2FC58C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3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476D-167C-4CE1-9A48-ADC59739DBEA}" type="datetime1">
              <a:rPr lang="en-US"/>
              <a:pPr>
                <a:defRPr/>
              </a:pPr>
              <a:t>2/23/2016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FB7B-6B34-43A1-8A08-271D9F066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6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378B-502D-4ADD-9C39-6CDF7F4301CC}" type="datetime1">
              <a:rPr lang="en-US"/>
              <a:pPr>
                <a:defRPr/>
              </a:pPr>
              <a:t>2/23/2016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F828-3863-4A7D-BAA6-A32B10A63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9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289" y="2130430"/>
            <a:ext cx="7771423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357" y="3886200"/>
            <a:ext cx="64012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C1EF-BBCE-4823-A225-CE6DBBBE0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4EBD-E13E-478A-8843-EF1F5D4B0F2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2/23/2016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5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3EFC-C947-4978-B298-04A2BF6034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4EE1-E75B-4723-96C9-C3C9C18AB6D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2/23/2016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2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5" y="4406905"/>
            <a:ext cx="77714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5" y="2906713"/>
            <a:ext cx="77714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05-B161-4BDD-A11B-CF12D21FFF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78D-0F9C-41B9-8CCE-A1D64CAEB8F5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2/23/2016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10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173" y="1863725"/>
            <a:ext cx="428380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212" y="1863725"/>
            <a:ext cx="4285029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011-61E0-45D6-B902-AB7297DD7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D106-BE79-4239-9970-719F296C3F7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2/23/2016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6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4638"/>
            <a:ext cx="823057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13" y="1535113"/>
            <a:ext cx="40407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13" y="2174875"/>
            <a:ext cx="40407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20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20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9B77-850F-40D9-9DE3-FD907E21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05DA-59AB-4D47-8680-4736641EAFD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2/23/2016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53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9D54-7CF0-494C-B0FF-C678D01D58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46C2-BAFB-430C-B5F9-D0407ECF028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2/23/2016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9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9D15-6AD5-4E7F-8829-3A2A455B32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3F20-15F6-4A75-AF67-81AA9AAE863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2/23/2016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51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3050"/>
            <a:ext cx="300892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4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12" y="1435103"/>
            <a:ext cx="30089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0012-20C7-4582-A96F-DB4DF81A36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4E5-97E3-4BFE-BD74-DDF460A6C8DC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2/23/2016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F1A4-D06F-4A1A-BC17-1255EDCCCD48}" type="datetime1">
              <a:rPr lang="en-US"/>
              <a:pPr>
                <a:defRPr/>
              </a:pPr>
              <a:t>2/23/2016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39A6-CD8A-436C-892A-681EACA97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7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6" y="4800600"/>
            <a:ext cx="548664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6" y="612775"/>
            <a:ext cx="54866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6" y="5367338"/>
            <a:ext cx="54866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842D-0426-4C3D-B27F-577349F27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1BC0-5D60-4571-A477-822E4A9685C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2/23/2016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99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E529-F1A1-4405-8C24-7FD399AA8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6B13-B539-4084-A2CF-3F6CFDCE432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2/23/2016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4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029" y="457205"/>
            <a:ext cx="2171212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176" y="457205"/>
            <a:ext cx="6397625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885F-5CFA-45A9-950E-F458DAFE87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122-51F0-4BFD-946E-8BC56C5C731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2/23/2016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7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4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4CA8A-0D75-4E83-8A60-E7BE551BF945}" type="datetime1">
              <a:rPr lang="en-US"/>
              <a:pPr>
                <a:defRPr/>
              </a:pPr>
              <a:t>2/23/2016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F35A8-63EA-4481-9129-A6DBBEEB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15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0389E-AD8E-4F74-A13E-DC71B9A62ADD}" type="datetime1">
              <a:rPr lang="en-US"/>
              <a:pPr>
                <a:defRPr/>
              </a:pPr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C3ED6-3C56-4729-B9B4-B70FE2B17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52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27C8A-257A-43C6-B99D-AABF67475200}" type="datetime1">
              <a:rPr lang="en-US"/>
              <a:pPr>
                <a:defRPr/>
              </a:pPr>
              <a:t>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18626-B00A-4501-8726-035CF9749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4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F38301-5A8E-489C-A227-A47A27DD7DF7}" type="datetime1">
              <a:rPr lang="en-US"/>
              <a:pPr>
                <a:defRPr/>
              </a:pPr>
              <a:t>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3734CF-CEFB-4896-BFCF-FB9713690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16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C2D7-CFF2-4154-8194-B211DA8DFDA6}" type="datetime1">
              <a:rPr lang="en-US"/>
              <a:pPr>
                <a:defRPr/>
              </a:pPr>
              <a:t>2/23/2016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EBE1D-087E-4D8F-843D-044D19102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8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382E0-9A64-4540-80FF-6899856DAEBE}" type="datetime1">
              <a:rPr lang="en-US"/>
              <a:pPr>
                <a:defRPr/>
              </a:pPr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5AD0FF-BD21-4C71-84BB-6CC74EF3E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59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2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C9F548-AEFC-4F6A-BCE9-5FB6783DEF49}" type="datetime1">
              <a:rPr lang="en-US"/>
              <a:pPr>
                <a:defRPr/>
              </a:pPr>
              <a:t>2/23/2016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DE2C2B-2C19-4412-9FE7-3742CDEB2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4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42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C52F7D-E4AC-482C-8EE9-10628A77AFDA}" type="datetime1">
              <a:rPr lang="en-US"/>
              <a:pPr>
                <a:defRPr/>
              </a:pPr>
              <a:t>2/23/2016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5" y="6408742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42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A53E04-7DDC-4961-99B9-D17D66CE8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903" r:id="rId6"/>
    <p:sldLayoutId id="2147483896" r:id="rId7"/>
    <p:sldLayoutId id="2147483904" r:id="rId8"/>
    <p:sldLayoutId id="2147483905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173" y="457205"/>
            <a:ext cx="868606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173" y="1863725"/>
            <a:ext cx="868606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293079" y="968375"/>
            <a:ext cx="8594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75846" y="6553200"/>
            <a:ext cx="3663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D698C850-EE6C-4C99-BF89-30256EE745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540" y="6553200"/>
            <a:ext cx="100501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3510AAFF-23FC-48F1-BB03-522193471CA7}" type="datetime1">
              <a:rPr lang="en-US" alt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2/23/2016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pic>
        <p:nvPicPr>
          <p:cNvPr id="1036" name="Picture 8" descr="SMT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6310" y="152405"/>
            <a:ext cx="95738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2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Advanced Metering Working Group (AMWG)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altLang="en-US" dirty="0" smtClean="0"/>
              <a:t>Update to RMS</a:t>
            </a:r>
          </a:p>
          <a:p>
            <a:pPr marR="0" eaLnBrk="1" hangingPunct="1"/>
            <a:r>
              <a:rPr lang="en-US" altLang="en-US" dirty="0" smtClean="0"/>
              <a:t>March 1, 2016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A8C18-DE8D-44CE-B5D9-C66C804FA22D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68900"/>
          </a:xfrm>
        </p:spPr>
        <p:txBody>
          <a:bodyPr/>
          <a:lstStyle/>
          <a:p>
            <a:r>
              <a:rPr lang="en-US" altLang="en-US" dirty="0" smtClean="0"/>
              <a:t>Reviewed </a:t>
            </a:r>
            <a:r>
              <a:rPr lang="en-US" altLang="en-US" dirty="0" smtClean="0"/>
              <a:t>proposed revisions to AMWG Procedures and Change Request Form</a:t>
            </a:r>
          </a:p>
          <a:p>
            <a:r>
              <a:rPr lang="en-US" altLang="en-US" dirty="0" smtClean="0"/>
              <a:t>Reviewed TDSP AMS Data Practices Matrix</a:t>
            </a:r>
          </a:p>
          <a:p>
            <a:pPr lvl="1"/>
            <a:r>
              <a:rPr lang="en-US" altLang="en-US" dirty="0" smtClean="0"/>
              <a:t>Updated May 2013</a:t>
            </a:r>
          </a:p>
          <a:p>
            <a:pPr lvl="1"/>
            <a:r>
              <a:rPr lang="en-US" altLang="en-US" dirty="0" smtClean="0"/>
              <a:t>Highlight practices common to all TDSPs</a:t>
            </a:r>
          </a:p>
          <a:p>
            <a:pPr lvl="1"/>
            <a:r>
              <a:rPr lang="en-US" altLang="en-US" dirty="0" smtClean="0"/>
              <a:t>Substantive revisions targeted ~July 2015 after several MDM system upgrades</a:t>
            </a:r>
            <a:endParaRPr lang="en-US" altLang="en-US" dirty="0" smtClean="0"/>
          </a:p>
          <a:p>
            <a:r>
              <a:rPr lang="en-US" altLang="en-US" dirty="0" smtClean="0"/>
              <a:t>Reviewed January 2016 SMT unplanned outages</a:t>
            </a:r>
          </a:p>
          <a:p>
            <a:pPr lvl="1"/>
            <a:r>
              <a:rPr lang="en-US" altLang="en-US" dirty="0" smtClean="0"/>
              <a:t>1/18, 1/25-1/26 both related to hardware failures</a:t>
            </a:r>
          </a:p>
          <a:p>
            <a:pPr lvl="1"/>
            <a:r>
              <a:rPr lang="en-US" altLang="en-US" dirty="0" smtClean="0"/>
              <a:t>Failed hardware being analyzed for root cause</a:t>
            </a:r>
            <a:endParaRPr lang="en-US" altLang="en-US" dirty="0" smtClean="0"/>
          </a:p>
          <a:p>
            <a:endParaRPr lang="en-US" altLang="en-US" dirty="0" smtClean="0"/>
          </a:p>
          <a:p>
            <a:pPr lvl="1"/>
            <a:endParaRPr lang="en-US" altLang="en-US" dirty="0" smtClean="0">
              <a:solidFill>
                <a:srgbClr val="FF0000"/>
              </a:solidFill>
            </a:endParaRPr>
          </a:p>
          <a:p>
            <a:pPr lvl="1"/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Noteworthy February Meeting Items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4787900"/>
          </a:xfrm>
        </p:spPr>
        <p:txBody>
          <a:bodyPr/>
          <a:lstStyle/>
          <a:p>
            <a:r>
              <a:rPr lang="en-US" dirty="0" smtClean="0"/>
              <a:t>February 27 SMT Planned Release</a:t>
            </a:r>
          </a:p>
          <a:p>
            <a:pPr lvl="1"/>
            <a:r>
              <a:rPr lang="en-US" dirty="0" smtClean="0"/>
              <a:t>Allow date ranges to be maintained while user toggles between daily usage view and interval read view</a:t>
            </a:r>
          </a:p>
          <a:p>
            <a:pPr lvl="1"/>
            <a:r>
              <a:rPr lang="en-US" dirty="0" smtClean="0"/>
              <a:t>Allow user to open SMT in multiple tabs in the same browser w/out having to re-enter login credentials</a:t>
            </a:r>
          </a:p>
          <a:p>
            <a:pPr lvl="1"/>
            <a:r>
              <a:rPr lang="en-US" dirty="0" smtClean="0"/>
              <a:t>Implement FTPS and API SSL certificate expiration alerts for REPs and 3</a:t>
            </a:r>
            <a:r>
              <a:rPr lang="en-US" baseline="30000" dirty="0" smtClean="0"/>
              <a:t>rd</a:t>
            </a:r>
            <a:r>
              <a:rPr lang="en-US" dirty="0" smtClean="0"/>
              <a:t> Parties</a:t>
            </a:r>
          </a:p>
          <a:p>
            <a:pPr lvl="1"/>
            <a:r>
              <a:rPr lang="en-US" dirty="0" smtClean="0"/>
              <a:t>Enhance SMT GUI usability to provide more accurate ad hoc report status information</a:t>
            </a:r>
          </a:p>
          <a:p>
            <a:r>
              <a:rPr lang="en-US" dirty="0" smtClean="0"/>
              <a:t>12 hour SMT portal outage:  9:00 p.m. 2/27 – 9:00 a.m. 2/28</a:t>
            </a:r>
          </a:p>
          <a:p>
            <a:pPr lvl="1"/>
            <a:r>
              <a:rPr lang="en-US" dirty="0" smtClean="0"/>
              <a:t>LSE files and FTPS folders not affected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February </a:t>
            </a:r>
            <a:r>
              <a:rPr lang="en-US" sz="4400" dirty="0"/>
              <a:t>Meeting Items,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1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r>
              <a:rPr lang="en-US" altLang="en-US" dirty="0" smtClean="0"/>
              <a:t>SMT Help Desk Calls	406	(+147)</a:t>
            </a:r>
            <a:r>
              <a:rPr lang="en-US" altLang="en-US" sz="1600" dirty="0" smtClean="0"/>
              <a:t>{1/15 = 958}</a:t>
            </a:r>
            <a:endParaRPr lang="en-US" altLang="en-US" dirty="0" smtClean="0"/>
          </a:p>
          <a:p>
            <a:endParaRPr lang="en-US" altLang="en-US" sz="1200" dirty="0" smtClean="0"/>
          </a:p>
          <a:p>
            <a:r>
              <a:rPr lang="en-US" altLang="en-US" dirty="0" smtClean="0"/>
              <a:t>SMT Help Desk Tickets	417	(+177) </a:t>
            </a:r>
            <a:r>
              <a:rPr lang="en-US" altLang="en-US" sz="1600" dirty="0" smtClean="0"/>
              <a:t>{</a:t>
            </a:r>
            <a:r>
              <a:rPr lang="en-US" altLang="en-US" sz="1600" dirty="0"/>
              <a:t>1/15 = </a:t>
            </a:r>
            <a:r>
              <a:rPr lang="en-US" altLang="en-US" sz="1600" dirty="0" smtClean="0"/>
              <a:t>863}</a:t>
            </a:r>
          </a:p>
          <a:p>
            <a:pPr lvl="1"/>
            <a:r>
              <a:rPr lang="en-US" altLang="en-US" dirty="0" smtClean="0"/>
              <a:t>Residential = 343 (161)</a:t>
            </a:r>
          </a:p>
          <a:p>
            <a:pPr lvl="2"/>
            <a:r>
              <a:rPr lang="en-US" altLang="en-US" dirty="0" smtClean="0"/>
              <a:t>GUI access issues = 103 (+53)</a:t>
            </a:r>
          </a:p>
          <a:p>
            <a:pPr lvl="2"/>
            <a:r>
              <a:rPr lang="en-US" altLang="en-US" dirty="0" smtClean="0"/>
              <a:t>Registration issues = 173 (+55)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SMT Registered Users (Res)	65,467 </a:t>
            </a:r>
            <a:r>
              <a:rPr lang="en-US" altLang="en-US" dirty="0" smtClean="0">
                <a:solidFill>
                  <a:srgbClr val="FF0000"/>
                </a:solidFill>
              </a:rPr>
              <a:t>(-309)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ESIs in SMT			7,117,102 (+12,440)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Active Meters in SMT	7,048,888 (+12,931)</a:t>
            </a:r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Selected SMT Statistics -January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1497-312A-4FAA-9417-B4986404EB7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486400"/>
          </a:xfrm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en-US" b="1" i="1" u="sng" dirty="0" smtClean="0"/>
              <a:t>Active</a:t>
            </a:r>
            <a:r>
              <a:rPr lang="en-US" altLang="en-US" dirty="0" smtClean="0"/>
              <a:t> Energy Data Agreements  	983 </a:t>
            </a:r>
            <a:r>
              <a:rPr lang="en-US" altLang="en-US" sz="1600" dirty="0" smtClean="0"/>
              <a:t>(2/1/16)</a:t>
            </a:r>
            <a:endParaRPr lang="en-US" altLang="en-US" b="1" i="1" u="sng" dirty="0" smtClean="0"/>
          </a:p>
          <a:p>
            <a:r>
              <a:rPr lang="en-US" altLang="en-US" b="1" i="1" u="sng" dirty="0" smtClean="0"/>
              <a:t>Total </a:t>
            </a:r>
            <a:r>
              <a:rPr lang="en-US" altLang="en-US" dirty="0" smtClean="0"/>
              <a:t>* Energy Data Agreements    1,165 </a:t>
            </a:r>
            <a:r>
              <a:rPr lang="en-US" altLang="en-US" dirty="0" smtClean="0">
                <a:solidFill>
                  <a:srgbClr val="FF0000"/>
                </a:solidFill>
              </a:rPr>
              <a:t>(-188)</a:t>
            </a:r>
            <a:endParaRPr lang="en-US" altLang="en-US" dirty="0" smtClean="0">
              <a:ln>
                <a:solidFill>
                  <a:srgbClr val="FF0000"/>
                </a:solidFill>
              </a:ln>
              <a:effectLst>
                <a:outerShdw blurRad="50800" dist="50800" dir="5400000" algn="ctr" rotWithShape="0">
                  <a:srgbClr val="7030A0"/>
                </a:outerShdw>
              </a:effectLst>
            </a:endParaRPr>
          </a:p>
          <a:p>
            <a:pPr marL="392113" lvl="1" indent="0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* </a:t>
            </a:r>
            <a:r>
              <a:rPr lang="en-US" altLang="en-US" dirty="0"/>
              <a:t>Active and Pending</a:t>
            </a:r>
          </a:p>
          <a:p>
            <a:pPr lvl="1"/>
            <a:r>
              <a:rPr lang="en-US" altLang="en-US" dirty="0" smtClean="0"/>
              <a:t>AEPN = 1; CNP = 365; </a:t>
            </a:r>
            <a:r>
              <a:rPr lang="en-US" altLang="en-US" dirty="0" err="1" smtClean="0"/>
              <a:t>Oncor</a:t>
            </a:r>
            <a:r>
              <a:rPr lang="en-US" altLang="en-US" dirty="0" smtClean="0"/>
              <a:t> = 799</a:t>
            </a:r>
          </a:p>
          <a:p>
            <a:r>
              <a:rPr lang="en-US" altLang="en-US" dirty="0" smtClean="0"/>
              <a:t>HAN Device Agreements		389 (NC)</a:t>
            </a:r>
          </a:p>
          <a:p>
            <a:r>
              <a:rPr lang="en-US" altLang="en-US" dirty="0" smtClean="0"/>
              <a:t>HAN Devices				9,791 </a:t>
            </a:r>
            <a:r>
              <a:rPr lang="en-US" altLang="en-US" dirty="0" smtClean="0">
                <a:solidFill>
                  <a:srgbClr val="FF0000"/>
                </a:solidFill>
              </a:rPr>
              <a:t>(-292)</a:t>
            </a:r>
          </a:p>
          <a:p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Parties Registered @ SMT	85 (+8)</a:t>
            </a:r>
          </a:p>
          <a:p>
            <a:r>
              <a:rPr lang="en-US" altLang="en-US" dirty="0" smtClean="0"/>
              <a:t>REPs Registered @ SMT		107 (NC)</a:t>
            </a:r>
          </a:p>
          <a:p>
            <a:r>
              <a:rPr lang="en-US" altLang="en-US" dirty="0" smtClean="0"/>
              <a:t>On Demand Reads</a:t>
            </a:r>
          </a:p>
          <a:p>
            <a:pPr lvl="1"/>
            <a:r>
              <a:rPr lang="en-US" altLang="en-US" dirty="0" smtClean="0"/>
              <a:t>Customer				4,458</a:t>
            </a:r>
          </a:p>
          <a:p>
            <a:pPr lvl="1"/>
            <a:r>
              <a:rPr lang="en-US" altLang="en-US" dirty="0" smtClean="0"/>
              <a:t>REP					12</a:t>
            </a:r>
          </a:p>
          <a:p>
            <a:pPr lvl="1"/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Party					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Stats –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114D9-D508-4C34-96DD-D6C0A32E813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41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44962"/>
          </a:xfrm>
        </p:spPr>
        <p:txBody>
          <a:bodyPr/>
          <a:lstStyle/>
          <a:p>
            <a:pPr marL="109537" indent="0" algn="ctr" eaLnBrk="1" hangingPunct="1">
              <a:buNone/>
            </a:pPr>
            <a:r>
              <a:rPr lang="en-US" altLang="en-US" sz="3600" b="1" dirty="0" smtClean="0"/>
              <a:t>March 22,  9:30 – 3:30</a:t>
            </a:r>
          </a:p>
          <a:p>
            <a:pPr marL="109537" indent="0" algn="ctr" eaLnBrk="1" hangingPunct="1">
              <a:buNone/>
            </a:pPr>
            <a:endParaRPr lang="en-US" altLang="en-US" sz="3200" b="1" dirty="0"/>
          </a:p>
          <a:p>
            <a:pPr marL="109537" indent="0" algn="ctr" eaLnBrk="1" hangingPunct="1">
              <a:buNone/>
            </a:pPr>
            <a:r>
              <a:rPr lang="en-US" altLang="en-US" sz="3600" b="1" dirty="0" smtClean="0"/>
              <a:t>WebEx Only</a:t>
            </a:r>
            <a:endParaRPr lang="en-US" altLang="en-US" sz="3600" b="1" dirty="0" smtClean="0"/>
          </a:p>
          <a:p>
            <a:pPr marL="109537" indent="0" algn="ctr" eaLnBrk="1" hangingPunct="1">
              <a:buNone/>
            </a:pPr>
            <a:endParaRPr lang="en-US" altLang="en-US" sz="2800" b="1" dirty="0"/>
          </a:p>
          <a:p>
            <a:pPr marL="109537" indent="0" eaLnBrk="1" hangingPunct="1">
              <a:buNone/>
            </a:pPr>
            <a:endParaRPr lang="en-US" altLang="en-US" sz="2400" dirty="0"/>
          </a:p>
          <a:p>
            <a:pPr marL="109537" indent="0" eaLnBrk="1" hangingPunct="1">
              <a:buNone/>
            </a:pPr>
            <a:endParaRPr lang="en-US" altLang="en-US" sz="2000" dirty="0" smtClean="0"/>
          </a:p>
          <a:p>
            <a:pPr marL="109537" indent="0" eaLnBrk="1" hangingPunct="1">
              <a:buNone/>
            </a:pPr>
            <a:endParaRPr lang="en-US" altLang="en-US" sz="2000" dirty="0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BFE05-8710-4CD8-ACF2-8476A2CF306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Next 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F1C0EE-50F3-48D4-8A7B-25B902767B7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7" name="Picture 3" descr="C:\Users\iv3i\AppData\Local\Microsoft\Windows\Temporary Internet Files\Content.IE5\AAWN31BQ\question-mark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5486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4062</TotalTime>
  <Words>206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Concourse</vt:lpstr>
      <vt:lpstr>S&amp;C-2010</vt:lpstr>
      <vt:lpstr>Advanced Metering Working Group (AMWG)</vt:lpstr>
      <vt:lpstr>Noteworthy February Meeting Items</vt:lpstr>
      <vt:lpstr>February Meeting Items, cont.</vt:lpstr>
      <vt:lpstr>Selected SMT Statistics -January</vt:lpstr>
      <vt:lpstr>January Stats – Cont.</vt:lpstr>
      <vt:lpstr>Next Meeting</vt:lpstr>
      <vt:lpstr>Questions?</vt:lpstr>
    </vt:vector>
  </TitlesOfParts>
  <Company>EFH Corporate Services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Metering Working Group (AMWG)</dc:title>
  <dc:creator>Schatz, John</dc:creator>
  <cp:lastModifiedBy>Schatz, John 021616</cp:lastModifiedBy>
  <cp:revision>158</cp:revision>
  <cp:lastPrinted>2016-02-19T18:51:30Z</cp:lastPrinted>
  <dcterms:created xsi:type="dcterms:W3CDTF">2014-12-16T20:53:10Z</dcterms:created>
  <dcterms:modified xsi:type="dcterms:W3CDTF">2016-02-23T19:51:53Z</dcterms:modified>
</cp:coreProperties>
</file>