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67" r:id="rId5"/>
    <p:sldMasterId id="2147493494" r:id="rId6"/>
  </p:sldMasterIdLst>
  <p:notesMasterIdLst>
    <p:notesMasterId r:id="rId176"/>
  </p:notesMasterIdLst>
  <p:handoutMasterIdLst>
    <p:handoutMasterId r:id="rId177"/>
  </p:handoutMasterIdLst>
  <p:sldIdLst>
    <p:sldId id="260" r:id="rId7"/>
    <p:sldId id="499" r:id="rId8"/>
    <p:sldId id="280" r:id="rId9"/>
    <p:sldId id="480" r:id="rId10"/>
    <p:sldId id="495" r:id="rId11"/>
    <p:sldId id="285" r:id="rId12"/>
    <p:sldId id="286" r:id="rId13"/>
    <p:sldId id="336" r:id="rId14"/>
    <p:sldId id="294" r:id="rId15"/>
    <p:sldId id="316" r:id="rId16"/>
    <p:sldId id="303" r:id="rId17"/>
    <p:sldId id="317" r:id="rId18"/>
    <p:sldId id="302" r:id="rId19"/>
    <p:sldId id="291" r:id="rId20"/>
    <p:sldId id="296" r:id="rId21"/>
    <p:sldId id="304" r:id="rId22"/>
    <p:sldId id="305" r:id="rId23"/>
    <p:sldId id="307" r:id="rId24"/>
    <p:sldId id="306" r:id="rId25"/>
    <p:sldId id="308" r:id="rId26"/>
    <p:sldId id="310" r:id="rId27"/>
    <p:sldId id="311" r:id="rId28"/>
    <p:sldId id="312" r:id="rId29"/>
    <p:sldId id="313" r:id="rId30"/>
    <p:sldId id="314" r:id="rId31"/>
    <p:sldId id="315" r:id="rId32"/>
    <p:sldId id="438" r:id="rId33"/>
    <p:sldId id="439" r:id="rId34"/>
    <p:sldId id="440" r:id="rId35"/>
    <p:sldId id="441" r:id="rId36"/>
    <p:sldId id="442" r:id="rId37"/>
    <p:sldId id="443" r:id="rId38"/>
    <p:sldId id="444" r:id="rId39"/>
    <p:sldId id="497" r:id="rId40"/>
    <p:sldId id="498" r:id="rId41"/>
    <p:sldId id="446" r:id="rId42"/>
    <p:sldId id="447" r:id="rId43"/>
    <p:sldId id="448" r:id="rId44"/>
    <p:sldId id="449" r:id="rId45"/>
    <p:sldId id="450" r:id="rId46"/>
    <p:sldId id="451" r:id="rId47"/>
    <p:sldId id="452" r:id="rId48"/>
    <p:sldId id="453" r:id="rId49"/>
    <p:sldId id="454" r:id="rId50"/>
    <p:sldId id="455" r:id="rId51"/>
    <p:sldId id="456" r:id="rId52"/>
    <p:sldId id="496" r:id="rId53"/>
    <p:sldId id="407" r:id="rId54"/>
    <p:sldId id="408" r:id="rId55"/>
    <p:sldId id="423" r:id="rId56"/>
    <p:sldId id="424" r:id="rId57"/>
    <p:sldId id="425" r:id="rId58"/>
    <p:sldId id="426" r:id="rId59"/>
    <p:sldId id="427" r:id="rId60"/>
    <p:sldId id="473" r:id="rId61"/>
    <p:sldId id="503" r:id="rId62"/>
    <p:sldId id="510" r:id="rId63"/>
    <p:sldId id="504" r:id="rId64"/>
    <p:sldId id="511" r:id="rId65"/>
    <p:sldId id="505" r:id="rId66"/>
    <p:sldId id="506" r:id="rId67"/>
    <p:sldId id="507" r:id="rId68"/>
    <p:sldId id="508" r:id="rId69"/>
    <p:sldId id="509" r:id="rId70"/>
    <p:sldId id="502" r:id="rId71"/>
    <p:sldId id="474" r:id="rId72"/>
    <p:sldId id="414" r:id="rId73"/>
    <p:sldId id="415" r:id="rId74"/>
    <p:sldId id="429" r:id="rId75"/>
    <p:sldId id="457" r:id="rId76"/>
    <p:sldId id="430" r:id="rId77"/>
    <p:sldId id="431" r:id="rId78"/>
    <p:sldId id="432" r:id="rId79"/>
    <p:sldId id="471" r:id="rId80"/>
    <p:sldId id="472" r:id="rId81"/>
    <p:sldId id="459" r:id="rId82"/>
    <p:sldId id="460" r:id="rId83"/>
    <p:sldId id="461" r:id="rId84"/>
    <p:sldId id="462" r:id="rId85"/>
    <p:sldId id="463" r:id="rId86"/>
    <p:sldId id="464" r:id="rId87"/>
    <p:sldId id="465" r:id="rId88"/>
    <p:sldId id="468" r:id="rId89"/>
    <p:sldId id="476" r:id="rId90"/>
    <p:sldId id="421" r:id="rId91"/>
    <p:sldId id="422" r:id="rId92"/>
    <p:sldId id="433" r:id="rId93"/>
    <p:sldId id="434" r:id="rId94"/>
    <p:sldId id="435" r:id="rId95"/>
    <p:sldId id="436" r:id="rId96"/>
    <p:sldId id="437" r:id="rId97"/>
    <p:sldId id="478" r:id="rId98"/>
    <p:sldId id="479" r:id="rId99"/>
    <p:sldId id="481" r:id="rId100"/>
    <p:sldId id="281" r:id="rId101"/>
    <p:sldId id="338" r:id="rId102"/>
    <p:sldId id="339" r:id="rId103"/>
    <p:sldId id="340" r:id="rId104"/>
    <p:sldId id="343" r:id="rId105"/>
    <p:sldId id="344" r:id="rId106"/>
    <p:sldId id="341" r:id="rId107"/>
    <p:sldId id="342" r:id="rId108"/>
    <p:sldId id="345" r:id="rId109"/>
    <p:sldId id="346" r:id="rId110"/>
    <p:sldId id="358" r:id="rId111"/>
    <p:sldId id="359" r:id="rId112"/>
    <p:sldId id="360" r:id="rId113"/>
    <p:sldId id="361" r:id="rId114"/>
    <p:sldId id="351" r:id="rId115"/>
    <p:sldId id="362" r:id="rId116"/>
    <p:sldId id="363" r:id="rId117"/>
    <p:sldId id="364" r:id="rId118"/>
    <p:sldId id="365" r:id="rId119"/>
    <p:sldId id="366" r:id="rId120"/>
    <p:sldId id="357" r:id="rId121"/>
    <p:sldId id="367" r:id="rId122"/>
    <p:sldId id="368" r:id="rId123"/>
    <p:sldId id="371" r:id="rId124"/>
    <p:sldId id="372" r:id="rId125"/>
    <p:sldId id="369" r:id="rId126"/>
    <p:sldId id="370" r:id="rId127"/>
    <p:sldId id="373" r:id="rId128"/>
    <p:sldId id="374" r:id="rId129"/>
    <p:sldId id="375" r:id="rId130"/>
    <p:sldId id="376" r:id="rId131"/>
    <p:sldId id="377" r:id="rId132"/>
    <p:sldId id="378" r:id="rId133"/>
    <p:sldId id="379" r:id="rId134"/>
    <p:sldId id="380" r:id="rId135"/>
    <p:sldId id="381" r:id="rId136"/>
    <p:sldId id="382" r:id="rId137"/>
    <p:sldId id="383" r:id="rId138"/>
    <p:sldId id="385" r:id="rId139"/>
    <p:sldId id="500" r:id="rId140"/>
    <p:sldId id="391" r:id="rId141"/>
    <p:sldId id="384" r:id="rId142"/>
    <p:sldId id="482" r:id="rId143"/>
    <p:sldId id="387" r:id="rId144"/>
    <p:sldId id="388" r:id="rId145"/>
    <p:sldId id="389" r:id="rId146"/>
    <p:sldId id="390" r:id="rId147"/>
    <p:sldId id="394" r:id="rId148"/>
    <p:sldId id="392" r:id="rId149"/>
    <p:sldId id="483" r:id="rId150"/>
    <p:sldId id="395" r:id="rId151"/>
    <p:sldId id="396" r:id="rId152"/>
    <p:sldId id="397" r:id="rId153"/>
    <p:sldId id="398" r:id="rId154"/>
    <p:sldId id="399" r:id="rId155"/>
    <p:sldId id="400" r:id="rId156"/>
    <p:sldId id="485" r:id="rId157"/>
    <p:sldId id="486" r:id="rId158"/>
    <p:sldId id="487" r:id="rId159"/>
    <p:sldId id="488" r:id="rId160"/>
    <p:sldId id="489" r:id="rId161"/>
    <p:sldId id="490" r:id="rId162"/>
    <p:sldId id="491" r:id="rId163"/>
    <p:sldId id="492" r:id="rId164"/>
    <p:sldId id="393" r:id="rId165"/>
    <p:sldId id="401" r:id="rId166"/>
    <p:sldId id="484" r:id="rId167"/>
    <p:sldId id="402" r:id="rId168"/>
    <p:sldId id="403" r:id="rId169"/>
    <p:sldId id="404" r:id="rId170"/>
    <p:sldId id="405" r:id="rId171"/>
    <p:sldId id="406" r:id="rId172"/>
    <p:sldId id="289" r:id="rId173"/>
    <p:sldId id="493" r:id="rId174"/>
    <p:sldId id="494" r:id="rId175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0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386"/>
    <a:srgbClr val="55BAB7"/>
    <a:srgbClr val="00385E"/>
    <a:srgbClr val="C4E3E1"/>
    <a:srgbClr val="C0D1E2"/>
    <a:srgbClr val="008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69" autoAdjust="0"/>
    <p:restoredTop sz="90091" autoAdjust="0"/>
  </p:normalViewPr>
  <p:slideViewPr>
    <p:cSldViewPr snapToGrid="0" snapToObjects="1">
      <p:cViewPr>
        <p:scale>
          <a:sx n="90" d="100"/>
          <a:sy n="90" d="100"/>
        </p:scale>
        <p:origin x="378" y="66"/>
      </p:cViewPr>
      <p:guideLst>
        <p:guide orient="horz" pos="40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78" d="100"/>
          <a:sy n="78" d="100"/>
        </p:scale>
        <p:origin x="-2034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38" Type="http://schemas.openxmlformats.org/officeDocument/2006/relationships/slide" Target="slides/slide132.xml"/><Relationship Id="rId154" Type="http://schemas.openxmlformats.org/officeDocument/2006/relationships/slide" Target="slides/slide148.xml"/><Relationship Id="rId159" Type="http://schemas.openxmlformats.org/officeDocument/2006/relationships/slide" Target="slides/slide153.xml"/><Relationship Id="rId175" Type="http://schemas.openxmlformats.org/officeDocument/2006/relationships/slide" Target="slides/slide169.xml"/><Relationship Id="rId170" Type="http://schemas.openxmlformats.org/officeDocument/2006/relationships/slide" Target="slides/slide164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144" Type="http://schemas.openxmlformats.org/officeDocument/2006/relationships/slide" Target="slides/slide138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60" Type="http://schemas.openxmlformats.org/officeDocument/2006/relationships/slide" Target="slides/slide154.xml"/><Relationship Id="rId165" Type="http://schemas.openxmlformats.org/officeDocument/2006/relationships/slide" Target="slides/slide159.xml"/><Relationship Id="rId181" Type="http://schemas.openxmlformats.org/officeDocument/2006/relationships/tableStyles" Target="tableStyles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55" Type="http://schemas.openxmlformats.org/officeDocument/2006/relationships/slide" Target="slides/slide149.xml"/><Relationship Id="rId171" Type="http://schemas.openxmlformats.org/officeDocument/2006/relationships/slide" Target="slides/slide165.xml"/><Relationship Id="rId176" Type="http://schemas.openxmlformats.org/officeDocument/2006/relationships/notesMaster" Target="notesMasters/notesMaster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45" Type="http://schemas.openxmlformats.org/officeDocument/2006/relationships/slide" Target="slides/slide139.xml"/><Relationship Id="rId161" Type="http://schemas.openxmlformats.org/officeDocument/2006/relationships/slide" Target="slides/slide155.xml"/><Relationship Id="rId166" Type="http://schemas.openxmlformats.org/officeDocument/2006/relationships/slide" Target="slides/slide16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51" Type="http://schemas.openxmlformats.org/officeDocument/2006/relationships/slide" Target="slides/slide145.xml"/><Relationship Id="rId156" Type="http://schemas.openxmlformats.org/officeDocument/2006/relationships/slide" Target="slides/slide150.xml"/><Relationship Id="rId177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72" Type="http://schemas.openxmlformats.org/officeDocument/2006/relationships/slide" Target="slides/slide166.xml"/><Relationship Id="rId180" Type="http://schemas.openxmlformats.org/officeDocument/2006/relationships/theme" Target="theme/theme1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167" Type="http://schemas.openxmlformats.org/officeDocument/2006/relationships/slide" Target="slides/slide16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162" Type="http://schemas.openxmlformats.org/officeDocument/2006/relationships/slide" Target="slides/slide15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178" Type="http://schemas.openxmlformats.org/officeDocument/2006/relationships/presProps" Target="presProps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slide" Target="slides/slide146.xml"/><Relationship Id="rId173" Type="http://schemas.openxmlformats.org/officeDocument/2006/relationships/slide" Target="slides/slide167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168" Type="http://schemas.openxmlformats.org/officeDocument/2006/relationships/slide" Target="slides/slide162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slide" Target="slides/slide157.xml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74" Type="http://schemas.openxmlformats.org/officeDocument/2006/relationships/slide" Target="slides/slide168.xml"/><Relationship Id="rId179" Type="http://schemas.openxmlformats.org/officeDocument/2006/relationships/viewProps" Target="viewProps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64" Type="http://schemas.openxmlformats.org/officeDocument/2006/relationships/slide" Target="slides/slide158.xml"/><Relationship Id="rId169" Type="http://schemas.openxmlformats.org/officeDocument/2006/relationships/slide" Target="slides/slide16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607CA14-926D-480A-8E56-368E70F3C234}" type="datetimeFigureOut">
              <a:rPr lang="en-US"/>
              <a:pPr>
                <a:defRPr/>
              </a:pPr>
              <a:t>2/22/2016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7DD2CEA-46D8-4286-8411-1FB077BF8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92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A789D5F-5C8A-40B9-A420-AEC7A1291B1A}" type="datetimeFigureOut">
              <a:rPr lang="en-US"/>
              <a:pPr>
                <a:defRPr/>
              </a:pPr>
              <a:t>2/22/2016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588139C-3228-46CA-833B-5181E7840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519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1CEB34-D0F4-49BF-BFD2-AAD20B186E87}" type="slidenum">
              <a:rPr lang="en-US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883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86733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4389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8654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8765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1703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797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3499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8610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3473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5109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36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4816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4107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027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5978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6786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6835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3240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0985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7240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6918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78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1727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6234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2359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8353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3893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effect of improving wind HSL estimation can be approximated by shifting the LDL-HDL energy offer curve, assuming dispatch does not change. They were not plotted in this</a:t>
            </a:r>
            <a:r>
              <a:rPr lang="en-US" baseline="0" dirty="0" smtClean="0"/>
              <a:t> analysis, but the relative magnitude of impact can be compared to the MIRTM Demand Estimation energy offer curve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63737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effect of improving wind HSL estimation can be observed by shifting the LDL-HDL curve, assuming dispatch did not change. I wasn’t able to show sensitivity graphs on the energy offer curve since it was a bit more complicated.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788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374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05568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312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36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753935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14146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66699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9285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56426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7793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84446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17043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83506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46907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20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915172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7019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24900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53158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08333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03642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47173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23032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19786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3764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17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05313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4999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33363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82046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24338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95873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42404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57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639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842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743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77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88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4269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171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9068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06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420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115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786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877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118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81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561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757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6064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3295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9811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7309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105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902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7327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837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66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785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2040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0552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9653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1395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438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1056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9459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1771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428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370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320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1810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GTBD Estimation uses New STLF and Modified GTBD Methodology</a:t>
            </a:r>
          </a:p>
          <a:p>
            <a:r>
              <a:rPr lang="en-US" dirty="0" smtClean="0"/>
              <a:t>No DC tie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0626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GTBD Estimation uses New STLF and Modified GTBD Methodology</a:t>
            </a:r>
          </a:p>
          <a:p>
            <a:r>
              <a:rPr lang="en-US" dirty="0" smtClean="0"/>
              <a:t>No DC tie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039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GTBD Estimation uses New STLF and Modified GTBD Methodology</a:t>
            </a:r>
          </a:p>
          <a:p>
            <a:r>
              <a:rPr lang="en-US" dirty="0" smtClean="0"/>
              <a:t>No DC tie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719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GTBD Estimation uses New STLF and Modified GTBD Methodology</a:t>
            </a:r>
          </a:p>
          <a:p>
            <a:r>
              <a:rPr lang="en-US" dirty="0" smtClean="0"/>
              <a:t>No DC tie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029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GTBD Estimation uses New STLF and Modified GTBD Methodology</a:t>
            </a:r>
          </a:p>
          <a:p>
            <a:r>
              <a:rPr lang="en-US" dirty="0" smtClean="0"/>
              <a:t>No DC tie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118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GTBD Estimation uses New STLF and Modified GTBD Methodology</a:t>
            </a:r>
          </a:p>
          <a:p>
            <a:r>
              <a:rPr lang="en-US" dirty="0" smtClean="0"/>
              <a:t>No DC tie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776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GTBD Estimation uses New STLF and Modified GTBD Methodology</a:t>
            </a:r>
          </a:p>
          <a:p>
            <a:r>
              <a:rPr lang="en-US" dirty="0" smtClean="0"/>
              <a:t>No DC tie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451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GTBD Estimation uses New STLF and Modified GTBD Methodology</a:t>
            </a:r>
          </a:p>
          <a:p>
            <a:r>
              <a:rPr lang="en-US" dirty="0" smtClean="0"/>
              <a:t>No DC tie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461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GTBD Estimation uses New STLF and Modified GTBD Methodology</a:t>
            </a:r>
          </a:p>
          <a:p>
            <a:r>
              <a:rPr lang="en-US" dirty="0" smtClean="0"/>
              <a:t>No DC tie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28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4645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GTBD Estimation uses New STLF and Modified GTBD Methodology</a:t>
            </a:r>
          </a:p>
          <a:p>
            <a:r>
              <a:rPr lang="en-US" dirty="0" smtClean="0"/>
              <a:t>No DC tie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6732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GTBD Estimation uses New STLF and Modified GTBD Methodology</a:t>
            </a:r>
          </a:p>
          <a:p>
            <a:r>
              <a:rPr lang="en-US" dirty="0" smtClean="0"/>
              <a:t>No DC tie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579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GTBD Estimation uses New STLF and Modified GTBD Methodology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No DC tie change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7544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013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4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188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3998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8835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6670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GTBD Estimation uses New STLF and Modified GTBD Methodology</a:t>
            </a:r>
          </a:p>
          <a:p>
            <a:r>
              <a:rPr lang="en-US" dirty="0" smtClean="0"/>
              <a:t>+62MW DC import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24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4516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GTBD Estimation uses New STLF and Modified GTBD Methodology</a:t>
            </a:r>
          </a:p>
          <a:p>
            <a:r>
              <a:rPr lang="en-US" dirty="0" smtClean="0"/>
              <a:t>-46MW DC export</a:t>
            </a:r>
            <a:r>
              <a:rPr lang="en-US" baseline="0" dirty="0" smtClean="0"/>
              <a:t>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494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4333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6953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6697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5797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88965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31420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-25</a:t>
            </a:r>
            <a:r>
              <a:rPr lang="en-US" baseline="0" dirty="0" smtClean="0"/>
              <a:t>MW DC export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1380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-5MW DC export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0959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11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2307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8221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5215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7501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7687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5732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-34MW DC export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3005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+65 DC import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4886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Performance is calculated using system-wide wind. Actual implementation would require each unit to be treated separate. Further work is being done.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729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5499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72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21930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8105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1908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7958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4828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9090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093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0535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5751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6675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8139C-3228-46CA-833B-5181E78408F3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15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247650" y="641350"/>
            <a:ext cx="8648700" cy="0"/>
          </a:xfrm>
          <a:prstGeom prst="line">
            <a:avLst/>
          </a:prstGeom>
          <a:ln w="1587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6"/>
          <p:cNvSpPr txBox="1">
            <a:spLocks/>
          </p:cNvSpPr>
          <p:nvPr userDrawn="1"/>
        </p:nvSpPr>
        <p:spPr>
          <a:xfrm>
            <a:off x="6705600" y="6069013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hlinkClick r:id="rId2" action="ppaction://hlinksldjump"/>
              </a:rPr>
              <a:t>Table of Contents</a:t>
            </a:r>
            <a:r>
              <a:rPr lang="en-US" sz="1200" baseline="0" dirty="0" smtClean="0"/>
              <a:t> | </a:t>
            </a:r>
            <a:fld id="{F28D0172-49B4-4594-B779-F488FE05A288}" type="slidenum">
              <a:rPr lang="en-US" smtClean="0">
                <a:solidFill>
                  <a:schemeClr val="tx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664" y="828675"/>
            <a:ext cx="8229600" cy="511651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379664" y="179143"/>
            <a:ext cx="8459536" cy="461665"/>
          </a:xfrm>
          <a:prstGeom prst="rect">
            <a:avLst/>
          </a:prstGeom>
        </p:spPr>
        <p:txBody>
          <a:bodyPr rtlCol="0">
            <a:noAutofit/>
          </a:bodyPr>
          <a:lstStyle>
            <a:lvl1pPr algn="l"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194425"/>
            <a:ext cx="2895600" cy="200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Hello I'm a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175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247650" y="641350"/>
            <a:ext cx="8648700" cy="0"/>
          </a:xfrm>
          <a:prstGeom prst="line">
            <a:avLst/>
          </a:prstGeom>
          <a:ln w="1587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6"/>
          <p:cNvSpPr txBox="1">
            <a:spLocks/>
          </p:cNvSpPr>
          <p:nvPr userDrawn="1"/>
        </p:nvSpPr>
        <p:spPr>
          <a:xfrm>
            <a:off x="6705600" y="6069013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28D0172-49B4-4594-B779-F488FE05A288}" type="slidenum">
              <a:rPr lang="en-US" smtClean="0">
                <a:solidFill>
                  <a:schemeClr val="tx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664" y="828675"/>
            <a:ext cx="8229600" cy="51165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379664" y="179143"/>
            <a:ext cx="8459536" cy="461665"/>
          </a:xfrm>
          <a:prstGeom prst="rect">
            <a:avLst/>
          </a:prstGeom>
        </p:spPr>
        <p:txBody>
          <a:bodyPr rtlCol="0">
            <a:noAutofit/>
          </a:bodyPr>
          <a:lstStyle>
            <a:lvl1pPr algn="l"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194425"/>
            <a:ext cx="2895600" cy="200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Hello I'm a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94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5469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Line 14"/>
          <p:cNvSpPr>
            <a:spLocks noChangeShapeType="1"/>
          </p:cNvSpPr>
          <p:nvPr userDrawn="1"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343150" y="3581400"/>
            <a:ext cx="6343650" cy="1143000"/>
          </a:xfrm>
        </p:spPr>
        <p:txBody>
          <a:bodyPr/>
          <a:lstStyle>
            <a:lvl1pPr marL="0" indent="0">
              <a:buFontTx/>
              <a:buNone/>
              <a:defRPr b="0">
                <a:solidFill>
                  <a:schemeClr val="bg1"/>
                </a:solidFill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333625" y="1905000"/>
            <a:ext cx="6477000" cy="1241425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2333625" y="5467350"/>
            <a:ext cx="6276975" cy="476250"/>
          </a:xfrm>
        </p:spPr>
        <p:txBody>
          <a:bodyPr/>
          <a:lstStyle>
            <a:lvl1pPr defTabSz="457200">
              <a:defRPr sz="18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March 10, 2009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33625" y="5067300"/>
            <a:ext cx="6276975" cy="419100"/>
          </a:xfrm>
        </p:spPr>
        <p:txBody>
          <a:bodyPr/>
          <a:lstStyle>
            <a:lvl1pPr algn="l" defTabSz="457200">
              <a:defRPr sz="18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COPS</a:t>
            </a:r>
          </a:p>
        </p:txBody>
      </p:sp>
    </p:spTree>
    <p:extLst>
      <p:ext uri="{BB962C8B-B14F-4D97-AF65-F5344CB8AC3E}">
        <p14:creationId xmlns:p14="http://schemas.microsoft.com/office/powerpoint/2010/main" val="1711257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1F74A6F-2985-437A-A579-85E971A14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en-US"/>
              <a:t>February 10, 2009</a:t>
            </a:r>
          </a:p>
        </p:txBody>
      </p:sp>
    </p:spTree>
    <p:extLst>
      <p:ext uri="{BB962C8B-B14F-4D97-AF65-F5344CB8AC3E}">
        <p14:creationId xmlns:p14="http://schemas.microsoft.com/office/powerpoint/2010/main" val="829072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93FC545-5734-4014-8452-80989F0C5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en-US"/>
              <a:t>February 10, 2009</a:t>
            </a:r>
          </a:p>
        </p:txBody>
      </p:sp>
    </p:spTree>
    <p:extLst>
      <p:ext uri="{BB962C8B-B14F-4D97-AF65-F5344CB8AC3E}">
        <p14:creationId xmlns:p14="http://schemas.microsoft.com/office/powerpoint/2010/main" val="777383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E289940-C7C8-4E59-9935-AD7DB64FF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en-US"/>
              <a:t>February 10, 2009</a:t>
            </a:r>
          </a:p>
        </p:txBody>
      </p:sp>
    </p:spTree>
    <p:extLst>
      <p:ext uri="{BB962C8B-B14F-4D97-AF65-F5344CB8AC3E}">
        <p14:creationId xmlns:p14="http://schemas.microsoft.com/office/powerpoint/2010/main" val="2203607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C3E5111-D0D9-4671-86FC-0F1667C5C1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en-US"/>
              <a:t>February 10, 2009</a:t>
            </a:r>
          </a:p>
        </p:txBody>
      </p:sp>
    </p:spTree>
    <p:extLst>
      <p:ext uri="{BB962C8B-B14F-4D97-AF65-F5344CB8AC3E}">
        <p14:creationId xmlns:p14="http://schemas.microsoft.com/office/powerpoint/2010/main" val="2139953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7FADC88-E5CE-4DB9-8B2C-0AFA7B8ED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en-US"/>
              <a:t>February 10, 2009</a:t>
            </a:r>
          </a:p>
        </p:txBody>
      </p:sp>
    </p:spTree>
    <p:extLst>
      <p:ext uri="{BB962C8B-B14F-4D97-AF65-F5344CB8AC3E}">
        <p14:creationId xmlns:p14="http://schemas.microsoft.com/office/powerpoint/2010/main" val="2275731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918C757-D638-4F3E-8DE2-272BB572A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en-US"/>
              <a:t>February 10, 2009</a:t>
            </a:r>
          </a:p>
        </p:txBody>
      </p:sp>
    </p:spTree>
    <p:extLst>
      <p:ext uri="{BB962C8B-B14F-4D97-AF65-F5344CB8AC3E}">
        <p14:creationId xmlns:p14="http://schemas.microsoft.com/office/powerpoint/2010/main" val="1220755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4741825-7EF9-4869-ABD1-B7A21D7EE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en-US"/>
              <a:t>February 10, 2009</a:t>
            </a:r>
          </a:p>
        </p:txBody>
      </p:sp>
    </p:spTree>
    <p:extLst>
      <p:ext uri="{BB962C8B-B14F-4D97-AF65-F5344CB8AC3E}">
        <p14:creationId xmlns:p14="http://schemas.microsoft.com/office/powerpoint/2010/main" val="3896827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2003209-B9C0-49CF-B710-EF7AA825A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en-US"/>
              <a:t>February 10, 2009</a:t>
            </a:r>
          </a:p>
        </p:txBody>
      </p:sp>
    </p:spTree>
    <p:extLst>
      <p:ext uri="{BB962C8B-B14F-4D97-AF65-F5344CB8AC3E}">
        <p14:creationId xmlns:p14="http://schemas.microsoft.com/office/powerpoint/2010/main" val="4034316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 txBox="1">
            <a:spLocks/>
          </p:cNvSpPr>
          <p:nvPr userDrawn="1"/>
        </p:nvSpPr>
        <p:spPr>
          <a:xfrm>
            <a:off x="6705600" y="6069013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hlinkClick r:id="rId2" action="ppaction://hlinksldjump"/>
              </a:rPr>
              <a:t>Table of Contents</a:t>
            </a:r>
            <a:r>
              <a:rPr lang="en-US" sz="1200" baseline="0" dirty="0" smtClean="0"/>
              <a:t> | </a:t>
            </a:r>
            <a:fld id="{F28D0172-49B4-4594-B779-F488FE05A288}" type="slidenum">
              <a:rPr lang="en-US" smtClean="0">
                <a:solidFill>
                  <a:schemeClr val="tx1"/>
                </a:solidFill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194425"/>
            <a:ext cx="2895600" cy="200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Hello I'm a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00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3B3EBC6-7749-4C8E-BAAF-842341989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en-US"/>
              <a:t>February 10, 2009</a:t>
            </a:r>
          </a:p>
        </p:txBody>
      </p:sp>
    </p:spTree>
    <p:extLst>
      <p:ext uri="{BB962C8B-B14F-4D97-AF65-F5344CB8AC3E}">
        <p14:creationId xmlns:p14="http://schemas.microsoft.com/office/powerpoint/2010/main" val="3621433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1717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3627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00F0CA8-AD75-431D-908F-8AD9181CB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en-US"/>
              <a:t>February 10, 2009</a:t>
            </a:r>
          </a:p>
        </p:txBody>
      </p:sp>
    </p:spTree>
    <p:extLst>
      <p:ext uri="{BB962C8B-B14F-4D97-AF65-F5344CB8AC3E}">
        <p14:creationId xmlns:p14="http://schemas.microsoft.com/office/powerpoint/2010/main" val="3689967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6DD7149-8398-4794-BDAD-5C3D921C6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en-US"/>
              <a:t>February 10, 2009</a:t>
            </a:r>
          </a:p>
        </p:txBody>
      </p:sp>
    </p:spTree>
    <p:extLst>
      <p:ext uri="{BB962C8B-B14F-4D97-AF65-F5344CB8AC3E}">
        <p14:creationId xmlns:p14="http://schemas.microsoft.com/office/powerpoint/2010/main" val="222267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247650" y="641350"/>
            <a:ext cx="8648700" cy="0"/>
          </a:xfrm>
          <a:prstGeom prst="line">
            <a:avLst/>
          </a:prstGeom>
          <a:ln w="1587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6"/>
          <p:cNvSpPr txBox="1">
            <a:spLocks/>
          </p:cNvSpPr>
          <p:nvPr userDrawn="1"/>
        </p:nvSpPr>
        <p:spPr>
          <a:xfrm>
            <a:off x="6705600" y="6069013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EE7F1DF-5135-406F-A567-7AC1D523357C}" type="slidenum">
              <a:rPr lang="en-US" smtClean="0">
                <a:solidFill>
                  <a:schemeClr val="tx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8001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2475" y="8001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371475" y="179143"/>
            <a:ext cx="8459536" cy="461665"/>
          </a:xfrm>
          <a:prstGeom prst="rect">
            <a:avLst/>
          </a:prstGeom>
        </p:spPr>
        <p:txBody>
          <a:bodyPr rtlCol="0">
            <a:noAutofit/>
          </a:bodyPr>
          <a:lstStyle>
            <a:lvl1pPr algn="l"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194425"/>
            <a:ext cx="2895600" cy="200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Hello I'm a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307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247650" y="641350"/>
            <a:ext cx="8648700" cy="0"/>
          </a:xfrm>
          <a:prstGeom prst="line">
            <a:avLst/>
          </a:prstGeom>
          <a:ln w="1587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6"/>
          <p:cNvSpPr txBox="1">
            <a:spLocks/>
          </p:cNvSpPr>
          <p:nvPr userDrawn="1"/>
        </p:nvSpPr>
        <p:spPr>
          <a:xfrm>
            <a:off x="6705600" y="6069013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5D8FAA7-74F8-44A2-B58C-9793730B91F1}" type="slidenum">
              <a:rPr lang="en-US" smtClean="0">
                <a:solidFill>
                  <a:schemeClr val="tx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664" y="9255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9664" y="1565275"/>
            <a:ext cx="4040188" cy="43703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255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65275"/>
            <a:ext cx="4041775" cy="43703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379664" y="179143"/>
            <a:ext cx="8459536" cy="461665"/>
          </a:xfrm>
          <a:prstGeom prst="rect">
            <a:avLst/>
          </a:prstGeom>
        </p:spPr>
        <p:txBody>
          <a:bodyPr rtlCol="0">
            <a:noAutofit/>
          </a:bodyPr>
          <a:lstStyle>
            <a:lvl1pPr algn="l"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194425"/>
            <a:ext cx="2895600" cy="200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Hello I'm a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961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247650" y="641350"/>
            <a:ext cx="8648700" cy="0"/>
          </a:xfrm>
          <a:prstGeom prst="line">
            <a:avLst/>
          </a:prstGeom>
          <a:ln w="1587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6"/>
          <p:cNvSpPr txBox="1">
            <a:spLocks/>
          </p:cNvSpPr>
          <p:nvPr userDrawn="1"/>
        </p:nvSpPr>
        <p:spPr>
          <a:xfrm>
            <a:off x="6705600" y="6202363"/>
            <a:ext cx="2133600" cy="18256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3079D1D-9ECE-4CE8-A3F9-294EC9588B17}" type="slidenum">
              <a:rPr lang="en-US" smtClean="0">
                <a:solidFill>
                  <a:schemeClr val="tx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79663" y="179143"/>
            <a:ext cx="8458200" cy="461665"/>
          </a:xfrm>
          <a:prstGeom prst="rect">
            <a:avLst/>
          </a:prstGeom>
        </p:spPr>
        <p:txBody>
          <a:bodyPr rtlCol="0">
            <a:noAutofit/>
          </a:bodyPr>
          <a:lstStyle>
            <a:lvl1pPr algn="l"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194425"/>
            <a:ext cx="2895600" cy="200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Hello I'm a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959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 txBox="1">
            <a:spLocks/>
          </p:cNvSpPr>
          <p:nvPr userDrawn="1"/>
        </p:nvSpPr>
        <p:spPr>
          <a:xfrm>
            <a:off x="6705600" y="6069013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2E66E3C-C899-4A26-96A7-65BCEB1DDA1A}" type="slidenum">
              <a:rPr lang="en-US" smtClean="0">
                <a:solidFill>
                  <a:schemeClr val="tx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194425"/>
            <a:ext cx="2895600" cy="200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Hello I'm a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304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 txBox="1">
            <a:spLocks/>
          </p:cNvSpPr>
          <p:nvPr userDrawn="1"/>
        </p:nvSpPr>
        <p:spPr>
          <a:xfrm>
            <a:off x="6705600" y="6069013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1751137-A108-4055-9C26-5588B831F99A}" type="slidenum">
              <a:rPr lang="en-US" smtClean="0">
                <a:solidFill>
                  <a:schemeClr val="tx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1474"/>
            <a:ext cx="3008313" cy="8921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71474"/>
            <a:ext cx="5111750" cy="55832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636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194425"/>
            <a:ext cx="2895600" cy="200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Hello I'm a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798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194425"/>
            <a:ext cx="2895600" cy="200025"/>
          </a:xfrm>
        </p:spPr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Hello I'm a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149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 txBox="1">
            <a:spLocks/>
          </p:cNvSpPr>
          <p:nvPr userDrawn="1"/>
        </p:nvSpPr>
        <p:spPr>
          <a:xfrm>
            <a:off x="6705600" y="6069013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A36F1CF-4D81-4D8A-AD95-2A91230F5407}" type="slidenum">
              <a:rPr lang="en-US" smtClean="0">
                <a:solidFill>
                  <a:schemeClr val="tx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194425"/>
            <a:ext cx="2895600" cy="200025"/>
          </a:xfrm>
        </p:spPr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Hello I'm a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94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47625" y="0"/>
            <a:ext cx="923925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3" name="Picture 12"/>
          <p:cNvPicPr>
            <a:picLocks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6868"/>
          <a:stretch/>
        </p:blipFill>
        <p:spPr>
          <a:xfrm>
            <a:off x="214884" y="0"/>
            <a:ext cx="8714232" cy="6858000"/>
          </a:xfrm>
          <a:prstGeom prst="rect">
            <a:avLst/>
          </a:prstGeom>
          <a:effectLst>
            <a:reflection stA="58000" endPos="1000" dir="5400000" sy="-100000" algn="bl" rotWithShape="0"/>
          </a:effectLst>
        </p:spPr>
      </p:pic>
      <p:pic>
        <p:nvPicPr>
          <p:cNvPr id="1030" name="Picture 8" descr="ERCOT cmyk-01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6024563"/>
            <a:ext cx="81756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1097979" y="6076583"/>
            <a:ext cx="1803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Public</a:t>
            </a:r>
            <a:r>
              <a:rPr lang="en-US" sz="1200" baseline="0" dirty="0" smtClean="0"/>
              <a:t> | Market Analysis</a:t>
            </a:r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528" r:id="rId1"/>
    <p:sldLayoutId id="2147493529" r:id="rId2"/>
    <p:sldLayoutId id="2147493530" r:id="rId3"/>
    <p:sldLayoutId id="2147493531" r:id="rId4"/>
    <p:sldLayoutId id="2147493532" r:id="rId5"/>
    <p:sldLayoutId id="2147493533" r:id="rId6"/>
    <p:sldLayoutId id="2147493534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168275"/>
            <a:ext cx="9144000" cy="72167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2" name="Picture 11"/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6868"/>
          <a:stretch/>
        </p:blipFill>
        <p:spPr>
          <a:xfrm>
            <a:off x="214884" y="0"/>
            <a:ext cx="8714232" cy="6858000"/>
          </a:xfrm>
          <a:prstGeom prst="rect">
            <a:avLst/>
          </a:prstGeom>
          <a:effectLst>
            <a:reflection stA="58000" endPos="1000" dir="5400000" sy="-100000" algn="bl" rotWithShape="0"/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975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975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Hello I'm a slide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975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3BA2F3-1CCE-4942-B570-2A33E3EA27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535" r:id="rId1"/>
    <p:sldLayoutId id="2147493536" r:id="rId2"/>
    <p:sldLayoutId id="2147493549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3401723-4681-4188-AF63-9115646A29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8" name="Rectangle 7"/>
          <p:cNvSpPr>
            <a:spLocks noChangeArrowheads="1"/>
          </p:cNvSpPr>
          <p:nvPr userDrawn="1"/>
        </p:nvSpPr>
        <p:spPr bwMode="auto">
          <a:xfrm>
            <a:off x="0" y="6235700"/>
            <a:ext cx="9144000" cy="622300"/>
          </a:xfrm>
          <a:prstGeom prst="rect">
            <a:avLst/>
          </a:prstGeom>
          <a:solidFill>
            <a:srgbClr val="ECEC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3077" name="Picture 8" descr="logo_C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6289675"/>
            <a:ext cx="8540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5469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45795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1" name="Line 11"/>
          <p:cNvSpPr>
            <a:spLocks noChangeShapeType="1"/>
          </p:cNvSpPr>
          <p:nvPr userDrawn="1"/>
        </p:nvSpPr>
        <p:spPr bwMode="auto">
          <a:xfrm>
            <a:off x="1069975" y="6457950"/>
            <a:ext cx="0" cy="219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4579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2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February 10, 2009</a:t>
            </a:r>
          </a:p>
        </p:txBody>
      </p:sp>
      <p:sp>
        <p:nvSpPr>
          <p:cNvPr id="3083" name="Line 12"/>
          <p:cNvSpPr>
            <a:spLocks noChangeShapeType="1"/>
          </p:cNvSpPr>
          <p:nvPr userDrawn="1"/>
        </p:nvSpPr>
        <p:spPr bwMode="auto">
          <a:xfrm>
            <a:off x="0" y="673100"/>
            <a:ext cx="91440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6" name="Rectangle 13"/>
          <p:cNvSpPr>
            <a:spLocks noChangeArrowheads="1"/>
          </p:cNvSpPr>
          <p:nvPr/>
        </p:nvSpPr>
        <p:spPr bwMode="auto">
          <a:xfrm>
            <a:off x="3429000" y="64770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400" eaLnBrk="1" hangingPunct="1">
              <a:defRPr/>
            </a:pPr>
            <a:fld id="{B4D33090-08ED-4C50-942B-BDF19BA06F02}" type="slidenum">
              <a:rPr lang="en-US" altLang="en-US" sz="1200" smtClean="0">
                <a:solidFill>
                  <a:srgbClr val="000000"/>
                </a:solidFill>
              </a:rPr>
              <a:pPr algn="ctr" defTabSz="914400" eaLnBrk="1" hangingPunct="1">
                <a:defRPr/>
              </a:pPr>
              <a:t>‹#›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537" r:id="rId1"/>
    <p:sldLayoutId id="2147493538" r:id="rId2"/>
    <p:sldLayoutId id="2147493539" r:id="rId3"/>
    <p:sldLayoutId id="2147493540" r:id="rId4"/>
    <p:sldLayoutId id="2147493541" r:id="rId5"/>
    <p:sldLayoutId id="2147493542" r:id="rId6"/>
    <p:sldLayoutId id="2147493543" r:id="rId7"/>
    <p:sldLayoutId id="2147493544" r:id="rId8"/>
    <p:sldLayoutId id="2147493545" r:id="rId9"/>
    <p:sldLayoutId id="2147493546" r:id="rId10"/>
    <p:sldLayoutId id="2147493547" r:id="rId11"/>
    <p:sldLayoutId id="2147493548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135.xml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59.xml"/><Relationship Id="rId5" Type="http://schemas.openxmlformats.org/officeDocument/2006/relationships/slide" Target="slide151.xml"/><Relationship Id="rId4" Type="http://schemas.openxmlformats.org/officeDocument/2006/relationships/slide" Target="slide14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5.xml"/><Relationship Id="rId13" Type="http://schemas.openxmlformats.org/officeDocument/2006/relationships/slide" Target="slide168.xml"/><Relationship Id="rId3" Type="http://schemas.openxmlformats.org/officeDocument/2006/relationships/slide" Target="slide3.xml"/><Relationship Id="rId7" Type="http://schemas.openxmlformats.org/officeDocument/2006/relationships/slide" Target="slide47.xml"/><Relationship Id="rId12" Type="http://schemas.openxmlformats.org/officeDocument/2006/relationships/slide" Target="slide16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7.xml"/><Relationship Id="rId11" Type="http://schemas.openxmlformats.org/officeDocument/2006/relationships/slide" Target="slide134.xml"/><Relationship Id="rId5" Type="http://schemas.openxmlformats.org/officeDocument/2006/relationships/slide" Target="slide8.xml"/><Relationship Id="rId10" Type="http://schemas.openxmlformats.org/officeDocument/2006/relationships/slide" Target="slide115.xml"/><Relationship Id="rId4" Type="http://schemas.openxmlformats.org/officeDocument/2006/relationships/slide" Target="slide4.xml"/><Relationship Id="rId9" Type="http://schemas.openxmlformats.org/officeDocument/2006/relationships/slide" Target="slide9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5.xml"/><Relationship Id="rId5" Type="http://schemas.openxmlformats.org/officeDocument/2006/relationships/slide" Target="slide76.xml"/><Relationship Id="rId4" Type="http://schemas.openxmlformats.org/officeDocument/2006/relationships/slide" Target="slide6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13"/>
          <p:cNvGrpSpPr>
            <a:grpSpLocks/>
          </p:cNvGrpSpPr>
          <p:nvPr/>
        </p:nvGrpSpPr>
        <p:grpSpPr bwMode="auto">
          <a:xfrm>
            <a:off x="603250" y="1498600"/>
            <a:ext cx="7727950" cy="4754254"/>
            <a:chOff x="603250" y="546100"/>
            <a:chExt cx="7727950" cy="4754765"/>
          </a:xfrm>
        </p:grpSpPr>
        <p:pic>
          <p:nvPicPr>
            <p:cNvPr id="25603" name="Picture 8" descr="ERCOT cmyk-0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" y="546100"/>
              <a:ext cx="2457704" cy="104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4" name="TextBox 9"/>
            <p:cNvSpPr txBox="1">
              <a:spLocks noChangeArrowheads="1"/>
            </p:cNvSpPr>
            <p:nvPr/>
          </p:nvSpPr>
          <p:spPr bwMode="auto">
            <a:xfrm>
              <a:off x="787400" y="2130425"/>
              <a:ext cx="7543800" cy="3170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smtClean="0"/>
                <a:t>Multi-Interval Real-Time Market (MIRTM) Updates</a:t>
              </a:r>
            </a:p>
            <a:p>
              <a:pPr eaLnBrk="1" hangingPunct="1"/>
              <a:r>
                <a:rPr lang="en-US" altLang="en-US" dirty="0" smtClean="0"/>
                <a:t>SAWG </a:t>
              </a:r>
            </a:p>
            <a:p>
              <a:pPr eaLnBrk="1" hangingPunct="1"/>
              <a:endParaRPr lang="en-US" altLang="en-US" dirty="0" smtClean="0"/>
            </a:p>
            <a:p>
              <a:pPr eaLnBrk="1" hangingPunct="1"/>
              <a:r>
                <a:rPr lang="en-US" altLang="en-US" b="1" dirty="0" smtClean="0"/>
                <a:t>Sean Chang</a:t>
              </a:r>
            </a:p>
            <a:p>
              <a:pPr eaLnBrk="1" hangingPunct="1"/>
              <a:r>
                <a:rPr lang="en-US" altLang="en-US" dirty="0" smtClean="0"/>
                <a:t>Market Analysis</a:t>
              </a:r>
            </a:p>
            <a:p>
              <a:pPr eaLnBrk="1" hangingPunct="1"/>
              <a:r>
                <a:rPr lang="en-US" altLang="en-US" dirty="0" smtClean="0"/>
                <a:t>February 22, 2016 </a:t>
              </a:r>
            </a:p>
            <a:p>
              <a:pPr eaLnBrk="1" hangingPunct="1"/>
              <a:endParaRPr lang="en-US" altLang="en-US" dirty="0"/>
            </a:p>
            <a:p>
              <a:pPr eaLnBrk="1" hangingPunct="1"/>
              <a:r>
                <a:rPr lang="en-US" altLang="en-US" dirty="0" smtClean="0"/>
                <a:t>ERCOT Public</a:t>
              </a:r>
            </a:p>
            <a:p>
              <a:pPr eaLnBrk="1" hangingPunct="1"/>
              <a:r>
                <a:rPr lang="en-US" altLang="en-US" dirty="0" smtClean="0"/>
                <a:t>Version 0.9.3</a:t>
              </a:r>
              <a:endParaRPr lang="en-US" altLang="en-US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787400" y="1852753"/>
              <a:ext cx="6286500" cy="12701"/>
            </a:xfrm>
            <a:prstGeom prst="line">
              <a:avLst/>
            </a:prstGeom>
            <a:ln>
              <a:solidFill>
                <a:srgbClr val="00385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MAE </a:t>
            </a:r>
            <a:r>
              <a:rPr lang="en-US" sz="2000" dirty="0"/>
              <a:t>of Estimated GTBD vs. Reference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80" y="1906199"/>
            <a:ext cx="8454039" cy="304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4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Standard Deviation of Estimated Wind HSL vs. Actual Wind HSL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90" y="1830059"/>
            <a:ext cx="6258020" cy="31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4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9" y="766354"/>
            <a:ext cx="7175863" cy="5381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Mean of </a:t>
            </a:r>
            <a:r>
              <a:rPr lang="en-US" sz="2000" dirty="0"/>
              <a:t>Estimated Wind HSL vs. Actual Wind HSL</a:t>
            </a:r>
          </a:p>
        </p:txBody>
      </p:sp>
    </p:spTree>
    <p:extLst>
      <p:ext uri="{BB962C8B-B14F-4D97-AF65-F5344CB8AC3E}">
        <p14:creationId xmlns:p14="http://schemas.microsoft.com/office/powerpoint/2010/main" val="297172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Mean of Estimated Wind HSL vs. Actual Wind HSL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90" y="1830059"/>
            <a:ext cx="6258020" cy="31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9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HSL Error by Actual Wind </a:t>
            </a:r>
            <a:r>
              <a:rPr lang="en-US" sz="2000" dirty="0"/>
              <a:t>HSL (Interval = </a:t>
            </a:r>
            <a:r>
              <a:rPr lang="en-US" sz="2000" dirty="0" smtClean="0"/>
              <a:t>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355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Actual Wind HSL (Interval = </a:t>
            </a:r>
            <a:r>
              <a:rPr lang="en-US" sz="2000" dirty="0" smtClean="0"/>
              <a:t>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7871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Actual Wind HSL (Interval = </a:t>
            </a:r>
            <a:r>
              <a:rPr lang="en-US" sz="2000" dirty="0" smtClean="0"/>
              <a:t>4)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581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Actual Wind HSL (Interval = </a:t>
            </a:r>
            <a:r>
              <a:rPr lang="en-US" sz="2000" dirty="0" smtClean="0"/>
              <a:t>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145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Actual Wind HSL (Interval = </a:t>
            </a:r>
            <a:r>
              <a:rPr lang="en-US" sz="2000" dirty="0" smtClean="0"/>
              <a:t>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958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Actual Wind HSL (Interval = </a:t>
            </a:r>
            <a:r>
              <a:rPr lang="en-US" sz="2000" dirty="0" smtClean="0"/>
              <a:t>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7749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1" y="742013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</a:t>
            </a:r>
            <a:r>
              <a:rPr lang="en-US" sz="2000" dirty="0" smtClean="0"/>
              <a:t>Delivery </a:t>
            </a:r>
            <a:r>
              <a:rPr lang="en-US" sz="2000" dirty="0"/>
              <a:t>Time (Interval = </a:t>
            </a:r>
            <a:r>
              <a:rPr lang="en-US" sz="2000" dirty="0" smtClean="0"/>
              <a:t>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838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9" y="766354"/>
            <a:ext cx="7175863" cy="5381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Standard Deviation of Estimated GTBD vs. Reference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9100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</a:t>
            </a:r>
            <a:r>
              <a:rPr lang="en-US" sz="2000" dirty="0" smtClean="0"/>
              <a:t>Delivery </a:t>
            </a:r>
            <a:r>
              <a:rPr lang="en-US" sz="2000" dirty="0"/>
              <a:t>Time (Interval = </a:t>
            </a:r>
            <a:r>
              <a:rPr lang="en-US" sz="2000" dirty="0" smtClean="0"/>
              <a:t>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6118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</a:t>
            </a:r>
            <a:r>
              <a:rPr lang="en-US" sz="2000" dirty="0" smtClean="0"/>
              <a:t>Delivery </a:t>
            </a:r>
            <a:r>
              <a:rPr lang="en-US" sz="2000" dirty="0"/>
              <a:t>Time (Interval = </a:t>
            </a:r>
            <a:r>
              <a:rPr lang="en-US" sz="2000" dirty="0" smtClean="0"/>
              <a:t>4)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8149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</a:t>
            </a:r>
            <a:r>
              <a:rPr lang="en-US" sz="2000" dirty="0" smtClean="0"/>
              <a:t>Delivery </a:t>
            </a:r>
            <a:r>
              <a:rPr lang="en-US" sz="2000" dirty="0"/>
              <a:t>Time (Interval = </a:t>
            </a:r>
            <a:r>
              <a:rPr lang="en-US" sz="2000" dirty="0" smtClean="0"/>
              <a:t>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1242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</a:t>
            </a:r>
            <a:r>
              <a:rPr lang="en-US" sz="2000" dirty="0" smtClean="0"/>
              <a:t>Delivery </a:t>
            </a:r>
            <a:r>
              <a:rPr lang="en-US" sz="2000" dirty="0"/>
              <a:t>Time (Interval = </a:t>
            </a:r>
            <a:r>
              <a:rPr lang="en-US" sz="2000" dirty="0" smtClean="0"/>
              <a:t>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459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</a:t>
            </a:r>
            <a:r>
              <a:rPr lang="en-US" sz="2000" dirty="0" smtClean="0"/>
              <a:t>Delivery </a:t>
            </a:r>
            <a:r>
              <a:rPr lang="en-US" sz="2000" dirty="0"/>
              <a:t>Time (Interval = </a:t>
            </a:r>
            <a:r>
              <a:rPr lang="en-US" sz="2000" dirty="0" smtClean="0"/>
              <a:t>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514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69602"/>
            <a:ext cx="7772400" cy="1500187"/>
          </a:xfrm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MIRTM Wind HSL Estimation Performance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January 1, 2015 – December 31, 2015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1160 Intervals when System Lambda &gt;= $75/</a:t>
            </a:r>
            <a:r>
              <a:rPr lang="en-US" dirty="0" err="1" smtClean="0">
                <a:solidFill>
                  <a:schemeClr val="tx1"/>
                </a:solidFill>
              </a:rPr>
              <a:t>MWh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9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8" y="766354"/>
            <a:ext cx="7175863" cy="5381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MAE of Estimated Wind HSL vs. Actual Wind HSL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548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MAE of Estimated Wind HSL vs. Actual Wind HSL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90" y="1830059"/>
            <a:ext cx="6258020" cy="3197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10"/>
          <a:stretch/>
        </p:blipFill>
        <p:spPr>
          <a:xfrm>
            <a:off x="984069" y="766354"/>
            <a:ext cx="7175863" cy="21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6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9" y="766354"/>
            <a:ext cx="7175863" cy="5381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Standard Deviation of </a:t>
            </a:r>
            <a:r>
              <a:rPr lang="en-US" sz="2000" dirty="0"/>
              <a:t>Estimated Wind HSL vs. Actual Wind HSL</a:t>
            </a:r>
          </a:p>
        </p:txBody>
      </p:sp>
    </p:spTree>
    <p:extLst>
      <p:ext uri="{BB962C8B-B14F-4D97-AF65-F5344CB8AC3E}">
        <p14:creationId xmlns:p14="http://schemas.microsoft.com/office/powerpoint/2010/main" val="90299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Standard Deviation of Estimated Wind HSL vs. Actual Wind HSL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90" y="1830059"/>
            <a:ext cx="6258020" cy="31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7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Standard Deviation of Estimated GTBD vs. Reference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80" y="1830059"/>
            <a:ext cx="8454039" cy="31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0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9" y="766354"/>
            <a:ext cx="7175863" cy="5381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Mean of </a:t>
            </a:r>
            <a:r>
              <a:rPr lang="en-US" sz="2000" dirty="0"/>
              <a:t>Estimated Wind HSL vs. Actual Wind HSL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10"/>
          <a:stretch/>
        </p:blipFill>
        <p:spPr>
          <a:xfrm>
            <a:off x="984069" y="766354"/>
            <a:ext cx="7175863" cy="21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1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Mean of Estimated Wind HSL vs. Actual Wind HSL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90" y="1830059"/>
            <a:ext cx="6258020" cy="31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8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HSL Error by Actual Wind </a:t>
            </a:r>
            <a:r>
              <a:rPr lang="en-US" sz="2000" dirty="0"/>
              <a:t>HSL (Interval = </a:t>
            </a:r>
            <a:r>
              <a:rPr lang="en-US" sz="2000" dirty="0" smtClean="0"/>
              <a:t>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76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Actual Wind HSL (Interval = </a:t>
            </a:r>
            <a:r>
              <a:rPr lang="en-US" sz="2000" dirty="0" smtClean="0"/>
              <a:t>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7778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1" y="742013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Actual Wind HSL (Interval = </a:t>
            </a:r>
            <a:r>
              <a:rPr lang="en-US" sz="2000" dirty="0" smtClean="0"/>
              <a:t>4)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983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Actual Wind HSL (Interval = </a:t>
            </a:r>
            <a:r>
              <a:rPr lang="en-US" sz="2000" dirty="0" smtClean="0"/>
              <a:t>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760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Actual Wind HSL (Interval = </a:t>
            </a:r>
            <a:r>
              <a:rPr lang="en-US" sz="2000" dirty="0" smtClean="0"/>
              <a:t>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981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Actual Wind HSL (Interval </a:t>
            </a:r>
            <a:r>
              <a:rPr lang="en-US" sz="2000" dirty="0" smtClean="0"/>
              <a:t>= 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605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3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</a:t>
            </a:r>
            <a:r>
              <a:rPr lang="en-US" sz="2000" dirty="0" smtClean="0"/>
              <a:t>Delivery </a:t>
            </a:r>
            <a:r>
              <a:rPr lang="en-US" sz="2000" dirty="0"/>
              <a:t>Time (Interval = </a:t>
            </a:r>
            <a:r>
              <a:rPr lang="en-US" sz="2000" dirty="0" smtClean="0"/>
              <a:t>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0935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</a:t>
            </a:r>
            <a:r>
              <a:rPr lang="en-US" sz="2000" dirty="0" smtClean="0"/>
              <a:t>Delivery </a:t>
            </a:r>
            <a:r>
              <a:rPr lang="en-US" sz="2000" dirty="0"/>
              <a:t>Time (Interval = </a:t>
            </a:r>
            <a:r>
              <a:rPr lang="en-US" sz="2000" dirty="0" smtClean="0"/>
              <a:t>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283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9" y="766354"/>
            <a:ext cx="7175863" cy="5381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Mean of Estimated GTBD vs. Reference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784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</a:t>
            </a:r>
            <a:r>
              <a:rPr lang="en-US" sz="2000" dirty="0" smtClean="0"/>
              <a:t>Delivery </a:t>
            </a:r>
            <a:r>
              <a:rPr lang="en-US" sz="2000" dirty="0"/>
              <a:t>Time (Interval = </a:t>
            </a:r>
            <a:r>
              <a:rPr lang="en-US" sz="2000" dirty="0" smtClean="0"/>
              <a:t>4)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744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</a:t>
            </a:r>
            <a:r>
              <a:rPr lang="en-US" sz="2000" dirty="0" smtClean="0"/>
              <a:t>Delivery </a:t>
            </a:r>
            <a:r>
              <a:rPr lang="en-US" sz="2000" dirty="0"/>
              <a:t>Time (Interval = </a:t>
            </a:r>
            <a:r>
              <a:rPr lang="en-US" sz="2000" dirty="0" smtClean="0"/>
              <a:t>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994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</a:t>
            </a:r>
            <a:r>
              <a:rPr lang="en-US" sz="2000" dirty="0" smtClean="0"/>
              <a:t>Delivery </a:t>
            </a:r>
            <a:r>
              <a:rPr lang="en-US" sz="2000" dirty="0"/>
              <a:t>Time (Interval = </a:t>
            </a:r>
            <a:r>
              <a:rPr lang="en-US" sz="2000" dirty="0" smtClean="0"/>
              <a:t>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24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</a:t>
            </a:r>
            <a:r>
              <a:rPr lang="en-US" sz="2000" dirty="0" smtClean="0"/>
              <a:t>Delivery </a:t>
            </a:r>
            <a:r>
              <a:rPr lang="en-US" sz="2000" dirty="0"/>
              <a:t>Time (Interval = </a:t>
            </a:r>
            <a:r>
              <a:rPr lang="en-US" sz="2000" dirty="0" smtClean="0"/>
              <a:t>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0067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HSL Estimation Performance on Specific Days</a:t>
            </a:r>
            <a:endParaRPr lang="en-US" sz="2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8442" y="816405"/>
            <a:ext cx="8230757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the following slides, the estimation performance of the following specific days are analyzed: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 action="ppaction://hlinksldjump"/>
              </a:rPr>
              <a:t>August 13, 2015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4" action="ppaction://hlinksldjump"/>
              </a:rPr>
              <a:t>October </a:t>
            </a:r>
            <a:r>
              <a:rPr lang="en-US" dirty="0">
                <a:hlinkClick r:id="rId4" action="ppaction://hlinksldjump"/>
              </a:rPr>
              <a:t>23, 2015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5" action="ppaction://hlinksldjump"/>
              </a:rPr>
              <a:t>November </a:t>
            </a:r>
            <a:r>
              <a:rPr lang="en-US" dirty="0">
                <a:hlinkClick r:id="rId5" action="ppaction://hlinksldjump"/>
              </a:rPr>
              <a:t>11, </a:t>
            </a:r>
            <a:r>
              <a:rPr lang="en-US" dirty="0" smtClean="0">
                <a:hlinkClick r:id="rId5" action="ppaction://hlinksldjump"/>
              </a:rPr>
              <a:t>2015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6" action="ppaction://hlinksldjump"/>
              </a:rPr>
              <a:t>November </a:t>
            </a:r>
            <a:r>
              <a:rPr lang="en-US" dirty="0">
                <a:hlinkClick r:id="rId6" action="ppaction://hlinksldjump"/>
              </a:rPr>
              <a:t>27, 2015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80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69602"/>
            <a:ext cx="7772400" cy="1500187"/>
          </a:xfrm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MIRTM Wind HSL Estimation Performance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August 13, 2015</a:t>
            </a:r>
          </a:p>
        </p:txBody>
      </p:sp>
    </p:spTree>
    <p:extLst>
      <p:ext uri="{BB962C8B-B14F-4D97-AF65-F5344CB8AC3E}">
        <p14:creationId xmlns:p14="http://schemas.microsoft.com/office/powerpoint/2010/main" val="16220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on August 13, 2015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418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August 13, </a:t>
            </a:r>
            <a:r>
              <a:rPr lang="en-US" sz="2000" dirty="0"/>
              <a:t>2015 (Interval </a:t>
            </a:r>
            <a:r>
              <a:rPr lang="en-US" sz="2000" dirty="0" smtClean="0"/>
              <a:t>= 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753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1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August 13, </a:t>
            </a:r>
            <a:r>
              <a:rPr lang="en-US" sz="2000" dirty="0"/>
              <a:t>2015 (Interval = </a:t>
            </a:r>
            <a:r>
              <a:rPr lang="en-US" sz="2000" dirty="0" smtClean="0"/>
              <a:t>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658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August 13, </a:t>
            </a:r>
            <a:r>
              <a:rPr lang="en-US" sz="2000" dirty="0"/>
              <a:t>2015 (Interval </a:t>
            </a:r>
            <a:r>
              <a:rPr lang="en-US" sz="2000" dirty="0" smtClean="0"/>
              <a:t>= 4)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223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Mean of Estimated GTBD vs. Reference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80" y="1874474"/>
            <a:ext cx="8454039" cy="310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August 13, </a:t>
            </a:r>
            <a:r>
              <a:rPr lang="en-US" sz="2000" dirty="0"/>
              <a:t>2015 (Interval = </a:t>
            </a:r>
            <a:r>
              <a:rPr lang="en-US" sz="2000" dirty="0" smtClean="0"/>
              <a:t>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9305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August 13, </a:t>
            </a:r>
            <a:r>
              <a:rPr lang="en-US" sz="2000" dirty="0"/>
              <a:t>2015 (Interval = </a:t>
            </a:r>
            <a:r>
              <a:rPr lang="en-US" sz="2000" dirty="0" smtClean="0"/>
              <a:t>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0823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August 13, </a:t>
            </a:r>
            <a:r>
              <a:rPr lang="en-US" sz="2000" dirty="0"/>
              <a:t>2015 (Interval = </a:t>
            </a:r>
            <a:r>
              <a:rPr lang="en-US" sz="2000" dirty="0" smtClean="0"/>
              <a:t>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6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69602"/>
            <a:ext cx="7772400" cy="1500187"/>
          </a:xfrm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MIRTM Wind HSL Estimation Performance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October 23, 2015</a:t>
            </a:r>
          </a:p>
        </p:txBody>
      </p:sp>
    </p:spTree>
    <p:extLst>
      <p:ext uri="{BB962C8B-B14F-4D97-AF65-F5344CB8AC3E}">
        <p14:creationId xmlns:p14="http://schemas.microsoft.com/office/powerpoint/2010/main" val="400598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1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on October 23, 2015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911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October 23, </a:t>
            </a:r>
            <a:r>
              <a:rPr lang="en-US" sz="2000" dirty="0"/>
              <a:t>2015 (Interval = </a:t>
            </a:r>
            <a:r>
              <a:rPr lang="en-US" sz="2000" dirty="0" smtClean="0"/>
              <a:t>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502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155928" cy="53669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October 23, </a:t>
            </a:r>
            <a:r>
              <a:rPr lang="en-US" sz="2000" dirty="0"/>
              <a:t>2015 (Interval = </a:t>
            </a:r>
            <a:r>
              <a:rPr lang="en-US" sz="2000" dirty="0" smtClean="0"/>
              <a:t>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777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October 23, </a:t>
            </a:r>
            <a:r>
              <a:rPr lang="en-US" sz="2000" dirty="0"/>
              <a:t>2015 (Interval = </a:t>
            </a:r>
            <a:r>
              <a:rPr lang="en-US" sz="2000" dirty="0" smtClean="0"/>
              <a:t>4)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9930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October 23, </a:t>
            </a:r>
            <a:r>
              <a:rPr lang="en-US" sz="2000" dirty="0"/>
              <a:t>2015 (Interval = </a:t>
            </a:r>
            <a:r>
              <a:rPr lang="en-US" sz="2000" dirty="0" smtClean="0"/>
              <a:t>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6468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October 23, </a:t>
            </a:r>
            <a:r>
              <a:rPr lang="en-US" sz="2000" dirty="0"/>
              <a:t>2015 (Interval = </a:t>
            </a:r>
            <a:r>
              <a:rPr lang="en-US" sz="2000" dirty="0" smtClean="0"/>
              <a:t>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334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Reference (Interval = 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502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October 23, </a:t>
            </a:r>
            <a:r>
              <a:rPr lang="en-US" sz="2000" dirty="0"/>
              <a:t>2015 (Interval = </a:t>
            </a:r>
            <a:r>
              <a:rPr lang="en-US" sz="2000" dirty="0" smtClean="0"/>
              <a:t>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0471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69602"/>
            <a:ext cx="7772400" cy="1500187"/>
          </a:xfrm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MIRTM Wind HSL Estimation Performance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November 11, 2015</a:t>
            </a:r>
          </a:p>
        </p:txBody>
      </p:sp>
    </p:spTree>
    <p:extLst>
      <p:ext uri="{BB962C8B-B14F-4D97-AF65-F5344CB8AC3E}">
        <p14:creationId xmlns:p14="http://schemas.microsoft.com/office/powerpoint/2010/main" val="167549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on November 11, 2015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542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November 11, </a:t>
            </a:r>
            <a:r>
              <a:rPr lang="en-US" sz="2000" dirty="0"/>
              <a:t>2015 (Interval = </a:t>
            </a:r>
            <a:r>
              <a:rPr lang="en-US" sz="2000" dirty="0" smtClean="0"/>
              <a:t>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1793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November 11, </a:t>
            </a:r>
            <a:r>
              <a:rPr lang="en-US" sz="2000" dirty="0"/>
              <a:t>2015 (Interval = </a:t>
            </a:r>
            <a:r>
              <a:rPr lang="en-US" sz="2000" dirty="0" smtClean="0"/>
              <a:t>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4555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November 11, </a:t>
            </a:r>
            <a:r>
              <a:rPr lang="en-US" sz="2000" dirty="0"/>
              <a:t>2015 (Interval = </a:t>
            </a:r>
            <a:r>
              <a:rPr lang="en-US" sz="2000" dirty="0" smtClean="0"/>
              <a:t>4)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540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November 11, </a:t>
            </a:r>
            <a:r>
              <a:rPr lang="en-US" sz="2000" dirty="0"/>
              <a:t>2015 (Interval = </a:t>
            </a:r>
            <a:r>
              <a:rPr lang="en-US" sz="2000" dirty="0" smtClean="0"/>
              <a:t>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436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November 11, </a:t>
            </a:r>
            <a:r>
              <a:rPr lang="en-US" sz="2000" dirty="0"/>
              <a:t>2015 (Interval = </a:t>
            </a:r>
            <a:r>
              <a:rPr lang="en-US" sz="2000" dirty="0" smtClean="0"/>
              <a:t>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642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November 11, </a:t>
            </a:r>
            <a:r>
              <a:rPr lang="en-US" sz="2000" dirty="0"/>
              <a:t>2015 (Interval = </a:t>
            </a:r>
            <a:r>
              <a:rPr lang="en-US" sz="2000" dirty="0" smtClean="0"/>
              <a:t>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563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69602"/>
            <a:ext cx="7772400" cy="1500187"/>
          </a:xfrm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MIRTM Wind HSL Estimation Performance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November 27, 2015</a:t>
            </a:r>
          </a:p>
        </p:txBody>
      </p:sp>
    </p:spTree>
    <p:extLst>
      <p:ext uri="{BB962C8B-B14F-4D97-AF65-F5344CB8AC3E}">
        <p14:creationId xmlns:p14="http://schemas.microsoft.com/office/powerpoint/2010/main" val="398511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</a:t>
            </a:r>
            <a:r>
              <a:rPr lang="en-US" sz="2000" dirty="0"/>
              <a:t>Reference (Interval = </a:t>
            </a:r>
            <a:r>
              <a:rPr lang="en-US" sz="2000" dirty="0" smtClean="0"/>
              <a:t>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9915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on November 27, 2015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813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November 27, </a:t>
            </a:r>
            <a:r>
              <a:rPr lang="en-US" sz="2000" dirty="0"/>
              <a:t>2015 (Interval = </a:t>
            </a:r>
            <a:r>
              <a:rPr lang="en-US" sz="2000" dirty="0" smtClean="0"/>
              <a:t>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469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November 27, </a:t>
            </a:r>
            <a:r>
              <a:rPr lang="en-US" sz="2000" dirty="0"/>
              <a:t>2015 (Interval = </a:t>
            </a:r>
            <a:r>
              <a:rPr lang="en-US" sz="2000" dirty="0" smtClean="0"/>
              <a:t>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536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November 27, </a:t>
            </a:r>
            <a:r>
              <a:rPr lang="en-US" sz="2000" dirty="0"/>
              <a:t>2015 (Interval = </a:t>
            </a:r>
            <a:r>
              <a:rPr lang="en-US" sz="2000" dirty="0" smtClean="0"/>
              <a:t>4)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7278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November 27, </a:t>
            </a:r>
            <a:r>
              <a:rPr lang="en-US" sz="2000" dirty="0"/>
              <a:t>2015 (Interval = </a:t>
            </a:r>
            <a:r>
              <a:rPr lang="en-US" sz="2000" dirty="0" smtClean="0"/>
              <a:t>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1140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November 27, </a:t>
            </a:r>
            <a:r>
              <a:rPr lang="en-US" sz="2000" dirty="0"/>
              <a:t>2015 (Interval = </a:t>
            </a:r>
            <a:r>
              <a:rPr lang="en-US" sz="2000" dirty="0" smtClean="0"/>
              <a:t>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469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</a:t>
            </a:r>
            <a:r>
              <a:rPr lang="en-US" sz="2000" dirty="0" smtClean="0"/>
              <a:t>on November 27, </a:t>
            </a:r>
            <a:r>
              <a:rPr lang="en-US" sz="2000" dirty="0"/>
              <a:t>2015 (Interval = </a:t>
            </a:r>
            <a:r>
              <a:rPr lang="en-US" sz="2000" dirty="0" smtClean="0"/>
              <a:t>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6605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MAE </a:t>
            </a:r>
            <a:r>
              <a:rPr lang="en-US" sz="2800" dirty="0" smtClean="0"/>
              <a:t>of All Methodologies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27" y="871964"/>
            <a:ext cx="8035145" cy="511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Next Steps for Forecast </a:t>
            </a:r>
            <a:r>
              <a:rPr lang="en-US" sz="2800" dirty="0"/>
              <a:t>d</a:t>
            </a:r>
            <a:r>
              <a:rPr lang="en-US" sz="2800" dirty="0" smtClean="0"/>
              <a:t>ata input to MIRTM</a:t>
            </a:r>
            <a:endParaRPr lang="en-US" sz="28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8442" y="955744"/>
            <a:ext cx="8230757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Continue maintaining metrics on MIRTM GTBD, Wind HSL forecasting and report to SAWG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Request feedback on methodology and suggest 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For studies use: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MIRTM GTBD Modified with </a:t>
            </a:r>
            <a:r>
              <a:rPr lang="en-US" sz="2000" dirty="0"/>
              <a:t>n</a:t>
            </a:r>
            <a:r>
              <a:rPr lang="en-US" sz="2000" dirty="0" smtClean="0"/>
              <a:t>ew STLF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ARIMA regression coefficients for Wind HSL estimation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Please provide feedback on other ways to present or analyze the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73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6622" y="3198168"/>
            <a:ext cx="82307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/>
              <a:t>Questions?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771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</a:t>
            </a:r>
            <a:r>
              <a:rPr lang="en-US" sz="2000" dirty="0"/>
              <a:t>Reference (Interval = </a:t>
            </a:r>
            <a:r>
              <a:rPr lang="en-US" sz="2000" dirty="0" smtClean="0"/>
              <a:t>4)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285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</a:t>
            </a:r>
            <a:r>
              <a:rPr lang="en-US" sz="2000" dirty="0"/>
              <a:t>Reference (Interval = </a:t>
            </a:r>
            <a:r>
              <a:rPr lang="en-US" sz="2000" dirty="0" smtClean="0"/>
              <a:t>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055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</a:t>
            </a:r>
            <a:r>
              <a:rPr lang="en-US" sz="2000" dirty="0"/>
              <a:t>by Reference (Interval = </a:t>
            </a:r>
            <a:r>
              <a:rPr lang="en-US" sz="2000" dirty="0" smtClean="0"/>
              <a:t>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83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Table of Contents</a:t>
            </a:r>
            <a:endParaRPr lang="en-US" sz="28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8443" y="816405"/>
            <a:ext cx="8230757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hlinkClick r:id="rId3" action="ppaction://hlinksldjump"/>
              </a:rPr>
              <a:t>Introduction</a:t>
            </a:r>
            <a:endParaRPr lang="en-US" b="1" dirty="0" smtClean="0"/>
          </a:p>
          <a:p>
            <a:endParaRPr lang="en-US" sz="1400" b="1" dirty="0" smtClean="0"/>
          </a:p>
          <a:p>
            <a:r>
              <a:rPr lang="en-US" b="1" dirty="0" smtClean="0">
                <a:hlinkClick r:id="rId4" action="ppaction://hlinksldjump"/>
              </a:rPr>
              <a:t>Improving Demand Estimation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sz="1600" b="1" dirty="0"/>
              <a:t>	</a:t>
            </a:r>
            <a:r>
              <a:rPr lang="en-US" sz="1600" b="1" dirty="0" smtClean="0">
                <a:hlinkClick r:id="rId5" action="ppaction://hlinksldjump"/>
              </a:rPr>
              <a:t>Performance of All Intervals</a:t>
            </a:r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/>
              <a:t>	</a:t>
            </a:r>
            <a:r>
              <a:rPr lang="en-US" sz="1600" b="1" dirty="0" smtClean="0">
                <a:hlinkClick r:id="rId6" action="ppaction://hlinksldjump"/>
              </a:rPr>
              <a:t>Performance of Intervals where System Lambda &gt;= $75/</a:t>
            </a:r>
            <a:r>
              <a:rPr lang="en-US" sz="1600" b="1" dirty="0" err="1" smtClean="0">
                <a:hlinkClick r:id="rId6" action="ppaction://hlinksldjump"/>
              </a:rPr>
              <a:t>MWh</a:t>
            </a:r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/>
              <a:t>	</a:t>
            </a:r>
            <a:r>
              <a:rPr lang="en-US" sz="1600" b="1" dirty="0" smtClean="0">
                <a:hlinkClick r:id="rId7" action="ppaction://hlinksldjump"/>
              </a:rPr>
              <a:t>Performance on Specific Days</a:t>
            </a:r>
            <a:endParaRPr lang="en-US" sz="1600" b="1" dirty="0" smtClean="0"/>
          </a:p>
          <a:p>
            <a:endParaRPr lang="en-US" sz="1400" b="1" dirty="0" smtClean="0">
              <a:hlinkClick r:id="rId8" action="ppaction://hlinksldjump"/>
            </a:endParaRPr>
          </a:p>
          <a:p>
            <a:r>
              <a:rPr lang="en-US" b="1" dirty="0" smtClean="0">
                <a:hlinkClick r:id="rId8" action="ppaction://hlinksldjump"/>
              </a:rPr>
              <a:t>Improving Wind HSL Estimation</a:t>
            </a:r>
            <a:endParaRPr lang="en-US" b="1" dirty="0" smtClean="0"/>
          </a:p>
          <a:p>
            <a:endParaRPr lang="en-US" sz="1400" b="1" dirty="0" smtClean="0"/>
          </a:p>
          <a:p>
            <a:r>
              <a:rPr lang="en-US" b="1" dirty="0"/>
              <a:t>	</a:t>
            </a:r>
            <a:r>
              <a:rPr lang="en-US" sz="1600" b="1" dirty="0">
                <a:hlinkClick r:id="rId9" action="ppaction://hlinksldjump"/>
              </a:rPr>
              <a:t>Performance of All </a:t>
            </a:r>
            <a:r>
              <a:rPr lang="en-US" sz="1600" b="1" dirty="0" smtClean="0">
                <a:hlinkClick r:id="rId9" action="ppaction://hlinksldjump"/>
              </a:rPr>
              <a:t>Intervals</a:t>
            </a:r>
            <a:endParaRPr lang="en-US" sz="1600" b="1" dirty="0" smtClean="0"/>
          </a:p>
          <a:p>
            <a:endParaRPr lang="en-US" sz="1600" b="1" dirty="0"/>
          </a:p>
          <a:p>
            <a:r>
              <a:rPr lang="en-US" sz="1600" b="1" dirty="0"/>
              <a:t>	</a:t>
            </a:r>
            <a:r>
              <a:rPr lang="en-US" sz="1600" b="1" dirty="0">
                <a:hlinkClick r:id="rId10" action="ppaction://hlinksldjump"/>
              </a:rPr>
              <a:t>Performance of Intervals where System Lambda &gt;= $</a:t>
            </a:r>
            <a:r>
              <a:rPr lang="en-US" sz="1600" b="1" dirty="0" smtClean="0">
                <a:hlinkClick r:id="rId10" action="ppaction://hlinksldjump"/>
              </a:rPr>
              <a:t>75/</a:t>
            </a:r>
            <a:r>
              <a:rPr lang="en-US" sz="1600" b="1" dirty="0" err="1" smtClean="0">
                <a:hlinkClick r:id="rId10" action="ppaction://hlinksldjump"/>
              </a:rPr>
              <a:t>MWh</a:t>
            </a:r>
            <a:endParaRPr lang="en-US" sz="1600" b="1" dirty="0" smtClean="0"/>
          </a:p>
          <a:p>
            <a:endParaRPr lang="en-US" sz="1600" b="1" dirty="0"/>
          </a:p>
          <a:p>
            <a:r>
              <a:rPr lang="en-US" sz="1600" b="1" dirty="0"/>
              <a:t>	</a:t>
            </a:r>
            <a:r>
              <a:rPr lang="en-US" sz="1600" b="1" dirty="0">
                <a:hlinkClick r:id="rId11" action="ppaction://hlinksldjump"/>
              </a:rPr>
              <a:t>Performance on Specific Days</a:t>
            </a:r>
            <a:endParaRPr lang="en-US" sz="1600" b="1" dirty="0"/>
          </a:p>
          <a:p>
            <a:endParaRPr lang="en-US" sz="1400" b="1" dirty="0" smtClean="0">
              <a:hlinkClick r:id="rId12" action="ppaction://hlinksldjump"/>
            </a:endParaRPr>
          </a:p>
          <a:p>
            <a:r>
              <a:rPr lang="en-US" b="1" dirty="0" smtClean="0">
                <a:hlinkClick r:id="rId12" action="ppaction://hlinksldjump"/>
              </a:rPr>
              <a:t>MAE of All Methodologies</a:t>
            </a:r>
            <a:endParaRPr lang="en-US" b="1" dirty="0" smtClean="0"/>
          </a:p>
          <a:p>
            <a:endParaRPr lang="en-US" sz="1400" b="1" dirty="0"/>
          </a:p>
          <a:p>
            <a:r>
              <a:rPr lang="en-US" b="1" dirty="0" smtClean="0">
                <a:hlinkClick r:id="rId13" action="ppaction://hlinksldjump"/>
              </a:rPr>
              <a:t>Next Steps</a:t>
            </a:r>
            <a:endParaRPr lang="en-US" b="1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10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</a:t>
            </a:r>
            <a:r>
              <a:rPr lang="en-US" sz="2000" dirty="0"/>
              <a:t>Reference (Interval = </a:t>
            </a:r>
            <a:r>
              <a:rPr lang="en-US" sz="2000" dirty="0" smtClean="0"/>
              <a:t>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905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Delivery </a:t>
            </a:r>
            <a:r>
              <a:rPr lang="en-US" sz="2000" dirty="0"/>
              <a:t>Time (Interval = </a:t>
            </a:r>
            <a:r>
              <a:rPr lang="en-US" sz="2000" dirty="0" smtClean="0"/>
              <a:t>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294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Delivery </a:t>
            </a:r>
            <a:r>
              <a:rPr lang="en-US" sz="2000" dirty="0"/>
              <a:t>Time (Interval = </a:t>
            </a:r>
            <a:r>
              <a:rPr lang="en-US" sz="2000" dirty="0" smtClean="0"/>
              <a:t>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8880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Delivery </a:t>
            </a:r>
            <a:r>
              <a:rPr lang="en-US" sz="2000" dirty="0"/>
              <a:t>Time (Interval </a:t>
            </a:r>
            <a:r>
              <a:rPr lang="en-US" sz="2000" dirty="0" smtClean="0"/>
              <a:t>= 4)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0562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1" y="742013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Delivery </a:t>
            </a:r>
            <a:r>
              <a:rPr lang="en-US" sz="2000" dirty="0"/>
              <a:t>Time (Interval = </a:t>
            </a:r>
            <a:r>
              <a:rPr lang="en-US" sz="2000" dirty="0" smtClean="0"/>
              <a:t>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8635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Delivery </a:t>
            </a:r>
            <a:r>
              <a:rPr lang="en-US" sz="2000" dirty="0"/>
              <a:t>Time (Interval = </a:t>
            </a:r>
            <a:r>
              <a:rPr lang="en-US" sz="2000" dirty="0" smtClean="0"/>
              <a:t>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4134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Delivery </a:t>
            </a:r>
            <a:r>
              <a:rPr lang="en-US" sz="2000" dirty="0"/>
              <a:t>Time (Interval = </a:t>
            </a:r>
            <a:r>
              <a:rPr lang="en-US" sz="2000" dirty="0" smtClean="0"/>
              <a:t>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0561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69602"/>
            <a:ext cx="7772400" cy="1500187"/>
          </a:xfrm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MIRTM Demand Estimation Performance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July 1, 2015 – December 31, 2015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547 Intervals when System Lambda &gt;= $75/</a:t>
            </a:r>
            <a:r>
              <a:rPr lang="en-US" dirty="0" err="1" smtClean="0">
                <a:solidFill>
                  <a:schemeClr val="tx1"/>
                </a:solidFill>
              </a:rPr>
              <a:t>MWh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67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9" y="766354"/>
            <a:ext cx="7175863" cy="5381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MAE of Estimated GTBD vs. Reference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870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MAE of Estimated GTBD vs. Reference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70139" y="5216008"/>
            <a:ext cx="8335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intervals 4-6, we are investigating why the current STLF performs better than the new STLF for the high price intervals using the modified methodology.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80" y="1906199"/>
            <a:ext cx="8454039" cy="3045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16"/>
          <a:stretch/>
        </p:blipFill>
        <p:spPr>
          <a:xfrm>
            <a:off x="984069" y="766355"/>
            <a:ext cx="7175863" cy="21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6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Introduction</a:t>
            </a:r>
            <a:endParaRPr lang="en-US" sz="28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8443" y="816405"/>
            <a:ext cx="8230757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/>
              <a:t>1. Improving Demand Estimation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Short-Term Load Forecast (STLF)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Generation-To-Be-Dispatched (GTBD) Calculation 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sz="2000" b="1" dirty="0" smtClean="0"/>
              <a:t>2. Improving Wind HSL Estimation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Indicative Pricing Tool currently uses a heuristically determined linear equation to estimate wind HSL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Currently, proposal is for MIRTM to use </a:t>
            </a:r>
            <a:r>
              <a:rPr lang="en-US" dirty="0" smtClean="0"/>
              <a:t>Persistence (HSL </a:t>
            </a:r>
            <a:r>
              <a:rPr lang="en-US" dirty="0" smtClean="0"/>
              <a:t>telemetry only) to forecast wind HSL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Improvements to linear regression was devised to show potential improvement in short-term wind HSL estimation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6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9" y="766354"/>
            <a:ext cx="7175863" cy="5381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Standard Deviation of Estimated GTBD vs. Reference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552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Standard Deviation of Estimated GTBD vs. Reference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80" y="1830059"/>
            <a:ext cx="8454039" cy="3197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16"/>
          <a:stretch/>
        </p:blipFill>
        <p:spPr>
          <a:xfrm>
            <a:off x="984069" y="766355"/>
            <a:ext cx="7175863" cy="21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2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8" y="766353"/>
            <a:ext cx="7175863" cy="5381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Mean of Estimated GTBD vs. Reference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84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Mean of </a:t>
            </a:r>
            <a:r>
              <a:rPr lang="en-US" sz="2000" dirty="0" smtClean="0"/>
              <a:t>Estimated GTBD </a:t>
            </a:r>
            <a:r>
              <a:rPr lang="en-US" sz="2000" dirty="0"/>
              <a:t>vs. Reference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80" y="1874474"/>
            <a:ext cx="8454039" cy="3109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16"/>
          <a:stretch/>
        </p:blipFill>
        <p:spPr>
          <a:xfrm>
            <a:off x="984069" y="766355"/>
            <a:ext cx="7175863" cy="21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4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1" y="742013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</a:t>
            </a:r>
            <a:r>
              <a:rPr lang="en-US" sz="2000" dirty="0"/>
              <a:t>Reference (Interval = </a:t>
            </a:r>
            <a:r>
              <a:rPr lang="en-US" sz="2000" dirty="0" smtClean="0"/>
              <a:t>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9385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</a:t>
            </a:r>
            <a:r>
              <a:rPr lang="en-US" sz="2000" dirty="0"/>
              <a:t>Reference (Interval = </a:t>
            </a:r>
            <a:r>
              <a:rPr lang="en-US" sz="2000" dirty="0" smtClean="0"/>
              <a:t>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304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</a:t>
            </a:r>
            <a:r>
              <a:rPr lang="en-US" sz="2000" dirty="0"/>
              <a:t>Reference (Interval = </a:t>
            </a:r>
            <a:r>
              <a:rPr lang="en-US" sz="2000" dirty="0" smtClean="0"/>
              <a:t>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1004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</a:t>
            </a:r>
            <a:r>
              <a:rPr lang="en-US" sz="2000" dirty="0"/>
              <a:t>Reference (Interval = </a:t>
            </a:r>
            <a:r>
              <a:rPr lang="en-US" sz="2000" dirty="0" smtClean="0"/>
              <a:t>4)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3817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</a:t>
            </a:r>
            <a:r>
              <a:rPr lang="en-US" sz="2000" dirty="0"/>
              <a:t>Reference (Interval = </a:t>
            </a:r>
            <a:r>
              <a:rPr lang="en-US" sz="2000" dirty="0" smtClean="0"/>
              <a:t>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87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</a:t>
            </a:r>
            <a:r>
              <a:rPr lang="en-US" sz="2000" dirty="0"/>
              <a:t>Reference (Interval = </a:t>
            </a:r>
            <a:r>
              <a:rPr lang="en-US" sz="2000" dirty="0" smtClean="0"/>
              <a:t>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5708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69602"/>
            <a:ext cx="7772400" cy="1500187"/>
          </a:xfrm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Improving Demand Estimation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1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</a:t>
            </a:r>
            <a:r>
              <a:rPr lang="en-US" sz="2000" dirty="0"/>
              <a:t>Reference (Interval = </a:t>
            </a:r>
            <a:r>
              <a:rPr lang="en-US" sz="2000" dirty="0" smtClean="0"/>
              <a:t>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539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Delivery </a:t>
            </a:r>
            <a:r>
              <a:rPr lang="en-US" sz="2000" dirty="0"/>
              <a:t>Time (Interval = </a:t>
            </a:r>
            <a:r>
              <a:rPr lang="en-US" sz="2000" dirty="0" smtClean="0"/>
              <a:t>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815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Delivery </a:t>
            </a:r>
            <a:r>
              <a:rPr lang="en-US" sz="2000" dirty="0"/>
              <a:t>Time (Interval = </a:t>
            </a:r>
            <a:r>
              <a:rPr lang="en-US" sz="2000" dirty="0" smtClean="0"/>
              <a:t>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163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Delivery </a:t>
            </a:r>
            <a:r>
              <a:rPr lang="en-US" sz="2000" dirty="0"/>
              <a:t>Time (Interval = </a:t>
            </a:r>
            <a:r>
              <a:rPr lang="en-US" sz="2000" dirty="0" smtClean="0"/>
              <a:t>4)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2803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Delivery </a:t>
            </a:r>
            <a:r>
              <a:rPr lang="en-US" sz="2000" dirty="0"/>
              <a:t>Time (Interval = </a:t>
            </a:r>
            <a:r>
              <a:rPr lang="en-US" sz="2000" dirty="0" smtClean="0"/>
              <a:t>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626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Delivery </a:t>
            </a:r>
            <a:r>
              <a:rPr lang="en-US" sz="2000" dirty="0"/>
              <a:t>Time (Interval = </a:t>
            </a:r>
            <a:r>
              <a:rPr lang="en-US" sz="2000" dirty="0" smtClean="0"/>
              <a:t>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9369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by Delivery </a:t>
            </a:r>
            <a:r>
              <a:rPr lang="en-US" sz="2000" dirty="0"/>
              <a:t>Time (Interval = </a:t>
            </a:r>
            <a:r>
              <a:rPr lang="en-US" sz="2000" dirty="0" smtClean="0"/>
              <a:t>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607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Demand Estimation Performance on Specific Days</a:t>
            </a:r>
            <a:endParaRPr lang="en-US" sz="2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8442" y="816405"/>
            <a:ext cx="8230757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the following slides, the estimation performance of the following specific days are analyzed: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 action="ppaction://hlinksldjump"/>
              </a:rPr>
              <a:t>August 13, 2015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4" action="ppaction://hlinksldjump"/>
              </a:rPr>
              <a:t>October </a:t>
            </a:r>
            <a:r>
              <a:rPr lang="en-US" dirty="0">
                <a:hlinkClick r:id="rId4" action="ppaction://hlinksldjump"/>
              </a:rPr>
              <a:t>23, 2015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5" action="ppaction://hlinksldjump"/>
              </a:rPr>
              <a:t>November </a:t>
            </a:r>
            <a:r>
              <a:rPr lang="en-US" dirty="0">
                <a:hlinkClick r:id="rId5" action="ppaction://hlinksldjump"/>
              </a:rPr>
              <a:t>11, </a:t>
            </a:r>
            <a:r>
              <a:rPr lang="en-US" dirty="0" smtClean="0">
                <a:hlinkClick r:id="rId5" action="ppaction://hlinksldjump"/>
              </a:rPr>
              <a:t>2015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6" action="ppaction://hlinksldjump"/>
              </a:rPr>
              <a:t>November </a:t>
            </a:r>
            <a:r>
              <a:rPr lang="en-US" dirty="0">
                <a:hlinkClick r:id="rId6" action="ppaction://hlinksldjump"/>
              </a:rPr>
              <a:t>27, 2015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each of these four dates, the two highest priced SCED intervals are further examined.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LDL-HDL energy offer curve is shown along with the effects that the New STLF and Modified GTBD Methodology have on the resulting price based the curve.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</a:t>
            </a:r>
            <a:r>
              <a:rPr lang="en-US" dirty="0"/>
              <a:t>is not the actual LDL-HDL curve MIRTM would </a:t>
            </a:r>
            <a:r>
              <a:rPr lang="en-US" dirty="0" smtClean="0"/>
              <a:t>use for each interval (</a:t>
            </a:r>
            <a:r>
              <a:rPr lang="en-US" dirty="0" err="1" smtClean="0"/>
              <a:t>i</a:t>
            </a:r>
            <a:r>
              <a:rPr lang="en-US" dirty="0" smtClean="0"/>
              <a:t>). </a:t>
            </a:r>
            <a:r>
              <a:rPr lang="en-US" dirty="0"/>
              <a:t>It is the LDL-HDL curve at the SCED snapshot </a:t>
            </a: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 =1) simply </a:t>
            </a:r>
            <a:r>
              <a:rPr lang="en-US" dirty="0"/>
              <a:t>to give a representation of how sensitive the energy offer curve is to differing </a:t>
            </a:r>
            <a:r>
              <a:rPr lang="en-US" dirty="0" smtClean="0"/>
              <a:t>GTBD values.</a:t>
            </a:r>
          </a:p>
        </p:txBody>
      </p:sp>
    </p:spTree>
    <p:extLst>
      <p:ext uri="{BB962C8B-B14F-4D97-AF65-F5344CB8AC3E}">
        <p14:creationId xmlns:p14="http://schemas.microsoft.com/office/powerpoint/2010/main" val="24900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69602"/>
            <a:ext cx="7772400" cy="1500187"/>
          </a:xfrm>
        </p:spPr>
        <p:txBody>
          <a:bodyPr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MIRTM Demand Estimation Performance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August 13, 2015</a:t>
            </a:r>
          </a:p>
        </p:txBody>
      </p:sp>
    </p:spTree>
    <p:extLst>
      <p:ext uri="{BB962C8B-B14F-4D97-AF65-F5344CB8AC3E}">
        <p14:creationId xmlns:p14="http://schemas.microsoft.com/office/powerpoint/2010/main" val="47715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0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on August 13, </a:t>
            </a:r>
            <a:r>
              <a:rPr lang="en-US" sz="2000" dirty="0"/>
              <a:t>2015 (Interval = </a:t>
            </a:r>
            <a:r>
              <a:rPr lang="en-US" sz="2000" dirty="0" smtClean="0"/>
              <a:t>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296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Short Term Load Forecast (STLF)</a:t>
            </a:r>
            <a:endParaRPr lang="en-US" sz="28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8442" y="816405"/>
            <a:ext cx="7770245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Both STLFs use weather and calendar variables as basic inputs.</a:t>
            </a:r>
          </a:p>
          <a:p>
            <a:endParaRPr lang="en-US" b="1" dirty="0"/>
          </a:p>
          <a:p>
            <a:r>
              <a:rPr lang="en-US" b="1" dirty="0" smtClean="0"/>
              <a:t>Current STLF (Legacy system in the EMMS)</a:t>
            </a:r>
          </a:p>
          <a:p>
            <a:endParaRPr lang="en-US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Based on regression similar day model using lagged load values as well as lagged load from 24 hours ago of a similar day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New STLF (Blended Model)</a:t>
            </a:r>
          </a:p>
          <a:p>
            <a:endParaRPr lang="en-US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First 15 minutes is based on a regression model using lagged load values (forecast of total MW for a weather zone)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Next 45+ minutes is based on a regression model of ramp rates (forecast of total MW change from last actual value)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608442" y="5164729"/>
            <a:ext cx="58691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See May 2015 SAWG meeting page for previous presentation: </a:t>
            </a:r>
            <a:r>
              <a:rPr lang="en-US" sz="1400" i="1" dirty="0" smtClean="0"/>
              <a:t>http</a:t>
            </a:r>
            <a:r>
              <a:rPr lang="en-US" sz="1400" i="1" dirty="0"/>
              <a:t>://www.ercot.com/calendar/2015/5/27/55033-SAWG</a:t>
            </a:r>
          </a:p>
        </p:txBody>
      </p:sp>
    </p:spTree>
    <p:extLst>
      <p:ext uri="{BB962C8B-B14F-4D97-AF65-F5344CB8AC3E}">
        <p14:creationId xmlns:p14="http://schemas.microsoft.com/office/powerpoint/2010/main" val="328201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on August 13, </a:t>
            </a:r>
            <a:r>
              <a:rPr lang="en-US" sz="2000" dirty="0"/>
              <a:t>2015 (Interval = 5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105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on August 13, </a:t>
            </a:r>
            <a:r>
              <a:rPr lang="en-US" sz="2000" dirty="0"/>
              <a:t>2015 (Interval = </a:t>
            </a:r>
            <a:r>
              <a:rPr lang="en-US" sz="2000" dirty="0" smtClean="0"/>
              <a:t>4)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027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on August 13, </a:t>
            </a:r>
            <a:r>
              <a:rPr lang="en-US" sz="2000" dirty="0"/>
              <a:t>2015 (Interval = </a:t>
            </a:r>
            <a:r>
              <a:rPr lang="en-US" sz="2000" dirty="0" smtClean="0"/>
              <a:t>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725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on August 13, </a:t>
            </a:r>
            <a:r>
              <a:rPr lang="en-US" sz="2000" dirty="0"/>
              <a:t>2015 (Interval = </a:t>
            </a:r>
            <a:r>
              <a:rPr lang="en-US" sz="2000" dirty="0" smtClean="0"/>
              <a:t>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9718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1" y="742013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GTBD Error on August 13, </a:t>
            </a:r>
            <a:r>
              <a:rPr lang="en-US" sz="2000" dirty="0"/>
              <a:t>2015 (Interval = </a:t>
            </a:r>
            <a:r>
              <a:rPr lang="en-US" sz="2000" dirty="0" smtClean="0"/>
              <a:t>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6453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98" y="747890"/>
            <a:ext cx="7284446" cy="5289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LDL to HDL Energy Offer Curve from August 13, </a:t>
            </a:r>
            <a:r>
              <a:rPr lang="en-US" sz="1800" dirty="0"/>
              <a:t>2015 15:05 SCED Run </a:t>
            </a:r>
          </a:p>
        </p:txBody>
      </p:sp>
    </p:spTree>
    <p:extLst>
      <p:ext uri="{BB962C8B-B14F-4D97-AF65-F5344CB8AC3E}">
        <p14:creationId xmlns:p14="http://schemas.microsoft.com/office/powerpoint/2010/main" val="17805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98" y="747890"/>
            <a:ext cx="7284446" cy="5289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LDL to HDL Energy Offer Curve from August 13, </a:t>
            </a:r>
            <a:r>
              <a:rPr lang="en-US" sz="1800" dirty="0"/>
              <a:t>2015 15:05 SCED Run </a:t>
            </a:r>
          </a:p>
        </p:txBody>
      </p:sp>
    </p:spTree>
    <p:extLst>
      <p:ext uri="{BB962C8B-B14F-4D97-AF65-F5344CB8AC3E}">
        <p14:creationId xmlns:p14="http://schemas.microsoft.com/office/powerpoint/2010/main" val="249666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98" y="747890"/>
            <a:ext cx="7284446" cy="5289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LDL to HDL Energy Offer Curve from August 13, </a:t>
            </a:r>
            <a:r>
              <a:rPr lang="en-US" sz="1800" dirty="0"/>
              <a:t>2015 15:05 SCED Run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44843" y="1217974"/>
            <a:ext cx="3376861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SCED Snapshot:</a:t>
            </a:r>
          </a:p>
          <a:p>
            <a:r>
              <a:rPr lang="en-US" sz="1200" dirty="0"/>
              <a:t>1.3 * 95 = 123.5 MW Load Ramp Component</a:t>
            </a:r>
          </a:p>
          <a:p>
            <a:r>
              <a:rPr lang="en-US" sz="1200" dirty="0" smtClean="0"/>
              <a:t>0.5 * 156 = 78 MW Regulation Up Component</a:t>
            </a:r>
          </a:p>
          <a:p>
            <a:endParaRPr lang="en-US" sz="1200" dirty="0"/>
          </a:p>
          <a:p>
            <a:r>
              <a:rPr lang="en-US" sz="1200" dirty="0" smtClean="0"/>
              <a:t>Recall that SCED GTBD = </a:t>
            </a:r>
          </a:p>
          <a:p>
            <a:r>
              <a:rPr lang="en-US" sz="1200" dirty="0" smtClean="0"/>
              <a:t>     = Sum of Generator Output (at snapshot)</a:t>
            </a:r>
          </a:p>
          <a:p>
            <a:r>
              <a:rPr lang="en-US" sz="1200" dirty="0" smtClean="0"/>
              <a:t>     + K3 * Predicted Load Ramp </a:t>
            </a:r>
          </a:p>
          <a:p>
            <a:r>
              <a:rPr lang="en-US" sz="1200" dirty="0" smtClean="0"/>
              <a:t>     + K4 * Regulation Deployed</a:t>
            </a:r>
            <a:endParaRPr lang="en-US" sz="12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828674" y="2787634"/>
            <a:ext cx="633663" cy="1096025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86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98" y="747890"/>
            <a:ext cx="7284446" cy="5289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LDL to HDL Energy Offer Curve from August 13, </a:t>
            </a:r>
            <a:r>
              <a:rPr lang="en-US" sz="1800" dirty="0"/>
              <a:t>2015 15:05 SCED Run </a:t>
            </a:r>
          </a:p>
        </p:txBody>
      </p:sp>
    </p:spTree>
    <p:extLst>
      <p:ext uri="{BB962C8B-B14F-4D97-AF65-F5344CB8AC3E}">
        <p14:creationId xmlns:p14="http://schemas.microsoft.com/office/powerpoint/2010/main" val="115656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98" y="747890"/>
            <a:ext cx="7284446" cy="5289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LDL to HDL Energy Offer Curve from August 13, </a:t>
            </a:r>
            <a:r>
              <a:rPr lang="en-US" sz="1800" dirty="0"/>
              <a:t>2015 15:05 SCED Run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5078" y="3441912"/>
            <a:ext cx="257692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15:10:</a:t>
            </a:r>
          </a:p>
          <a:p>
            <a:r>
              <a:rPr lang="en-US" sz="1200" dirty="0" smtClean="0"/>
              <a:t>-22 MW Regulation Down Deployed</a:t>
            </a:r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>
            <a:off x="3283539" y="3903577"/>
            <a:ext cx="101345" cy="744623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13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Improving Demand Estimation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2"/>
              <p:cNvSpPr>
                <a:spLocks noChangeArrowheads="1"/>
              </p:cNvSpPr>
              <p:nvPr/>
            </p:nvSpPr>
            <p:spPr bwMode="auto">
              <a:xfrm>
                <a:off x="608442" y="816405"/>
                <a:ext cx="8230757" cy="48059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 smtClean="0"/>
                  <a:t>A new methodology for calculating GTBD of MIRTM intervals has been found to be an improvement over current methodology</a:t>
                </a:r>
              </a:p>
              <a:p>
                <a:endParaRPr lang="en-US" sz="2000" b="1" dirty="0"/>
              </a:p>
              <a:p>
                <a:r>
                  <a:rPr lang="en-US" sz="2000" b="1" dirty="0" smtClean="0"/>
                  <a:t>Applying Look-Ahead SCED methodology: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MIRTM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𝐺𝑇𝐵𝐷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𝑆𝐶𝐸𝐷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𝐺𝑇𝐵𝐷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       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𝑆𝑇𝐿𝐹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𝐷𝐶𝑇𝑖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&gt;1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 smtClean="0"/>
                  <a:t>	</a:t>
                </a:r>
              </a:p>
              <a:p>
                <a:r>
                  <a:rPr lang="en-US" sz="2000" b="1" dirty="0" smtClean="0"/>
                  <a:t>Modified methodology for MIRTM:</a:t>
                </a: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MIRTM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𝐺𝑇𝐵𝐷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𝑆𝐶𝐸𝐷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𝐺𝑇𝐵𝐷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                                    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𝑇𝑒𝑙𝑒𝑚𝑀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𝑆𝑇𝐿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𝑆𝑇𝐿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𝐷𝐶𝑇𝑖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𝐷𝐶𝑇𝑖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&gt;1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i="1" dirty="0" smtClean="0"/>
                  <a:t>TelemMW</a:t>
                </a:r>
                <a:r>
                  <a:rPr lang="en-US" i="1" baseline="-25000" dirty="0" smtClean="0"/>
                  <a:t>0</a:t>
                </a:r>
                <a:r>
                  <a:rPr lang="en-US" i="1" dirty="0" smtClean="0"/>
                  <a:t> </a:t>
                </a:r>
                <a:r>
                  <a:rPr lang="en-US" i="1" dirty="0"/>
                  <a:t>= </a:t>
                </a:r>
                <a:r>
                  <a:rPr lang="en-US" i="1" dirty="0" smtClean="0"/>
                  <a:t>Sum of Telemetered Gen output </a:t>
                </a:r>
                <a:r>
                  <a:rPr lang="en-US" i="1" dirty="0"/>
                  <a:t>at MIRTM Run </a:t>
                </a:r>
                <a:r>
                  <a:rPr lang="en-US" i="1" dirty="0" smtClean="0"/>
                  <a:t>time</a:t>
                </a:r>
              </a:p>
              <a:p>
                <a:endParaRPr lang="en-US" i="1" dirty="0"/>
              </a:p>
              <a:p>
                <a:r>
                  <a:rPr lang="en-US" i="1" dirty="0" err="1"/>
                  <a:t>i</a:t>
                </a:r>
                <a:r>
                  <a:rPr lang="en-US" i="1" dirty="0"/>
                  <a:t> = </a:t>
                </a:r>
                <a:r>
                  <a:rPr lang="en-US" i="1" dirty="0" smtClean="0"/>
                  <a:t>5-Minute MIRTM </a:t>
                </a:r>
                <a:r>
                  <a:rPr lang="en-US" i="1" dirty="0"/>
                  <a:t>Intervals Within </a:t>
                </a:r>
                <a:r>
                  <a:rPr lang="en-US" i="1" dirty="0" smtClean="0"/>
                  <a:t>Study </a:t>
                </a:r>
                <a:r>
                  <a:rPr lang="en-US" i="1" dirty="0"/>
                  <a:t>Window </a:t>
                </a:r>
                <a:endParaRPr lang="en-US" i="1" dirty="0" smtClean="0"/>
              </a:p>
              <a:p>
                <a:r>
                  <a:rPr lang="en-US" i="1" dirty="0" smtClean="0"/>
                  <a:t>(</a:t>
                </a:r>
                <a:r>
                  <a:rPr lang="en-US" i="1" dirty="0"/>
                  <a:t>ex: </a:t>
                </a:r>
                <a:r>
                  <a:rPr lang="en-US" i="1" dirty="0" err="1"/>
                  <a:t>i</a:t>
                </a:r>
                <a:r>
                  <a:rPr lang="en-US" i="1" dirty="0"/>
                  <a:t>=6 represents 30 Min. Ahead)</a:t>
                </a:r>
                <a:endParaRPr lang="en-US" i="1" dirty="0" smtClean="0"/>
              </a:p>
            </p:txBody>
          </p:sp>
        </mc:Choice>
        <mc:Fallback xmlns="">
          <p:sp>
            <p:nvSpPr>
              <p:cNvPr id="4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8442" y="816405"/>
                <a:ext cx="8230757" cy="4805931"/>
              </a:xfrm>
              <a:prstGeom prst="rect">
                <a:avLst/>
              </a:prstGeom>
              <a:blipFill rotWithShape="0">
                <a:blip r:embed="rId3"/>
                <a:stretch>
                  <a:fillRect l="-815" t="-635" r="-296" b="-114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923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98" y="747890"/>
            <a:ext cx="7284446" cy="5289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LDL to HDL Energy Offer Curve from August 13, </a:t>
            </a:r>
            <a:r>
              <a:rPr lang="en-US" sz="1800" dirty="0"/>
              <a:t>2015 15:05 SCED Run </a:t>
            </a:r>
          </a:p>
        </p:txBody>
      </p:sp>
    </p:spTree>
    <p:extLst>
      <p:ext uri="{BB962C8B-B14F-4D97-AF65-F5344CB8AC3E}">
        <p14:creationId xmlns:p14="http://schemas.microsoft.com/office/powerpoint/2010/main" val="254766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98" y="747890"/>
            <a:ext cx="7284446" cy="5289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LDL to HDL Energy Offer Curve from August 13, </a:t>
            </a:r>
            <a:r>
              <a:rPr lang="en-US" sz="1800" dirty="0"/>
              <a:t>2015 15:05 SCED Run </a:t>
            </a:r>
          </a:p>
        </p:txBody>
      </p:sp>
    </p:spTree>
    <p:extLst>
      <p:ext uri="{BB962C8B-B14F-4D97-AF65-F5344CB8AC3E}">
        <p14:creationId xmlns:p14="http://schemas.microsoft.com/office/powerpoint/2010/main" val="161805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98" y="747890"/>
            <a:ext cx="7284446" cy="5289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LDL to HDL Energy Offer Curve from August 13, </a:t>
            </a:r>
            <a:r>
              <a:rPr lang="en-US" sz="1800" dirty="0"/>
              <a:t>2015 15:05 SCED Run </a:t>
            </a:r>
          </a:p>
        </p:txBody>
      </p:sp>
    </p:spTree>
    <p:extLst>
      <p:ext uri="{BB962C8B-B14F-4D97-AF65-F5344CB8AC3E}">
        <p14:creationId xmlns:p14="http://schemas.microsoft.com/office/powerpoint/2010/main" val="389827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98" y="747890"/>
            <a:ext cx="7284446" cy="5289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LDL to HDL Energy Offer Curve from August 13, </a:t>
            </a:r>
            <a:r>
              <a:rPr lang="en-US" sz="1800" dirty="0"/>
              <a:t>2015 15:05 SCED Run </a:t>
            </a:r>
          </a:p>
        </p:txBody>
      </p:sp>
    </p:spTree>
    <p:extLst>
      <p:ext uri="{BB962C8B-B14F-4D97-AF65-F5344CB8AC3E}">
        <p14:creationId xmlns:p14="http://schemas.microsoft.com/office/powerpoint/2010/main" val="189757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98" y="747890"/>
            <a:ext cx="7284446" cy="5289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LDL to HDL Energy Offer Curve from August 13, </a:t>
            </a:r>
            <a:r>
              <a:rPr lang="en-US" sz="1800" dirty="0"/>
              <a:t>2015 15:05 SCED Run </a:t>
            </a:r>
          </a:p>
        </p:txBody>
      </p:sp>
    </p:spTree>
    <p:extLst>
      <p:ext uri="{BB962C8B-B14F-4D97-AF65-F5344CB8AC3E}">
        <p14:creationId xmlns:p14="http://schemas.microsoft.com/office/powerpoint/2010/main" val="274611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98" y="747890"/>
            <a:ext cx="7290806" cy="5289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LDL to HDL Energy Offer Curve from August 13, </a:t>
            </a:r>
            <a:r>
              <a:rPr lang="en-US" sz="1800" dirty="0"/>
              <a:t>2015 15:05 SCED Run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44843" y="963974"/>
            <a:ext cx="3376861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SCED Snapshot:</a:t>
            </a:r>
          </a:p>
          <a:p>
            <a:r>
              <a:rPr lang="en-US" sz="1200" dirty="0"/>
              <a:t>1.3 * 95 = 123.5 MW Load Ramp Component</a:t>
            </a:r>
          </a:p>
          <a:p>
            <a:r>
              <a:rPr lang="en-US" sz="1200" dirty="0" smtClean="0"/>
              <a:t>0.5 * 156 = 78 MW Regulation Up Component</a:t>
            </a:r>
          </a:p>
          <a:p>
            <a:endParaRPr lang="en-US" sz="1200" dirty="0"/>
          </a:p>
          <a:p>
            <a:r>
              <a:rPr lang="en-US" sz="1200" dirty="0" smtClean="0"/>
              <a:t>Recall that SCED GTBD = </a:t>
            </a:r>
          </a:p>
          <a:p>
            <a:r>
              <a:rPr lang="en-US" sz="1200" dirty="0" smtClean="0"/>
              <a:t>     = Sum of Generator Output (at snapshot)</a:t>
            </a:r>
          </a:p>
          <a:p>
            <a:r>
              <a:rPr lang="en-US" sz="1200" dirty="0" smtClean="0"/>
              <a:t>     + K3 * Predicted Load Ramp </a:t>
            </a:r>
          </a:p>
          <a:p>
            <a:r>
              <a:rPr lang="en-US" sz="1200" dirty="0" smtClean="0"/>
              <a:t>     + K4 * Regulation Deployed</a:t>
            </a:r>
            <a:endParaRPr lang="en-US" sz="12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828674" y="2533634"/>
            <a:ext cx="633663" cy="1096025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95078" y="3060912"/>
            <a:ext cx="257692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15:10:</a:t>
            </a:r>
          </a:p>
          <a:p>
            <a:r>
              <a:rPr lang="en-US" sz="1200" dirty="0" smtClean="0"/>
              <a:t>-22 MW Regulation Down Deployed</a:t>
            </a:r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>
            <a:off x="3283539" y="3522577"/>
            <a:ext cx="101345" cy="744623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54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97" y="759448"/>
            <a:ext cx="7290805" cy="52977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LDL to HDL Energy Offer Curve on August 13, 2015 15:55 SCED Run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518611" y="1509682"/>
            <a:ext cx="349379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At SCED Snapshot:</a:t>
            </a:r>
          </a:p>
          <a:p>
            <a:r>
              <a:rPr lang="en-US" sz="1200" dirty="0"/>
              <a:t>1.3 * 17 = 22.1 MW Load Ramp Component</a:t>
            </a:r>
          </a:p>
          <a:p>
            <a:r>
              <a:rPr lang="en-US" sz="1200" dirty="0" smtClean="0"/>
              <a:t>0.5 * 211 = 105.5 MW Regulation Up Component</a:t>
            </a:r>
            <a:endParaRPr lang="en-US" sz="12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012406" y="1211179"/>
            <a:ext cx="1110289" cy="621669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83135" y="3052756"/>
            <a:ext cx="23292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16:00:</a:t>
            </a:r>
          </a:p>
          <a:p>
            <a:r>
              <a:rPr lang="en-US" sz="1200" dirty="0" smtClean="0"/>
              <a:t>56 MW Regulation Up </a:t>
            </a:r>
            <a:r>
              <a:rPr lang="en-US" sz="1200" dirty="0"/>
              <a:t>D</a:t>
            </a:r>
            <a:r>
              <a:rPr lang="en-US" sz="1200" dirty="0" smtClean="0"/>
              <a:t>eployed</a:t>
            </a: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>
            <a:off x="4847771" y="3514421"/>
            <a:ext cx="221661" cy="817461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71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69602"/>
            <a:ext cx="7772400" cy="1500187"/>
          </a:xfrm>
        </p:spPr>
        <p:txBody>
          <a:bodyPr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MIRTM Demand Estimation Performance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October 23, 2015</a:t>
            </a:r>
          </a:p>
        </p:txBody>
      </p:sp>
    </p:spTree>
    <p:extLst>
      <p:ext uri="{BB962C8B-B14F-4D97-AF65-F5344CB8AC3E}">
        <p14:creationId xmlns:p14="http://schemas.microsoft.com/office/powerpoint/2010/main" val="328839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</a:t>
            </a:r>
            <a:r>
              <a:rPr lang="en-US" sz="2000" dirty="0" smtClean="0"/>
              <a:t>GTBD Error on October 23, </a:t>
            </a:r>
            <a:r>
              <a:rPr lang="en-US" sz="2000" dirty="0"/>
              <a:t>2015 (Interval = </a:t>
            </a:r>
            <a:r>
              <a:rPr lang="en-US" sz="2000" dirty="0" smtClean="0"/>
              <a:t>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1874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</a:t>
            </a:r>
            <a:r>
              <a:rPr lang="en-US" sz="2000" dirty="0" smtClean="0"/>
              <a:t>GTBD Error on October 23, </a:t>
            </a:r>
            <a:r>
              <a:rPr lang="en-US" sz="2000" dirty="0"/>
              <a:t>2015 (Interval = </a:t>
            </a:r>
            <a:r>
              <a:rPr lang="en-US" sz="2000" dirty="0" smtClean="0"/>
              <a:t>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3871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Improving Demand Estimation</a:t>
            </a:r>
            <a:endParaRPr lang="en-US" sz="28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8442" y="816405"/>
            <a:ext cx="8230757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Both the current STLF and new STLF are used in the analysis along with the </a:t>
            </a:r>
            <a:r>
              <a:rPr lang="en-US" dirty="0"/>
              <a:t>m</a:t>
            </a:r>
            <a:r>
              <a:rPr lang="en-US" dirty="0" smtClean="0"/>
              <a:t>odified methodology for four combinations: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MIRTM GTBD with current STLF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MIRTM GTBD with new STLF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MIRTM GTBD Modified with current STLF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MIRTM GTBD Modified with new STLF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calculated MIRTM GTBD errors are benchmarked using              </a:t>
            </a:r>
            <a:r>
              <a:rPr lang="en-US" b="1" dirty="0" smtClean="0"/>
              <a:t>Estimated – Reference </a:t>
            </a:r>
            <a:r>
              <a:rPr lang="en-US" dirty="0" smtClean="0"/>
              <a:t>where </a:t>
            </a:r>
            <a:r>
              <a:rPr lang="en-US" b="1" dirty="0" smtClean="0"/>
              <a:t>Reference </a:t>
            </a:r>
            <a:r>
              <a:rPr lang="en-US" dirty="0" smtClean="0"/>
              <a:t>is: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First interval (</a:t>
            </a:r>
            <a:r>
              <a:rPr lang="en-US" dirty="0" err="1" smtClean="0"/>
              <a:t>i</a:t>
            </a:r>
            <a:r>
              <a:rPr lang="en-US" dirty="0" smtClean="0"/>
              <a:t>=1): Actual SCED GTBD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Intervals 2 – 6 (</a:t>
            </a:r>
            <a:r>
              <a:rPr lang="en-US" dirty="0" err="1" smtClean="0"/>
              <a:t>i</a:t>
            </a:r>
            <a:r>
              <a:rPr lang="en-US" dirty="0" smtClean="0"/>
              <a:t>=2…6): Sum of generator output at </a:t>
            </a:r>
            <a:r>
              <a:rPr lang="en-US" b="1" u="sng" dirty="0" smtClean="0"/>
              <a:t>end</a:t>
            </a:r>
            <a:r>
              <a:rPr lang="en-US" dirty="0" smtClean="0"/>
              <a:t> of SCED interval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1097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</a:t>
            </a:r>
            <a:r>
              <a:rPr lang="en-US" sz="2000" dirty="0" smtClean="0"/>
              <a:t>GTBD Error on October 23, </a:t>
            </a:r>
            <a:r>
              <a:rPr lang="en-US" sz="2000" dirty="0"/>
              <a:t>2015 (Interval = </a:t>
            </a:r>
            <a:r>
              <a:rPr lang="en-US" sz="2000" dirty="0" smtClean="0"/>
              <a:t>4)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682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</a:t>
            </a:r>
            <a:r>
              <a:rPr lang="en-US" sz="2000" dirty="0" smtClean="0"/>
              <a:t>GTBD Error on October 23, </a:t>
            </a:r>
            <a:r>
              <a:rPr lang="en-US" sz="2000" dirty="0"/>
              <a:t>2015 (Interval = </a:t>
            </a:r>
            <a:r>
              <a:rPr lang="en-US" sz="2000" dirty="0" smtClean="0"/>
              <a:t>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438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</a:t>
            </a:r>
            <a:r>
              <a:rPr lang="en-US" sz="2000" dirty="0" smtClean="0"/>
              <a:t>GTBD Error on October 23, </a:t>
            </a:r>
            <a:r>
              <a:rPr lang="en-US" sz="2000" dirty="0"/>
              <a:t>2015 (Interval = </a:t>
            </a:r>
            <a:r>
              <a:rPr lang="en-US" sz="2000" dirty="0" smtClean="0"/>
              <a:t>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758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</a:t>
            </a:r>
            <a:r>
              <a:rPr lang="en-US" sz="2000" dirty="0" smtClean="0"/>
              <a:t>GTBD Error on October 23, </a:t>
            </a:r>
            <a:r>
              <a:rPr lang="en-US" sz="2000" dirty="0"/>
              <a:t>2015 (Interval = </a:t>
            </a:r>
            <a:r>
              <a:rPr lang="en-US" sz="2000" dirty="0" smtClean="0"/>
              <a:t>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2866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97" y="759445"/>
            <a:ext cx="7290806" cy="5283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664" y="179143"/>
            <a:ext cx="8535736" cy="461665"/>
          </a:xfrm>
        </p:spPr>
        <p:txBody>
          <a:bodyPr/>
          <a:lstStyle/>
          <a:p>
            <a:r>
              <a:rPr lang="en-US" sz="1800" dirty="0" smtClean="0"/>
              <a:t>LDL to HDL Energy Offer Curve on October 23, 2015 06:10 SCED Run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5143498" y="3800105"/>
            <a:ext cx="337486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SCED Snapshot:</a:t>
            </a:r>
          </a:p>
          <a:p>
            <a:r>
              <a:rPr lang="en-US" sz="1200" dirty="0"/>
              <a:t>1.2 * 409 = 490.8 MW Load Ramp Component</a:t>
            </a:r>
          </a:p>
          <a:p>
            <a:r>
              <a:rPr lang="en-US" sz="1200" dirty="0" smtClean="0"/>
              <a:t>0.4 * 660 = 264 MW Regulation Up Component</a:t>
            </a:r>
          </a:p>
        </p:txBody>
      </p:sp>
      <p:cxnSp>
        <p:nvCxnSpPr>
          <p:cNvPr id="5" name="Straight Arrow Connector 4"/>
          <p:cNvCxnSpPr>
            <a:stCxn id="4" idx="0"/>
          </p:cNvCxnSpPr>
          <p:nvPr/>
        </p:nvCxnSpPr>
        <p:spPr>
          <a:xfrm flipH="1" flipV="1">
            <a:off x="6317676" y="1852551"/>
            <a:ext cx="513252" cy="1947554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76003" y="3133281"/>
            <a:ext cx="246713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06:15:</a:t>
            </a:r>
          </a:p>
          <a:p>
            <a:r>
              <a:rPr lang="en-US" sz="1200" dirty="0" smtClean="0"/>
              <a:t>208 MW Regulation Up </a:t>
            </a:r>
            <a:r>
              <a:rPr lang="en-US" sz="1200" dirty="0"/>
              <a:t>D</a:t>
            </a:r>
            <a:r>
              <a:rPr lang="en-US" sz="1200" dirty="0" smtClean="0"/>
              <a:t>eployed</a:t>
            </a:r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 flipH="1">
            <a:off x="2676528" y="3594946"/>
            <a:ext cx="333042" cy="1005629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82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97" y="759446"/>
            <a:ext cx="7290806" cy="5283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664" y="179143"/>
            <a:ext cx="8543110" cy="461665"/>
          </a:xfrm>
        </p:spPr>
        <p:txBody>
          <a:bodyPr/>
          <a:lstStyle/>
          <a:p>
            <a:r>
              <a:rPr lang="en-US" sz="1800" dirty="0" smtClean="0"/>
              <a:t>LDL to HDL Energy Offer Curve on October 23, 2015 06:35 SCED Run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5408078" y="3800105"/>
            <a:ext cx="342310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SCED Snapshot:</a:t>
            </a:r>
          </a:p>
          <a:p>
            <a:r>
              <a:rPr lang="en-US" sz="1200" dirty="0"/>
              <a:t>1.2 * 308 = 369.6 MW Load Ramp </a:t>
            </a:r>
            <a:r>
              <a:rPr lang="en-US" sz="1200" dirty="0" smtClean="0"/>
              <a:t>Component</a:t>
            </a:r>
          </a:p>
          <a:p>
            <a:r>
              <a:rPr lang="en-US" sz="1200" dirty="0" smtClean="0"/>
              <a:t>0.4 * 173 = 69.2 MW Regulation Up Component</a:t>
            </a:r>
          </a:p>
        </p:txBody>
      </p:sp>
      <p:cxnSp>
        <p:nvCxnSpPr>
          <p:cNvPr id="5" name="Straight Arrow Connector 4"/>
          <p:cNvCxnSpPr>
            <a:stCxn id="4" idx="0"/>
          </p:cNvCxnSpPr>
          <p:nvPr/>
        </p:nvCxnSpPr>
        <p:spPr>
          <a:xfrm flipH="1" flipV="1">
            <a:off x="6080169" y="1852551"/>
            <a:ext cx="1039460" cy="1947554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85627" y="3133280"/>
            <a:ext cx="258795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06:40:</a:t>
            </a:r>
          </a:p>
          <a:p>
            <a:r>
              <a:rPr lang="en-US" sz="1200" dirty="0" smtClean="0"/>
              <a:t>-70 MW </a:t>
            </a:r>
            <a:r>
              <a:rPr lang="en-US" sz="1200" dirty="0"/>
              <a:t>R</a:t>
            </a:r>
            <a:r>
              <a:rPr lang="en-US" sz="1200" dirty="0" smtClean="0"/>
              <a:t>egulation Down Deployed</a:t>
            </a: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3486153" y="3594945"/>
            <a:ext cx="393450" cy="1005629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8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69602"/>
            <a:ext cx="7772400" cy="1500187"/>
          </a:xfrm>
        </p:spPr>
        <p:txBody>
          <a:bodyPr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MIRTM Demand Estimation Performance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November 11, 2015</a:t>
            </a:r>
          </a:p>
        </p:txBody>
      </p:sp>
    </p:spTree>
    <p:extLst>
      <p:ext uri="{BB962C8B-B14F-4D97-AF65-F5344CB8AC3E}">
        <p14:creationId xmlns:p14="http://schemas.microsoft.com/office/powerpoint/2010/main" val="228762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</a:t>
            </a:r>
            <a:r>
              <a:rPr lang="en-US" sz="2000" dirty="0" smtClean="0"/>
              <a:t>GTBD Error on November 11, </a:t>
            </a:r>
            <a:r>
              <a:rPr lang="en-US" sz="2000" dirty="0"/>
              <a:t>2015 (Interval = </a:t>
            </a:r>
            <a:r>
              <a:rPr lang="en-US" sz="2000" dirty="0" smtClean="0"/>
              <a:t>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323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</a:t>
            </a:r>
            <a:r>
              <a:rPr lang="en-US" sz="2000" dirty="0" smtClean="0"/>
              <a:t>GTBD Error on November 11, </a:t>
            </a:r>
            <a:r>
              <a:rPr lang="en-US" sz="2000" dirty="0"/>
              <a:t>2015 (Interval = </a:t>
            </a:r>
            <a:r>
              <a:rPr lang="en-US" sz="2000" dirty="0" smtClean="0"/>
              <a:t>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640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</a:t>
            </a:r>
            <a:r>
              <a:rPr lang="en-US" sz="2000" dirty="0" smtClean="0"/>
              <a:t>GTBD Error on November 11, </a:t>
            </a:r>
            <a:r>
              <a:rPr lang="en-US" sz="2000" dirty="0"/>
              <a:t>2015 (Interval = </a:t>
            </a:r>
            <a:r>
              <a:rPr lang="en-US" sz="2000" dirty="0" smtClean="0"/>
              <a:t>4)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360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69602"/>
            <a:ext cx="7772400" cy="1500187"/>
          </a:xfrm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MIRTM Demand Estimation Performance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July 1, 2015 – December 31, 2015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All Intervals</a:t>
            </a:r>
          </a:p>
        </p:txBody>
      </p:sp>
    </p:spTree>
    <p:extLst>
      <p:ext uri="{BB962C8B-B14F-4D97-AF65-F5344CB8AC3E}">
        <p14:creationId xmlns:p14="http://schemas.microsoft.com/office/powerpoint/2010/main" val="53554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</a:t>
            </a:r>
            <a:r>
              <a:rPr lang="en-US" sz="2000" dirty="0" smtClean="0"/>
              <a:t>GTBD Error on November 11, </a:t>
            </a:r>
            <a:r>
              <a:rPr lang="en-US" sz="2000" dirty="0"/>
              <a:t>2015 (Interval = </a:t>
            </a:r>
            <a:r>
              <a:rPr lang="en-US" sz="2000" dirty="0"/>
              <a:t>3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13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</a:t>
            </a:r>
            <a:r>
              <a:rPr lang="en-US" sz="2000" dirty="0" smtClean="0"/>
              <a:t>GTBD Error on November 11, </a:t>
            </a:r>
            <a:r>
              <a:rPr lang="en-US" sz="2000" dirty="0" smtClean="0"/>
              <a:t>2015 (Interval = 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91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</a:t>
            </a:r>
            <a:r>
              <a:rPr lang="en-US" sz="2000" dirty="0" smtClean="0"/>
              <a:t>GTBD Error on November 11, </a:t>
            </a:r>
            <a:r>
              <a:rPr lang="en-US" sz="2000" dirty="0" smtClean="0"/>
              <a:t>2015 (Interval = 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1622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98" y="759443"/>
            <a:ext cx="7301758" cy="5290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LDL to HDL Energy Offer Curve on November 11, 2015 17:25 SCED Run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2078957" y="1981096"/>
            <a:ext cx="35337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SCED Snapshot:</a:t>
            </a:r>
          </a:p>
          <a:p>
            <a:r>
              <a:rPr lang="en-US" sz="1200" dirty="0"/>
              <a:t>1.2 * </a:t>
            </a:r>
            <a:r>
              <a:rPr lang="en-US" sz="1200" dirty="0" smtClean="0"/>
              <a:t>321 </a:t>
            </a:r>
            <a:r>
              <a:rPr lang="en-US" sz="1200" dirty="0"/>
              <a:t>= </a:t>
            </a:r>
            <a:r>
              <a:rPr lang="en-US" sz="1200" dirty="0" smtClean="0"/>
              <a:t>385.2 </a:t>
            </a:r>
            <a:r>
              <a:rPr lang="en-US" sz="1200" dirty="0"/>
              <a:t>MW Load Ramp Component</a:t>
            </a:r>
          </a:p>
          <a:p>
            <a:r>
              <a:rPr lang="en-US" sz="1200" dirty="0" smtClean="0"/>
              <a:t>0.3 * 255 = 76.5 MW Regulation Up Component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133850" y="2627427"/>
            <a:ext cx="1152024" cy="1562666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12758" y="3276835"/>
            <a:ext cx="259079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17:30:</a:t>
            </a:r>
          </a:p>
          <a:p>
            <a:r>
              <a:rPr lang="en-US" sz="1200" dirty="0" smtClean="0"/>
              <a:t>-88 MW Regulation Down Deployed</a:t>
            </a: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1965158" y="3738500"/>
            <a:ext cx="1143000" cy="873605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26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97" y="759444"/>
            <a:ext cx="7290806" cy="52977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LDL to HDL Energy Offer Curve on November 11, 2015 17:35 SCED Run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847475" y="1711796"/>
            <a:ext cx="360095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SCED Snapshot:</a:t>
            </a:r>
          </a:p>
          <a:p>
            <a:r>
              <a:rPr lang="en-US" sz="1200" dirty="0"/>
              <a:t>1.2 * 297 = 356.4 MW Load Ramp Component</a:t>
            </a:r>
          </a:p>
          <a:p>
            <a:r>
              <a:rPr lang="en-US" sz="1200" dirty="0" smtClean="0"/>
              <a:t>0.3 * -26 = -7.8 MW Regulation Down Component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085112" y="2358127"/>
            <a:ext cx="703143" cy="2249499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77738" y="2754301"/>
            <a:ext cx="202476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17:40:</a:t>
            </a:r>
          </a:p>
          <a:p>
            <a:r>
              <a:rPr lang="en-US" sz="1200" dirty="0" smtClean="0"/>
              <a:t>0 MW </a:t>
            </a:r>
            <a:r>
              <a:rPr lang="en-US" sz="1200" dirty="0"/>
              <a:t>R</a:t>
            </a:r>
            <a:r>
              <a:rPr lang="en-US" sz="1200" dirty="0" smtClean="0"/>
              <a:t>egulation Deployed</a:t>
            </a:r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>
          <a:xfrm>
            <a:off x="2990122" y="3215966"/>
            <a:ext cx="166540" cy="1391660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87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69602"/>
            <a:ext cx="7772400" cy="1500187"/>
          </a:xfrm>
        </p:spPr>
        <p:txBody>
          <a:bodyPr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MIRTM Demand Estimation Performance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November 27, 2015</a:t>
            </a:r>
          </a:p>
        </p:txBody>
      </p:sp>
    </p:spTree>
    <p:extLst>
      <p:ext uri="{BB962C8B-B14F-4D97-AF65-F5344CB8AC3E}">
        <p14:creationId xmlns:p14="http://schemas.microsoft.com/office/powerpoint/2010/main" val="377308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</a:t>
            </a:r>
            <a:r>
              <a:rPr lang="en-US" sz="2000" dirty="0" smtClean="0"/>
              <a:t>GTBD Error on November 27, </a:t>
            </a:r>
            <a:r>
              <a:rPr lang="en-US" sz="2000" dirty="0"/>
              <a:t>2015 (Interval = </a:t>
            </a:r>
            <a:r>
              <a:rPr lang="en-US" sz="2000" dirty="0" smtClean="0"/>
              <a:t>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7931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</a:t>
            </a:r>
            <a:r>
              <a:rPr lang="en-US" sz="2000" dirty="0" smtClean="0"/>
              <a:t>GTBD Error on November 27, </a:t>
            </a:r>
            <a:r>
              <a:rPr lang="en-US" sz="2000" dirty="0"/>
              <a:t>2015 (Interval = </a:t>
            </a:r>
            <a:r>
              <a:rPr lang="en-US" sz="2000" dirty="0" smtClean="0"/>
              <a:t>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912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</a:t>
            </a:r>
            <a:r>
              <a:rPr lang="en-US" sz="2000" dirty="0" smtClean="0"/>
              <a:t>GTBD Error on November 27, </a:t>
            </a:r>
            <a:r>
              <a:rPr lang="en-US" sz="2000" dirty="0"/>
              <a:t>2015 (Interval = </a:t>
            </a:r>
            <a:r>
              <a:rPr lang="en-US" sz="2000" dirty="0" smtClean="0"/>
              <a:t>4)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232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</a:t>
            </a:r>
            <a:r>
              <a:rPr lang="en-US" sz="2000" dirty="0" smtClean="0"/>
              <a:t>GTBD Error on November 27, </a:t>
            </a:r>
            <a:r>
              <a:rPr lang="en-US" sz="2000" dirty="0"/>
              <a:t>2015 (Interval </a:t>
            </a:r>
            <a:r>
              <a:rPr lang="en-US" sz="2000" dirty="0" smtClean="0"/>
              <a:t>= 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356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9" y="766354"/>
            <a:ext cx="7175863" cy="5381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MAE of Estimated GTBD vs. Reference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2264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</a:t>
            </a:r>
            <a:r>
              <a:rPr lang="en-US" sz="2000" dirty="0" smtClean="0"/>
              <a:t>GTBD Error on November 27, </a:t>
            </a:r>
            <a:r>
              <a:rPr lang="en-US" sz="2000" dirty="0"/>
              <a:t>2015 (Interval = </a:t>
            </a:r>
            <a:r>
              <a:rPr lang="en-US" sz="2000" dirty="0" smtClean="0"/>
              <a:t>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757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2" y="742014"/>
            <a:ext cx="7225257" cy="541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</a:t>
            </a:r>
            <a:r>
              <a:rPr lang="en-US" sz="2000" dirty="0" smtClean="0"/>
              <a:t>GTBD Error on November 27, </a:t>
            </a:r>
            <a:r>
              <a:rPr lang="en-US" sz="2000" dirty="0"/>
              <a:t>2015 (Interval = </a:t>
            </a:r>
            <a:r>
              <a:rPr lang="en-US" sz="2000" dirty="0" smtClean="0"/>
              <a:t>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271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97" y="759444"/>
            <a:ext cx="7290805" cy="5282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LDL to HDL Energy Offer Curve on November 27, 2015 16:55 SCED Run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5408078" y="3800105"/>
            <a:ext cx="33749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SCED Snapshot:</a:t>
            </a:r>
          </a:p>
          <a:p>
            <a:r>
              <a:rPr lang="en-US" sz="1200" dirty="0"/>
              <a:t>1.2 * 77 = 92.4 MW Load Ramp Component</a:t>
            </a:r>
          </a:p>
          <a:p>
            <a:r>
              <a:rPr lang="en-US" sz="1200" dirty="0" smtClean="0"/>
              <a:t>0.3 * 136 = 40.8 MW Regulation Up Component</a:t>
            </a:r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flipH="1" flipV="1">
            <a:off x="5712034" y="1757549"/>
            <a:ext cx="1383532" cy="2042556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98295" y="3133280"/>
            <a:ext cx="268805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17:00:</a:t>
            </a:r>
          </a:p>
          <a:p>
            <a:r>
              <a:rPr lang="en-US" sz="1200" dirty="0" smtClean="0"/>
              <a:t>-129 MW Regulation Down Deployed</a:t>
            </a:r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 flipH="1">
            <a:off x="3441032" y="3594945"/>
            <a:ext cx="301291" cy="936950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7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97" y="759445"/>
            <a:ext cx="7292752" cy="5283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LDL to HDL Energy Offer Curve on November 27, 2015 17:40 SCED Run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3554858" y="2947402"/>
            <a:ext cx="356984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SCED Snapshot:</a:t>
            </a:r>
          </a:p>
          <a:p>
            <a:r>
              <a:rPr lang="en-US" sz="1200" dirty="0" smtClean="0"/>
              <a:t>0.3 * -19 = -5.7 MW Regulation Down Component</a:t>
            </a:r>
          </a:p>
          <a:p>
            <a:r>
              <a:rPr lang="en-US" sz="1200" dirty="0" smtClean="0"/>
              <a:t>1.2 * 63 = 75.6 MW Load Ramp Component</a:t>
            </a:r>
            <a:endParaRPr lang="en-US" sz="12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312696" y="3593733"/>
            <a:ext cx="2204526" cy="682992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93478" y="2116470"/>
            <a:ext cx="263407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17:45:</a:t>
            </a:r>
          </a:p>
          <a:p>
            <a:r>
              <a:rPr lang="en-US" sz="1200" dirty="0" smtClean="0"/>
              <a:t>-85 MW Regulation </a:t>
            </a:r>
            <a:r>
              <a:rPr lang="en-US" sz="1200" dirty="0"/>
              <a:t>D</a:t>
            </a:r>
            <a:r>
              <a:rPr lang="en-US" sz="1200" dirty="0" smtClean="0"/>
              <a:t>own </a:t>
            </a:r>
            <a:r>
              <a:rPr lang="en-US" sz="1200" dirty="0"/>
              <a:t>D</a:t>
            </a:r>
            <a:r>
              <a:rPr lang="en-US" sz="1200" dirty="0" smtClean="0"/>
              <a:t>eployed</a:t>
            </a: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 flipH="1">
            <a:off x="2951747" y="2578135"/>
            <a:ext cx="258767" cy="1600833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75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69602"/>
            <a:ext cx="7772400" cy="1500187"/>
          </a:xfrm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Improving Wind HSL Estimation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9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Improving Wind HSL Estimation in MIRTM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2"/>
              <p:cNvSpPr>
                <a:spLocks noChangeArrowheads="1"/>
              </p:cNvSpPr>
              <p:nvPr/>
            </p:nvSpPr>
            <p:spPr bwMode="auto">
              <a:xfrm>
                <a:off x="608442" y="641780"/>
                <a:ext cx="6973458" cy="60631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b="1" dirty="0" smtClean="0">
                    <a:latin typeface="+mj-lt"/>
                  </a:rPr>
                  <a:t>Applying Look-Ahead SCED Implementation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𝐻𝑆𝐿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0" dirty="0" smtClean="0"/>
                  <a:t>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𝑇𝑒𝑙𝑒𝑚𝐻𝑆𝐿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+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𝑇𝑒𝑙𝑒𝑚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𝐻𝑆𝐿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−5 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+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𝑇𝑒𝑙𝑒𝑚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𝐻𝑆𝐿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−10 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+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𝑇𝑒𝑙𝑒𝑚𝐻𝑆𝐿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−15 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+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𝑆𝑇𝑊𝑃𝐹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sz="1600" dirty="0" smtClean="0"/>
              </a:p>
              <a:p>
                <a:r>
                  <a:rPr lang="en-US" i="1" dirty="0">
                    <a:latin typeface="Cambria Math" panose="02040503050406030204" pitchFamily="18" charset="0"/>
                  </a:rPr>
                  <a:t>t  </a:t>
                </a:r>
                <a:r>
                  <a:rPr lang="en-US" dirty="0">
                    <a:latin typeface="Cambria Math" panose="02040503050406030204" pitchFamily="18" charset="0"/>
                  </a:rPr>
                  <a:t>= Current Time</a:t>
                </a:r>
              </a:p>
              <a:p>
                <a:r>
                  <a:rPr lang="en-US" i="1" dirty="0" err="1">
                    <a:latin typeface="Cambria Math" panose="02040503050406030204" pitchFamily="18" charset="0"/>
                  </a:rPr>
                  <a:t>TelemHSL</a:t>
                </a:r>
                <a:r>
                  <a:rPr lang="en-US" dirty="0">
                    <a:latin typeface="Cambria Math" panose="02040503050406030204" pitchFamily="18" charset="0"/>
                  </a:rPr>
                  <a:t> = Current telemetered HSL</a:t>
                </a:r>
              </a:p>
              <a:p>
                <a:r>
                  <a:rPr lang="en-US" i="1" dirty="0" smtClean="0">
                    <a:latin typeface="Cambria Math" panose="02040503050406030204" pitchFamily="18" charset="0"/>
                  </a:rPr>
                  <a:t>STWPF</a:t>
                </a:r>
                <a:r>
                  <a:rPr lang="en-US" dirty="0" smtClean="0">
                    <a:latin typeface="Cambria Math" panose="02040503050406030204" pitchFamily="18" charset="0"/>
                  </a:rPr>
                  <a:t> </a:t>
                </a:r>
                <a:r>
                  <a:rPr lang="en-US" dirty="0">
                    <a:latin typeface="Cambria Math" panose="02040503050406030204" pitchFamily="18" charset="0"/>
                  </a:rPr>
                  <a:t>= AWS Short-Term wind Power Forecast</a:t>
                </a:r>
              </a:p>
              <a:p>
                <a:endParaRPr lang="en-US" sz="1600" dirty="0" smtClean="0"/>
              </a:p>
              <a:p>
                <a:r>
                  <a:rPr lang="en-US" b="1" dirty="0"/>
                  <a:t>Current </a:t>
                </a:r>
                <a:r>
                  <a:rPr lang="en-US" b="1" dirty="0" smtClean="0"/>
                  <a:t>Look-Ahead SCED coefficients:</a:t>
                </a:r>
                <a:endParaRPr lang="en-US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=0.9  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=0.025  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=0.015  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=0.01  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en-US" sz="1600" dirty="0" smtClean="0"/>
              </a:p>
              <a:p>
                <a:endParaRPr lang="en-US" sz="1600" dirty="0"/>
              </a:p>
              <a:p>
                <a:r>
                  <a:rPr lang="en-US" b="1" dirty="0" smtClean="0"/>
                  <a:t>Coefficients using Persistence:</a:t>
                </a:r>
                <a:endParaRPr lang="en-US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=1  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=0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=0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=0  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600" dirty="0"/>
              </a:p>
              <a:p>
                <a:endParaRPr lang="en-US" sz="1600" dirty="0" smtClean="0"/>
              </a:p>
              <a:p>
                <a:r>
                  <a:rPr lang="en-US" b="1" dirty="0" smtClean="0"/>
                  <a:t>New coefficients calculated using ARIMA (4,0,0) autoregressive model on 2014 wind: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=1.36  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=−0.1306  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=−0.0591  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=−0.1703  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endParaRPr lang="en-US" sz="20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4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8442" y="641780"/>
                <a:ext cx="6973458" cy="6063198"/>
              </a:xfrm>
              <a:prstGeom prst="rect">
                <a:avLst/>
              </a:prstGeom>
              <a:blipFill rotWithShape="0">
                <a:blip r:embed="rId3"/>
                <a:stretch>
                  <a:fillRect l="-962" t="-40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16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69602"/>
            <a:ext cx="7772400" cy="1500187"/>
          </a:xfrm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Wind Estimation Performance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January 1, 2015 – December 31, 2015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All Intervals</a:t>
            </a:r>
          </a:p>
        </p:txBody>
      </p:sp>
    </p:spTree>
    <p:extLst>
      <p:ext uri="{BB962C8B-B14F-4D97-AF65-F5344CB8AC3E}">
        <p14:creationId xmlns:p14="http://schemas.microsoft.com/office/powerpoint/2010/main" val="427945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9" y="766354"/>
            <a:ext cx="7175863" cy="5381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MAE of Estimated Wind HSL vs. Actual Wind HSL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4495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MAE of Estimated Wind HSL vs. Actual Wind HSL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90" y="1830059"/>
            <a:ext cx="6258020" cy="31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8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9" y="766354"/>
            <a:ext cx="7175863" cy="5381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Standard Deviation of </a:t>
            </a:r>
            <a:r>
              <a:rPr lang="en-US" sz="2000" dirty="0"/>
              <a:t>Estimated Wind HSL vs. Actual Wind HSL</a:t>
            </a:r>
          </a:p>
        </p:txBody>
      </p:sp>
    </p:spTree>
    <p:extLst>
      <p:ext uri="{BB962C8B-B14F-4D97-AF65-F5344CB8AC3E}">
        <p14:creationId xmlns:p14="http://schemas.microsoft.com/office/powerpoint/2010/main" val="305620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00385E"/>
      </a:dk2>
      <a:lt2>
        <a:srgbClr val="EEECE1"/>
      </a:lt2>
      <a:accent1>
        <a:srgbClr val="008373"/>
      </a:accent1>
      <a:accent2>
        <a:srgbClr val="056BB8"/>
      </a:accent2>
      <a:accent3>
        <a:srgbClr val="680546"/>
      </a:accent3>
      <a:accent4>
        <a:srgbClr val="FDC709"/>
      </a:accent4>
      <a:accent5>
        <a:srgbClr val="E5E5E2"/>
      </a:accent5>
      <a:accent6>
        <a:srgbClr val="1F8A45"/>
      </a:accent6>
      <a:hlink>
        <a:srgbClr val="008373"/>
      </a:hlink>
      <a:folHlink>
        <a:srgbClr val="00837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4">
      <a:dk1>
        <a:sysClr val="windowText" lastClr="000000"/>
      </a:dk1>
      <a:lt1>
        <a:sysClr val="window" lastClr="FFFFFF"/>
      </a:lt1>
      <a:dk2>
        <a:srgbClr val="00385E"/>
      </a:dk2>
      <a:lt2>
        <a:srgbClr val="EEECE1"/>
      </a:lt2>
      <a:accent1>
        <a:srgbClr val="008373"/>
      </a:accent1>
      <a:accent2>
        <a:srgbClr val="1B5026"/>
      </a:accent2>
      <a:accent3>
        <a:srgbClr val="0F1423"/>
      </a:accent3>
      <a:accent4>
        <a:srgbClr val="400E22"/>
      </a:accent4>
      <a:accent5>
        <a:srgbClr val="E5E5E2"/>
      </a:accent5>
      <a:accent6>
        <a:srgbClr val="868786"/>
      </a:accent6>
      <a:hlink>
        <a:srgbClr val="008373"/>
      </a:hlink>
      <a:folHlink>
        <a:srgbClr val="00837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formation_x0020_Classification xmlns="db64cb27-6b28-4b9c-8349-fb9d75ca0197">ERCOT Limited</Information_x0020_Classification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BDE803B67CAD4F92CDDF69DF5C071E" ma:contentTypeVersion="0" ma:contentTypeDescription="Create a new document." ma:contentTypeScope="" ma:versionID="2f8a193eadcd96809f89a0ac30673621">
  <xsd:schema xmlns:xsd="http://www.w3.org/2001/XMLSchema" xmlns:xs="http://www.w3.org/2001/XMLSchema" xmlns:p="http://schemas.microsoft.com/office/2006/metadata/properties" xmlns:ns2="db64cb27-6b28-4b9c-8349-fb9d75ca0197" targetNamespace="http://schemas.microsoft.com/office/2006/metadata/properties" ma:root="true" ma:fieldsID="b2f8406de87a5eaf44622ee0612966ff" ns2:_="">
    <xsd:import namespace="db64cb27-6b28-4b9c-8349-fb9d75ca0197"/>
    <xsd:element name="properties">
      <xsd:complexType>
        <xsd:sequence>
          <xsd:element name="documentManagement">
            <xsd:complexType>
              <xsd:all>
                <xsd:element ref="ns2:Information_x0020_Classification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64cb27-6b28-4b9c-8349-fb9d75ca0197" elementFormDefault="qualified">
    <xsd:import namespace="http://schemas.microsoft.com/office/2006/documentManagement/types"/>
    <xsd:import namespace="http://schemas.microsoft.com/office/infopath/2007/PartnerControls"/>
    <xsd:element name="Information_x0020_Classification" ma:index="8" ma:displayName="Information Classification" ma:default="ERCOT Limited" ma:format="Dropdown" ma:internalName="Information_x0020_Classification" ma:readOnly="false">
      <xsd:simpleType>
        <xsd:restriction base="dms:Choice">
          <xsd:enumeration value="Public"/>
          <xsd:enumeration value="ERCOT Limited"/>
          <xsd:enumeration value="ERCOT Confidential"/>
          <xsd:enumeration value="ERCOT Restricte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7614EF-563A-48B6-BF8B-37C930049395}">
  <ds:schemaRefs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db64cb27-6b28-4b9c-8349-fb9d75ca0197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6460A2-F7B9-40FF-9C46-DECE1F1FF8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64cb27-6b28-4b9c-8349-fb9d75ca01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16643</TotalTime>
  <Words>3267</Words>
  <Application>Microsoft Office PowerPoint</Application>
  <PresentationFormat>On-screen Show (4:3)</PresentationFormat>
  <Paragraphs>563</Paragraphs>
  <Slides>169</Slides>
  <Notes>156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169</vt:i4>
      </vt:variant>
    </vt:vector>
  </HeadingPairs>
  <TitlesOfParts>
    <vt:vector size="176" baseType="lpstr">
      <vt:lpstr>Arial</vt:lpstr>
      <vt:lpstr>Arial Black</vt:lpstr>
      <vt:lpstr>Calibri</vt:lpstr>
      <vt:lpstr>Cambria Math</vt:lpstr>
      <vt:lpstr>Office Theme</vt:lpstr>
      <vt:lpstr>Custom Design</vt:lpstr>
      <vt:lpstr>1_Custom Design</vt:lpstr>
      <vt:lpstr>PowerPoint Presentation</vt:lpstr>
      <vt:lpstr>Table of Contents</vt:lpstr>
      <vt:lpstr>Introduction</vt:lpstr>
      <vt:lpstr>PowerPoint Presentation</vt:lpstr>
      <vt:lpstr>Short Term Load Forecast (STLF)</vt:lpstr>
      <vt:lpstr>Improving Demand Estimation</vt:lpstr>
      <vt:lpstr>Improving Demand Estimation</vt:lpstr>
      <vt:lpstr>PowerPoint Presentation</vt:lpstr>
      <vt:lpstr>MAE of Estimated GTBD vs. Reference</vt:lpstr>
      <vt:lpstr>MAE of Estimated GTBD vs. Reference</vt:lpstr>
      <vt:lpstr>Standard Deviation of Estimated GTBD vs. Reference</vt:lpstr>
      <vt:lpstr>Standard Deviation of Estimated GTBD vs. Reference</vt:lpstr>
      <vt:lpstr>Mean of Estimated GTBD vs. Reference</vt:lpstr>
      <vt:lpstr>Mean of Estimated GTBD vs. Reference</vt:lpstr>
      <vt:lpstr>MIRTM GTBD Error by Reference (Interval = 6)</vt:lpstr>
      <vt:lpstr>MIRTM GTBD Error by Reference (Interval = 5)</vt:lpstr>
      <vt:lpstr>MIRTM GTBD Error by Reference (Interval = 4)</vt:lpstr>
      <vt:lpstr>MIRTM GTBD Error by Reference (Interval = 3)</vt:lpstr>
      <vt:lpstr>MIRTM GTBD Error by Reference (Interval = 2)</vt:lpstr>
      <vt:lpstr>MIRTM GTBD Error by Reference (Interval = 1)</vt:lpstr>
      <vt:lpstr>MIRTM GTBD Error by Delivery Time (Interval = 6)</vt:lpstr>
      <vt:lpstr>MIRTM GTBD Error by Delivery Time (Interval = 5)</vt:lpstr>
      <vt:lpstr>MIRTM GTBD Error by Delivery Time (Interval = 4)</vt:lpstr>
      <vt:lpstr>MIRTM GTBD Error by Delivery Time (Interval = 3)</vt:lpstr>
      <vt:lpstr>MIRTM GTBD Error by Delivery Time (Interval = 2)</vt:lpstr>
      <vt:lpstr>MIRTM GTBD Error by Delivery Time (Interval = 1)</vt:lpstr>
      <vt:lpstr>PowerPoint Presentation</vt:lpstr>
      <vt:lpstr>MAE of Estimated GTBD vs. Reference</vt:lpstr>
      <vt:lpstr>MAE of Estimated GTBD vs. Reference</vt:lpstr>
      <vt:lpstr>Standard Deviation of Estimated GTBD vs. Reference</vt:lpstr>
      <vt:lpstr>Standard Deviation of Estimated GTBD vs. Reference</vt:lpstr>
      <vt:lpstr>Mean of Estimated GTBD vs. Reference</vt:lpstr>
      <vt:lpstr>Mean of Estimated GTBD vs. Reference</vt:lpstr>
      <vt:lpstr>MIRTM GTBD Error by Reference (Interval = 6)</vt:lpstr>
      <vt:lpstr>MIRTM GTBD Error by Reference (Interval = 5)</vt:lpstr>
      <vt:lpstr>MIRTM GTBD Error by Reference (Interval = 5)</vt:lpstr>
      <vt:lpstr>MIRTM GTBD Error by Reference (Interval = 4)</vt:lpstr>
      <vt:lpstr>MIRTM GTBD Error by Reference (Interval = 3)</vt:lpstr>
      <vt:lpstr>MIRTM GTBD Error by Reference (Interval = 2)</vt:lpstr>
      <vt:lpstr>MIRTM GTBD Error by Reference (Interval = 1)</vt:lpstr>
      <vt:lpstr>MIRTM GTBD Error by Delivery Time (Interval = 6)</vt:lpstr>
      <vt:lpstr>MIRTM GTBD Error by Delivery Time (Interval = 5)</vt:lpstr>
      <vt:lpstr>MIRTM GTBD Error by Delivery Time (Interval = 4)</vt:lpstr>
      <vt:lpstr>MIRTM GTBD Error by Delivery Time (Interval = 3)</vt:lpstr>
      <vt:lpstr>MIRTM GTBD Error by Delivery Time (Interval = 2)</vt:lpstr>
      <vt:lpstr>MIRTM GTBD Error by Delivery Time (Interval = 1)</vt:lpstr>
      <vt:lpstr>MIRTM Demand Estimation Performance on Specific Days</vt:lpstr>
      <vt:lpstr>PowerPoint Presentation</vt:lpstr>
      <vt:lpstr>MIRTM GTBD Error on August 13, 2015 (Interval = 6)</vt:lpstr>
      <vt:lpstr>MIRTM GTBD Error on August 13, 2015 (Interval = 5)</vt:lpstr>
      <vt:lpstr>MIRTM GTBD Error on August 13, 2015 (Interval = 4)</vt:lpstr>
      <vt:lpstr>MIRTM GTBD Error on August 13, 2015 (Interval = 3)</vt:lpstr>
      <vt:lpstr>MIRTM GTBD Error on August 13, 2015 (Interval = 2)</vt:lpstr>
      <vt:lpstr>MIRTM GTBD Error on August 13, 2015 (Interval = 1)</vt:lpstr>
      <vt:lpstr>LDL to HDL Energy Offer Curve from August 13, 2015 15:05 SCED Run </vt:lpstr>
      <vt:lpstr>LDL to HDL Energy Offer Curve from August 13, 2015 15:05 SCED Run </vt:lpstr>
      <vt:lpstr>LDL to HDL Energy Offer Curve from August 13, 2015 15:05 SCED Run </vt:lpstr>
      <vt:lpstr>LDL to HDL Energy Offer Curve from August 13, 2015 15:05 SCED Run </vt:lpstr>
      <vt:lpstr>LDL to HDL Energy Offer Curve from August 13, 2015 15:05 SCED Run </vt:lpstr>
      <vt:lpstr>LDL to HDL Energy Offer Curve from August 13, 2015 15:05 SCED Run </vt:lpstr>
      <vt:lpstr>LDL to HDL Energy Offer Curve from August 13, 2015 15:05 SCED Run </vt:lpstr>
      <vt:lpstr>LDL to HDL Energy Offer Curve from August 13, 2015 15:05 SCED Run </vt:lpstr>
      <vt:lpstr>LDL to HDL Energy Offer Curve from August 13, 2015 15:05 SCED Run </vt:lpstr>
      <vt:lpstr>LDL to HDL Energy Offer Curve from August 13, 2015 15:05 SCED Run </vt:lpstr>
      <vt:lpstr>LDL to HDL Energy Offer Curve from August 13, 2015 15:05 SCED Run </vt:lpstr>
      <vt:lpstr>LDL to HDL Energy Offer Curve on August 13, 2015 15:55 SCED Run</vt:lpstr>
      <vt:lpstr>PowerPoint Presentation</vt:lpstr>
      <vt:lpstr>MIRTM GTBD Error on October 23, 2015 (Interval = 6)</vt:lpstr>
      <vt:lpstr>MIRTM GTBD Error on October 23, 2015 (Interval = 5)</vt:lpstr>
      <vt:lpstr>MIRTM GTBD Error on October 23, 2015 (Interval = 4)</vt:lpstr>
      <vt:lpstr>MIRTM GTBD Error on October 23, 2015 (Interval = 3)</vt:lpstr>
      <vt:lpstr>MIRTM GTBD Error on October 23, 2015 (Interval = 2)</vt:lpstr>
      <vt:lpstr>MIRTM GTBD Error on October 23, 2015 (Interval = 1)</vt:lpstr>
      <vt:lpstr>LDL to HDL Energy Offer Curve on October 23, 2015 06:10 SCED Run</vt:lpstr>
      <vt:lpstr>LDL to HDL Energy Offer Curve on October 23, 2015 06:35 SCED Run</vt:lpstr>
      <vt:lpstr>PowerPoint Presentation</vt:lpstr>
      <vt:lpstr>MIRTM GTBD Error on November 11, 2015 (Interval = 6)</vt:lpstr>
      <vt:lpstr>MIRTM GTBD Error on November 11, 2015 (Interval = 5)</vt:lpstr>
      <vt:lpstr>MIRTM GTBD Error on November 11, 2015 (Interval = 4)</vt:lpstr>
      <vt:lpstr>MIRTM GTBD Error on November 11, 2015 (Interval = 3)</vt:lpstr>
      <vt:lpstr>MIRTM GTBD Error on November 11, 2015 (Interval = 2)</vt:lpstr>
      <vt:lpstr>MIRTM GTBD Error on November 11, 2015 (Interval = 1)</vt:lpstr>
      <vt:lpstr>LDL to HDL Energy Offer Curve on November 11, 2015 17:25 SCED Run</vt:lpstr>
      <vt:lpstr>LDL to HDL Energy Offer Curve on November 11, 2015 17:35 SCED Run</vt:lpstr>
      <vt:lpstr>PowerPoint Presentation</vt:lpstr>
      <vt:lpstr>MIRTM GTBD Error on November 27, 2015 (Interval = 6)</vt:lpstr>
      <vt:lpstr>MIRTM GTBD Error on November 27, 2015 (Interval = 5)</vt:lpstr>
      <vt:lpstr>MIRTM GTBD Error on November 27, 2015 (Interval = 4)</vt:lpstr>
      <vt:lpstr>MIRTM GTBD Error on November 27, 2015 (Interval = 3)</vt:lpstr>
      <vt:lpstr>MIRTM GTBD Error on November 27, 2015 (Interval = 2)</vt:lpstr>
      <vt:lpstr>MIRTM GTBD Error on November 27, 2015 (Interval = 1)</vt:lpstr>
      <vt:lpstr>LDL to HDL Energy Offer Curve on November 27, 2015 16:55 SCED Run</vt:lpstr>
      <vt:lpstr>LDL to HDL Energy Offer Curve on November 27, 2015 17:40 SCED Run</vt:lpstr>
      <vt:lpstr>PowerPoint Presentation</vt:lpstr>
      <vt:lpstr>Improving Wind HSL Estimation in MIRTM</vt:lpstr>
      <vt:lpstr>PowerPoint Presentation</vt:lpstr>
      <vt:lpstr>MAE of Estimated Wind HSL vs. Actual Wind HSL</vt:lpstr>
      <vt:lpstr>MAE of Estimated Wind HSL vs. Actual Wind HSL</vt:lpstr>
      <vt:lpstr>Standard Deviation of Estimated Wind HSL vs. Actual Wind HSL</vt:lpstr>
      <vt:lpstr>Standard Deviation of Estimated Wind HSL vs. Actual Wind HSL</vt:lpstr>
      <vt:lpstr>Mean of Estimated Wind HSL vs. Actual Wind HSL</vt:lpstr>
      <vt:lpstr>Mean of Estimated Wind HSL vs. Actual Wind HSL</vt:lpstr>
      <vt:lpstr>MIRTM Wind HSL Error by Actual Wind HSL (Interval = 6)</vt:lpstr>
      <vt:lpstr>MIRTM Wind HSL Error by Actual Wind HSL (Interval = 5)</vt:lpstr>
      <vt:lpstr>MIRTM Wind HSL Error by Actual Wind HSL (Interval = 4)</vt:lpstr>
      <vt:lpstr>MIRTM Wind HSL Error by Actual Wind HSL (Interval = 3)</vt:lpstr>
      <vt:lpstr>MIRTM Wind HSL Error by Actual Wind HSL (Interval = 2)</vt:lpstr>
      <vt:lpstr>MIRTM Wind HSL Error by Actual Wind HSL (Interval = 1)</vt:lpstr>
      <vt:lpstr>MIRTM Wind HSL Error by Delivery Time (Interval = 6)</vt:lpstr>
      <vt:lpstr>MIRTM Wind HSL Error by Delivery Time (Interval = 5)</vt:lpstr>
      <vt:lpstr>MIRTM Wind HSL Error by Delivery Time (Interval = 4)</vt:lpstr>
      <vt:lpstr>MIRTM Wind HSL Error by Delivery Time (Interval = 3)</vt:lpstr>
      <vt:lpstr>MIRTM Wind HSL Error by Delivery Time (Interval = 2)</vt:lpstr>
      <vt:lpstr>MIRTM Wind HSL Error by Delivery Time (Interval = 1)</vt:lpstr>
      <vt:lpstr>PowerPoint Presentation</vt:lpstr>
      <vt:lpstr>MAE of Estimated Wind HSL vs. Actual Wind HSL</vt:lpstr>
      <vt:lpstr>MAE of Estimated Wind HSL vs. Actual Wind HSL</vt:lpstr>
      <vt:lpstr>Standard Deviation of Estimated Wind HSL vs. Actual Wind HSL</vt:lpstr>
      <vt:lpstr>Standard Deviation of Estimated Wind HSL vs. Actual Wind HSL</vt:lpstr>
      <vt:lpstr>Mean of Estimated Wind HSL vs. Actual Wind HSL</vt:lpstr>
      <vt:lpstr>Mean of Estimated Wind HSL vs. Actual Wind HSL</vt:lpstr>
      <vt:lpstr>MIRTM Wind HSL Error by Actual Wind HSL (Interval = 6)</vt:lpstr>
      <vt:lpstr>MIRTM Wind HSL Error by Actual Wind HSL (Interval = 5)</vt:lpstr>
      <vt:lpstr>MIRTM Wind HSL Error by Actual Wind HSL (Interval = 4)</vt:lpstr>
      <vt:lpstr>MIRTM Wind HSL Error by Actual Wind HSL (Interval = 3)</vt:lpstr>
      <vt:lpstr>MIRTM Wind HSL Error by Actual Wind HSL (Interval = 2)</vt:lpstr>
      <vt:lpstr>MIRTM Wind HSL Error by Actual Wind HSL (Interval = 1)</vt:lpstr>
      <vt:lpstr>MIRTM Wind HSL Error by Delivery Time (Interval = 6)</vt:lpstr>
      <vt:lpstr>MIRTM Wind HSL Error by Delivery Time (Interval = 5)</vt:lpstr>
      <vt:lpstr>MIRTM Wind HSL Error by Delivery Time (Interval = 4)</vt:lpstr>
      <vt:lpstr>MIRTM Wind HSL Error by Delivery Time (Interval = 3)</vt:lpstr>
      <vt:lpstr>MIRTM Wind HSL Error by Delivery Time (Interval = 2)</vt:lpstr>
      <vt:lpstr>MIRTM Wind HSL Error by Delivery Time (Interval = 1)</vt:lpstr>
      <vt:lpstr>MIRTM Wind HSL Estimation Performance on Specific Days</vt:lpstr>
      <vt:lpstr>PowerPoint Presentation</vt:lpstr>
      <vt:lpstr>MIRTM Wind HSL on August 13, 2015</vt:lpstr>
      <vt:lpstr>MIRTM Wind HSL Error on August 13, 2015 (Interval = 6)</vt:lpstr>
      <vt:lpstr>MIRTM Wind HSL Error on August 13, 2015 (Interval = 5)</vt:lpstr>
      <vt:lpstr>MIRTM Wind HSL Error on August 13, 2015 (Interval = 4)</vt:lpstr>
      <vt:lpstr>MIRTM Wind HSL Error on August 13, 2015 (Interval = 3)</vt:lpstr>
      <vt:lpstr>MIRTM Wind HSL Error on August 13, 2015 (Interval = 2)</vt:lpstr>
      <vt:lpstr>MIRTM Wind HSL Error on August 13, 2015 (Interval = 1)</vt:lpstr>
      <vt:lpstr>PowerPoint Presentation</vt:lpstr>
      <vt:lpstr>MIRTM Wind HSL on October 23, 2015</vt:lpstr>
      <vt:lpstr>MIRTM Wind HSL Error on October 23, 2015 (Interval = 6)</vt:lpstr>
      <vt:lpstr>MIRTM Wind HSL Error on October 23, 2015 (Interval = 5)</vt:lpstr>
      <vt:lpstr>MIRTM Wind HSL Error on October 23, 2015 (Interval = 4)</vt:lpstr>
      <vt:lpstr>MIRTM Wind HSL Error on October 23, 2015 (Interval = 3)</vt:lpstr>
      <vt:lpstr>MIRTM Wind HSL Error on October 23, 2015 (Interval = 2)</vt:lpstr>
      <vt:lpstr>MIRTM Wind HSL Error on October 23, 2015 (Interval = 1)</vt:lpstr>
      <vt:lpstr>PowerPoint Presentation</vt:lpstr>
      <vt:lpstr>MIRTM Wind HSL on November 11, 2015</vt:lpstr>
      <vt:lpstr>MIRTM Wind HSL Error on November 11, 2015 (Interval = 6)</vt:lpstr>
      <vt:lpstr>MIRTM Wind HSL Error on November 11, 2015 (Interval = 5)</vt:lpstr>
      <vt:lpstr>MIRTM Wind HSL Error on November 11, 2015 (Interval = 4)</vt:lpstr>
      <vt:lpstr>MIRTM Wind HSL Error on November 11, 2015 (Interval = 3)</vt:lpstr>
      <vt:lpstr>MIRTM Wind HSL Error on November 11, 2015 (Interval = 2)</vt:lpstr>
      <vt:lpstr>MIRTM Wind HSL Error on November 11, 2015 (Interval = 1)</vt:lpstr>
      <vt:lpstr>PowerPoint Presentation</vt:lpstr>
      <vt:lpstr>MIRTM Wind HSL on November 27, 2015</vt:lpstr>
      <vt:lpstr>MIRTM Wind HSL Error on November 27, 2015 (Interval = 6)</vt:lpstr>
      <vt:lpstr>MIRTM Wind HSL Error on November 27, 2015 (Interval = 5)</vt:lpstr>
      <vt:lpstr>MIRTM Wind HSL Error on November 27, 2015 (Interval = 4)</vt:lpstr>
      <vt:lpstr>MIRTM Wind HSL Error on November 27, 2015 (Interval = 3)</vt:lpstr>
      <vt:lpstr>MIRTM Wind HSL Error on November 27, 2015 (Interval = 2)</vt:lpstr>
      <vt:lpstr>MIRTM Wind HSL Error on November 27, 2015 (Interval = 1)</vt:lpstr>
      <vt:lpstr>MAE of All Methodologies</vt:lpstr>
      <vt:lpstr>Next Steps for Forecast data input to MIRTM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Chang, Sean</cp:lastModifiedBy>
  <cp:revision>570</cp:revision>
  <cp:lastPrinted>2013-01-30T23:16:36Z</cp:lastPrinted>
  <dcterms:created xsi:type="dcterms:W3CDTF">2010-04-12T23:12:02Z</dcterms:created>
  <dcterms:modified xsi:type="dcterms:W3CDTF">2016-02-22T15:11:05Z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0x010100C7BDE803B67CAD4F92CDDF69DF5C071E</vt:lpwstr>
  </property>
</Properties>
</file>