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74" r:id="rId9"/>
    <p:sldId id="275" r:id="rId10"/>
    <p:sldId id="276" r:id="rId11"/>
    <p:sldId id="278" r:id="rId12"/>
    <p:sldId id="27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1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1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7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61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1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2016 Seasonal Adjustment Factor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Mark Ruane</a:t>
            </a:r>
            <a:endParaRPr lang="en-US" dirty="0"/>
          </a:p>
          <a:p>
            <a:r>
              <a:rPr lang="en-US" dirty="0" smtClean="0"/>
              <a:t>Director Settlements, Retail and Credit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TAC</a:t>
            </a:r>
            <a:endParaRPr lang="en-US" dirty="0"/>
          </a:p>
          <a:p>
            <a:r>
              <a:rPr lang="en-US" dirty="0" smtClean="0"/>
              <a:t>February 25,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Seasonal Adjustment Factor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9084"/>
            <a:ext cx="8534400" cy="206210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ERCOT is addressing the market regarding use of the Seasonal Adjustment Factor (SAF) again in 2016.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As defined in Protocol Section 16.11.4.1(2), the SAF allows adjustment of the Minimum Current Exposure (MCE) component of the credit exposure calculation to reflect expected seasonal variation in prices.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62200" y="3612904"/>
            <a:ext cx="40386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/>
              <a:t>Seasonal Adjustment Factor</a:t>
            </a:r>
            <a:r>
              <a:rPr lang="en-US" sz="1400"/>
              <a:t>—Used to provide for the potential for Seasonal price increases based on historical trends.  ERCOT shall initially set this factor equal to 100%.  This factor will not go below 100%. ERCOT will provide Notice to Market Participants of any change at least 14 days prior to effective date along with the analysis supporting the change.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Seasonal Adjustment Factor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269084"/>
            <a:ext cx="8534400" cy="3994940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Analytical approach to estimating SAF:</a:t>
            </a:r>
          </a:p>
          <a:p>
            <a:r>
              <a:rPr lang="en-US" sz="2000" dirty="0"/>
              <a:t>For the months of May, June, July and August, compute the average Hub price for </a:t>
            </a:r>
            <a:r>
              <a:rPr lang="en-US" sz="2000" dirty="0" smtClean="0"/>
              <a:t>2011-2015, </a:t>
            </a:r>
            <a:r>
              <a:rPr lang="en-US" sz="2000" dirty="0"/>
              <a:t>substituting the current market price cap for previous price caps in effect.</a:t>
            </a:r>
          </a:p>
          <a:p>
            <a:r>
              <a:rPr lang="en-US" sz="2000" dirty="0"/>
              <a:t>For the months of June, July and August, take the ratio of historical prices to the previous month</a:t>
            </a:r>
          </a:p>
          <a:p>
            <a:r>
              <a:rPr lang="en-US" sz="2000" dirty="0"/>
              <a:t>No SAF </a:t>
            </a:r>
            <a:r>
              <a:rPr lang="en-US" sz="2000" dirty="0" smtClean="0"/>
              <a:t>is </a:t>
            </a:r>
            <a:r>
              <a:rPr lang="en-US" sz="2000" dirty="0"/>
              <a:t>imposed in September because of the carry-over effect of August prices.  </a:t>
            </a:r>
          </a:p>
          <a:p>
            <a:r>
              <a:rPr lang="en-US" sz="2000" dirty="0" smtClean="0"/>
              <a:t>Resulting raw factors:</a:t>
            </a:r>
          </a:p>
          <a:p>
            <a:pPr lvl="1"/>
            <a:r>
              <a:rPr lang="en-US" sz="1600" dirty="0" smtClean="0"/>
              <a:t>June:	109%</a:t>
            </a:r>
          </a:p>
          <a:p>
            <a:pPr lvl="1"/>
            <a:r>
              <a:rPr lang="en-US" sz="1600" dirty="0" smtClean="0"/>
              <a:t>July	103%</a:t>
            </a:r>
          </a:p>
          <a:p>
            <a:pPr lvl="1"/>
            <a:r>
              <a:rPr lang="en-US" sz="1600" dirty="0" smtClean="0"/>
              <a:t>August	207%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394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Seasonal Adjustment Factor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269084"/>
            <a:ext cx="8534400" cy="100335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CWG/MCWG has reviewed the proposed calculation and at their February 17, 2016 meeting voted for 2016 SAF factors as follows:</a:t>
            </a:r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50" y="2438400"/>
            <a:ext cx="7808899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6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Seasonal Adjustment Factor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269084"/>
            <a:ext cx="8534400" cy="6955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smtClean="0"/>
              <a:t>Summary back-testing of 2016 SAF factors:</a:t>
            </a:r>
            <a:endParaRPr lang="en-US" sz="2000" dirty="0" smtClean="0"/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" y="2133600"/>
            <a:ext cx="7581900" cy="206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7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Seasonal Adjustment Factor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269084"/>
            <a:ext cx="8534400" cy="6955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smtClean="0"/>
              <a:t>Summary back-testing of 2016 SAF factors:</a:t>
            </a:r>
            <a:endParaRPr lang="en-US" sz="2000" dirty="0" smtClean="0"/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734" y="1964659"/>
            <a:ext cx="5926532" cy="397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85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Seasonal Adjustment Factor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6726" y="3028890"/>
            <a:ext cx="8534400" cy="400110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smtClean="0"/>
              <a:t>Questions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8549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277</Words>
  <Application>Microsoft Office PowerPoint</Application>
  <PresentationFormat>On-screen Show (4:3)</PresentationFormat>
  <Paragraphs>42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Seasonal Adjustment Factor</vt:lpstr>
      <vt:lpstr>Seasonal Adjustment Factor</vt:lpstr>
      <vt:lpstr>Seasonal Adjustment Factor</vt:lpstr>
      <vt:lpstr>Seasonal Adjustment Factor</vt:lpstr>
      <vt:lpstr>Seasonal Adjustment Factor</vt:lpstr>
      <vt:lpstr>Seasonal Adjustment Factor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30</cp:revision>
  <cp:lastPrinted>2016-01-21T20:53:15Z</cp:lastPrinted>
  <dcterms:created xsi:type="dcterms:W3CDTF">2016-01-21T15:20:31Z</dcterms:created>
  <dcterms:modified xsi:type="dcterms:W3CDTF">2016-02-22T14:53:44Z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