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2"/>
  </p:notesMasterIdLst>
  <p:handoutMasterIdLst>
    <p:handoutMasterId r:id="rId13"/>
  </p:handoutMasterIdLst>
  <p:sldIdLst>
    <p:sldId id="260" r:id="rId7"/>
    <p:sldId id="262" r:id="rId8"/>
    <p:sldId id="263" r:id="rId9"/>
    <p:sldId id="264" r:id="rId10"/>
    <p:sldId id="265"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819" autoAdjust="0"/>
  </p:normalViewPr>
  <p:slideViewPr>
    <p:cSldViewPr showGuides="1">
      <p:cViewPr varScale="1">
        <p:scale>
          <a:sx n="105" d="100"/>
          <a:sy n="105" d="100"/>
        </p:scale>
        <p:origin x="174"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2/22/2016</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2/22/2016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8.1.1.2 (7) ERCOT shall maintain historical records of unannounced Generation Resource test results, using the information contained therein to adjust the Reserve Discount Factor (RDF) subject to the approval of the appropriate TAC subcommittee. ERCOT shall report to the Reliability and Operations Subcommittee (ROS) annually or as requested by ERCOT NODAL ROS the aggregated results of such unannounced testing (excluding retests), including, but not limited to, the number and total capacity of Resources tested, the percentage of Resources that met or exceeded their HSL reported by telemetry, the percentage that failed to meet their HSL reported by telemetry, and the total MW capacity shortfall of those Resources that failed to meet their HSL reported by telemetry. </a:t>
            </a:r>
            <a:endParaRPr lang="en-US" dirty="0" smtClean="0"/>
          </a:p>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1832010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32096548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ercot.com/content/wcm/key_documents_lists/77584/07._Results_of_Unannounced_Testing_and_Reserve_Discount_Factor_02022016.pptx"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2677656"/>
          </a:xfrm>
          <a:prstGeom prst="rect">
            <a:avLst/>
          </a:prstGeom>
          <a:noFill/>
        </p:spPr>
        <p:txBody>
          <a:bodyPr wrap="square" rtlCol="0">
            <a:spAutoFit/>
          </a:bodyPr>
          <a:lstStyle/>
          <a:p>
            <a:r>
              <a:rPr lang="en-US" sz="2400" b="1" dirty="0" smtClean="0"/>
              <a:t>Next Steps on Reserve Discount Factor and 2016 Ancillary Service Methodology</a:t>
            </a:r>
            <a:endParaRPr lang="en-US" sz="2400" b="1" dirty="0"/>
          </a:p>
          <a:p>
            <a:endParaRPr lang="en-US" sz="2400" dirty="0"/>
          </a:p>
          <a:p>
            <a:r>
              <a:rPr lang="en-US" sz="2400" dirty="0" smtClean="0"/>
              <a:t>ERCOT Staff</a:t>
            </a:r>
            <a:endParaRPr lang="en-US" sz="2400" dirty="0"/>
          </a:p>
          <a:p>
            <a:endParaRPr lang="en-US" sz="2400" dirty="0"/>
          </a:p>
          <a:p>
            <a:r>
              <a:rPr lang="en-US" sz="2400" dirty="0" smtClean="0"/>
              <a:t>Date 02/25/2016</a:t>
            </a:r>
            <a:endParaRPr lang="en-US" sz="2400"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dirty="0" smtClean="0"/>
              <a:t>Update on Unannounced Testing and RDF</a:t>
            </a:r>
            <a:endParaRPr lang="en-US" dirty="0"/>
          </a:p>
        </p:txBody>
      </p:sp>
      <p:sp>
        <p:nvSpPr>
          <p:cNvPr id="3" name="Content Placeholder 2"/>
          <p:cNvSpPr>
            <a:spLocks noGrp="1"/>
          </p:cNvSpPr>
          <p:nvPr>
            <p:ph idx="1"/>
          </p:nvPr>
        </p:nvSpPr>
        <p:spPr>
          <a:xfrm>
            <a:off x="304800" y="838200"/>
            <a:ext cx="8534400" cy="5257800"/>
          </a:xfrm>
        </p:spPr>
        <p:txBody>
          <a:bodyPr/>
          <a:lstStyle/>
          <a:p>
            <a:pPr marL="457200" lvl="1" indent="-457200" algn="just">
              <a:spcBef>
                <a:spcPts val="0"/>
              </a:spcBef>
              <a:spcAft>
                <a:spcPts val="1200"/>
              </a:spcAft>
              <a:buFont typeface="+mj-lt"/>
              <a:buAutoNum type="arabicPeriod"/>
            </a:pPr>
            <a:r>
              <a:rPr lang="en-US" sz="2000" dirty="0"/>
              <a:t>ERCOT </a:t>
            </a:r>
            <a:r>
              <a:rPr lang="en-US" sz="2000" dirty="0" smtClean="0"/>
              <a:t>presented </a:t>
            </a:r>
            <a:r>
              <a:rPr lang="en-US" sz="2000" dirty="0"/>
              <a:t>analysis of 2014 and 2015 </a:t>
            </a:r>
            <a:r>
              <a:rPr lang="en-US" sz="2000" dirty="0" smtClean="0"/>
              <a:t>Unannounced </a:t>
            </a:r>
            <a:r>
              <a:rPr lang="en-US" sz="2000" dirty="0"/>
              <a:t>Testing at </a:t>
            </a:r>
            <a:r>
              <a:rPr lang="en-US" sz="2000" dirty="0" smtClean="0"/>
              <a:t>02/04/2015 </a:t>
            </a:r>
            <a:r>
              <a:rPr lang="en-US" sz="2000" dirty="0"/>
              <a:t>ROS </a:t>
            </a:r>
            <a:r>
              <a:rPr lang="en-US" sz="2000" dirty="0" smtClean="0"/>
              <a:t>meeting (see the link below for details). </a:t>
            </a:r>
          </a:p>
          <a:p>
            <a:pPr marL="857250" lvl="3" indent="0" algn="just">
              <a:spcBef>
                <a:spcPts val="0"/>
              </a:spcBef>
              <a:spcAft>
                <a:spcPts val="1200"/>
              </a:spcAft>
              <a:buNone/>
            </a:pPr>
            <a:r>
              <a:rPr lang="en-US" sz="800" dirty="0">
                <a:hlinkClick r:id="rId3"/>
              </a:rPr>
              <a:t>http://www.ercot.com/content/wcm/key_documents_lists/77584/07._</a:t>
            </a:r>
            <a:r>
              <a:rPr lang="en-US" sz="800" dirty="0" smtClean="0">
                <a:hlinkClick r:id="rId3"/>
              </a:rPr>
              <a:t>Results_of_Unannounced_Testing_and_Reserve_Discount_Factor_02022016.pptx</a:t>
            </a:r>
            <a:r>
              <a:rPr lang="en-US" sz="800" dirty="0" smtClean="0"/>
              <a:t> </a:t>
            </a:r>
            <a:endParaRPr lang="en-US" sz="800" dirty="0"/>
          </a:p>
          <a:p>
            <a:pPr marL="457200" lvl="1" indent="-457200" algn="just">
              <a:spcBef>
                <a:spcPts val="0"/>
              </a:spcBef>
              <a:spcAft>
                <a:spcPts val="1200"/>
              </a:spcAft>
              <a:buFont typeface="+mj-lt"/>
              <a:buAutoNum type="arabicPeriod"/>
            </a:pPr>
            <a:r>
              <a:rPr lang="en-US" sz="2000" dirty="0" smtClean="0"/>
              <a:t>As a result of this analysis, ERCOT will be recommending changes to the Reserve Discount Factors (RDFs) used in the Physical Responsive Capability (PRC) calculation:</a:t>
            </a:r>
          </a:p>
          <a:p>
            <a:pPr marL="857250" lvl="2" indent="-457200" algn="just">
              <a:spcBef>
                <a:spcPts val="0"/>
              </a:spcBef>
              <a:spcAft>
                <a:spcPts val="1200"/>
              </a:spcAft>
            </a:pPr>
            <a:r>
              <a:rPr lang="en-US" sz="1600" dirty="0"/>
              <a:t>For </a:t>
            </a:r>
            <a:r>
              <a:rPr lang="en-US" sz="1600" dirty="0" smtClean="0"/>
              <a:t>temperature </a:t>
            </a:r>
            <a:r>
              <a:rPr lang="en-US" sz="1600" dirty="0"/>
              <a:t>below 95 </a:t>
            </a:r>
            <a:r>
              <a:rPr lang="en-US" sz="1600" dirty="0" smtClean="0"/>
              <a:t>F, </a:t>
            </a:r>
            <a:r>
              <a:rPr lang="en-US" sz="1600" b="1" u="sng" dirty="0" smtClean="0"/>
              <a:t>do not discount </a:t>
            </a:r>
            <a:r>
              <a:rPr lang="en-US" sz="1600" b="1" u="sng" dirty="0"/>
              <a:t>Resources HSLs (RDF = 1</a:t>
            </a:r>
            <a:r>
              <a:rPr lang="en-US" sz="1600" b="1" u="sng" dirty="0" smtClean="0"/>
              <a:t>).</a:t>
            </a:r>
            <a:endParaRPr lang="en-US" sz="1600" b="1" u="sng" dirty="0"/>
          </a:p>
          <a:p>
            <a:pPr marL="857250" lvl="2" indent="-457200" algn="just">
              <a:spcBef>
                <a:spcPts val="0"/>
              </a:spcBef>
              <a:spcAft>
                <a:spcPts val="1200"/>
              </a:spcAft>
            </a:pPr>
            <a:r>
              <a:rPr lang="en-US" sz="1600" dirty="0"/>
              <a:t>For </a:t>
            </a:r>
            <a:r>
              <a:rPr lang="en-US" sz="1600" dirty="0" smtClean="0"/>
              <a:t>temperature </a:t>
            </a:r>
            <a:r>
              <a:rPr lang="en-US" sz="1600" dirty="0"/>
              <a:t>greater than </a:t>
            </a:r>
            <a:r>
              <a:rPr lang="en-US" sz="1600" dirty="0" smtClean="0"/>
              <a:t>95F, </a:t>
            </a:r>
            <a:r>
              <a:rPr lang="en-US" sz="1600" b="1" u="sng" dirty="0" smtClean="0"/>
              <a:t>continue </a:t>
            </a:r>
            <a:r>
              <a:rPr lang="en-US" sz="1600" b="1" u="sng" dirty="0"/>
              <a:t>to discount HSLs, but only by 1% (RDF=0.99)</a:t>
            </a:r>
            <a:r>
              <a:rPr lang="en-US" sz="1600" dirty="0"/>
              <a:t> instead of current </a:t>
            </a:r>
            <a:r>
              <a:rPr lang="en-US" sz="1600" dirty="0" smtClean="0"/>
              <a:t> 2</a:t>
            </a:r>
            <a:r>
              <a:rPr lang="en-US" sz="1600" dirty="0"/>
              <a:t>% (</a:t>
            </a:r>
            <a:r>
              <a:rPr lang="en-US" sz="1600" dirty="0" smtClean="0"/>
              <a:t>RDF=0.98).</a:t>
            </a:r>
          </a:p>
          <a:p>
            <a:pPr marL="457200" lvl="1" indent="-457200" algn="just">
              <a:spcBef>
                <a:spcPts val="0"/>
              </a:spcBef>
              <a:spcAft>
                <a:spcPts val="1200"/>
              </a:spcAft>
              <a:buFont typeface="+mj-lt"/>
              <a:buAutoNum type="arabicPeriod"/>
            </a:pPr>
            <a:r>
              <a:rPr lang="en-US" sz="2000" dirty="0" smtClean="0"/>
              <a:t>This change will be submitted to ROS for </a:t>
            </a:r>
            <a:r>
              <a:rPr lang="en-US" sz="2000" dirty="0"/>
              <a:t>approval pursuant to </a:t>
            </a:r>
            <a:r>
              <a:rPr lang="en-US" sz="2000" dirty="0" smtClean="0"/>
              <a:t>Protocol Section </a:t>
            </a:r>
            <a:r>
              <a:rPr lang="en-US" sz="2000" dirty="0"/>
              <a:t>8.1.1.2 (7</a:t>
            </a:r>
            <a:r>
              <a:rPr lang="en-US" sz="2000" dirty="0" smtClean="0"/>
              <a:t>)</a:t>
            </a:r>
          </a:p>
          <a:p>
            <a:pPr marL="457200" lvl="1" indent="-457200" algn="just">
              <a:spcBef>
                <a:spcPts val="0"/>
              </a:spcBef>
              <a:spcAft>
                <a:spcPts val="1200"/>
              </a:spcAft>
              <a:buFont typeface="+mj-lt"/>
              <a:buAutoNum type="arabicPeriod"/>
            </a:pPr>
            <a:r>
              <a:rPr lang="en-US" sz="2000" dirty="0"/>
              <a:t>ERCOT will recommend to ROS changing the RDF regardless of any changes to AS Methodology for 2016. </a:t>
            </a:r>
            <a:endParaRPr lang="en-US" sz="2000" dirty="0" smtClean="0"/>
          </a:p>
          <a:p>
            <a:pPr marL="457200" lvl="1" indent="-457200" algn="just">
              <a:spcBef>
                <a:spcPts val="0"/>
              </a:spcBef>
              <a:spcAft>
                <a:spcPts val="1200"/>
              </a:spcAft>
              <a:buFont typeface="+mj-lt"/>
              <a:buAutoNum type="arabicPeriod"/>
            </a:pPr>
            <a:r>
              <a:rPr lang="en-US" sz="2000" dirty="0" smtClean="0"/>
              <a:t>ERCOT </a:t>
            </a:r>
            <a:r>
              <a:rPr lang="en-US" sz="2000" dirty="0"/>
              <a:t>will </a:t>
            </a:r>
            <a:r>
              <a:rPr lang="en-US" sz="2000" dirty="0" smtClean="0"/>
              <a:t>continue to review the unannounced tests </a:t>
            </a:r>
            <a:r>
              <a:rPr lang="en-US" sz="2000" dirty="0"/>
              <a:t>annually to see whether </a:t>
            </a:r>
            <a:r>
              <a:rPr lang="en-US" sz="2000" dirty="0" smtClean="0"/>
              <a:t>the RDFs should be modified in the future.</a:t>
            </a:r>
          </a:p>
          <a:p>
            <a:pPr marL="457200" lvl="1" indent="-457200" algn="just">
              <a:spcBef>
                <a:spcPts val="0"/>
              </a:spcBef>
              <a:spcAft>
                <a:spcPts val="1200"/>
              </a:spcAft>
              <a:buFont typeface="+mj-lt"/>
              <a:buAutoNum type="arabicPeriod"/>
            </a:pPr>
            <a:endParaRPr lang="en-US" sz="2000" dirty="0" smtClean="0"/>
          </a:p>
          <a:p>
            <a:pPr marL="0" lvl="1" indent="0">
              <a:buNone/>
            </a:pPr>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32799547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458200" cy="457200"/>
          </a:xfrm>
        </p:spPr>
        <p:txBody>
          <a:bodyPr/>
          <a:lstStyle/>
          <a:p>
            <a:r>
              <a:rPr lang="en-US" dirty="0" smtClean="0"/>
              <a:t>Ancillary Service Methodology Changes</a:t>
            </a:r>
            <a:endParaRPr lang="en-US" dirty="0"/>
          </a:p>
        </p:txBody>
      </p:sp>
      <p:sp>
        <p:nvSpPr>
          <p:cNvPr id="3" name="Content Placeholder 2"/>
          <p:cNvSpPr>
            <a:spLocks noGrp="1"/>
          </p:cNvSpPr>
          <p:nvPr>
            <p:ph idx="1"/>
          </p:nvPr>
        </p:nvSpPr>
        <p:spPr>
          <a:xfrm>
            <a:off x="152400" y="838200"/>
            <a:ext cx="8610600" cy="5257800"/>
          </a:xfrm>
        </p:spPr>
        <p:txBody>
          <a:bodyPr/>
          <a:lstStyle/>
          <a:p>
            <a:pPr marL="457200" lvl="1" indent="-457200" algn="just">
              <a:buFont typeface="+mj-lt"/>
              <a:buAutoNum type="arabicPeriod"/>
            </a:pPr>
            <a:r>
              <a:rPr lang="en-US" sz="2400" dirty="0" smtClean="0"/>
              <a:t>To better align the quantity of Responsive Reserve Service (RRS) procured with PRC calculation, ERCOT will be </a:t>
            </a:r>
            <a:r>
              <a:rPr lang="en-US" sz="2400" dirty="0"/>
              <a:t>recommending to procure additional RRS equivalent to the effect of </a:t>
            </a:r>
            <a:r>
              <a:rPr lang="en-US" sz="2400" dirty="0" smtClean="0"/>
              <a:t>discounting HSLs by the RDF </a:t>
            </a:r>
            <a:r>
              <a:rPr lang="en-US" sz="2400" dirty="0"/>
              <a:t>on PRC during those hours </a:t>
            </a:r>
            <a:r>
              <a:rPr lang="en-US" sz="2400" dirty="0" smtClean="0"/>
              <a:t>when the RDF is expected to be &lt;1.0.</a:t>
            </a:r>
          </a:p>
          <a:p>
            <a:pPr marL="457200" lvl="1" indent="-457200" algn="just">
              <a:buFont typeface="+mj-lt"/>
              <a:buAutoNum type="arabicPeriod"/>
            </a:pPr>
            <a:r>
              <a:rPr lang="en-US" sz="2400" dirty="0" smtClean="0"/>
              <a:t>ERCOT will initiate revisions to the 2016 AS Methodology to reflect the change in RRS procurement quantities for hours when RDF &lt;1.0.</a:t>
            </a:r>
          </a:p>
          <a:p>
            <a:pPr marL="457200" lvl="1" indent="-457200" algn="just">
              <a:buFont typeface="+mj-lt"/>
              <a:buAutoNum type="arabicPeriod"/>
            </a:pPr>
            <a:r>
              <a:rPr lang="en-US" sz="2400" dirty="0" smtClean="0"/>
              <a:t>ERCOT seeks feedback from TAC on its intent to present the proposed change to the 2016 Ancillary Service Methodology to the stakeholders according to the schedule on the following slide.</a:t>
            </a:r>
          </a:p>
          <a:p>
            <a:pPr marL="0" indent="0">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14315879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899318"/>
          </a:xfrm>
        </p:spPr>
        <p:txBody>
          <a:bodyPr/>
          <a:lstStyle/>
          <a:p>
            <a:r>
              <a:rPr lang="en-US" dirty="0" smtClean="0"/>
              <a:t>Proposed timeline for review of AS Methodology</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32581217"/>
              </p:ext>
            </p:extLst>
          </p:nvPr>
        </p:nvGraphicFramePr>
        <p:xfrm>
          <a:off x="304800" y="1143000"/>
          <a:ext cx="7086600" cy="4858416"/>
        </p:xfrm>
        <a:graphic>
          <a:graphicData uri="http://schemas.openxmlformats.org/drawingml/2006/table">
            <a:tbl>
              <a:tblPr firstRow="1" bandRow="1">
                <a:tableStyleId>{5C22544A-7EE6-4342-B048-85BDC9FD1C3A}</a:tableStyleId>
              </a:tblPr>
              <a:tblGrid>
                <a:gridCol w="3505200"/>
                <a:gridCol w="3581400"/>
              </a:tblGrid>
              <a:tr h="703299">
                <a:tc>
                  <a:txBody>
                    <a:bodyPr/>
                    <a:lstStyle/>
                    <a:p>
                      <a:pPr algn="ctr"/>
                      <a:r>
                        <a:rPr lang="en-US" dirty="0" smtClean="0"/>
                        <a:t>Date</a:t>
                      </a:r>
                      <a:endParaRPr lang="en-US" dirty="0"/>
                    </a:p>
                  </a:txBody>
                  <a:tcPr/>
                </a:tc>
                <a:tc>
                  <a:txBody>
                    <a:bodyPr/>
                    <a:lstStyle/>
                    <a:p>
                      <a:pPr algn="ctr"/>
                      <a:r>
                        <a:rPr lang="en-US" dirty="0" smtClean="0"/>
                        <a:t>Stakeholder</a:t>
                      </a:r>
                      <a:r>
                        <a:rPr lang="en-US" baseline="0" dirty="0" smtClean="0"/>
                        <a:t> Group</a:t>
                      </a:r>
                      <a:endParaRPr lang="en-US" dirty="0"/>
                    </a:p>
                  </a:txBody>
                  <a:tcPr/>
                </a:tc>
              </a:tr>
              <a:tr h="552672">
                <a:tc>
                  <a:txBody>
                    <a:bodyPr/>
                    <a:lstStyle/>
                    <a:p>
                      <a:pPr algn="ctr"/>
                      <a:r>
                        <a:rPr lang="en-US" dirty="0" smtClean="0"/>
                        <a:t>03/11/2016</a:t>
                      </a:r>
                      <a:endParaRPr lang="en-US" dirty="0"/>
                    </a:p>
                  </a:txBody>
                  <a:tcPr/>
                </a:tc>
                <a:tc>
                  <a:txBody>
                    <a:bodyPr/>
                    <a:lstStyle/>
                    <a:p>
                      <a:pPr algn="ctr"/>
                      <a:r>
                        <a:rPr lang="en-US" dirty="0" smtClean="0"/>
                        <a:t>QMWG</a:t>
                      </a:r>
                      <a:endParaRPr lang="en-US" dirty="0"/>
                    </a:p>
                  </a:txBody>
                  <a:tcPr/>
                </a:tc>
              </a:tr>
              <a:tr h="552672">
                <a:tc>
                  <a:txBody>
                    <a:bodyPr/>
                    <a:lstStyle/>
                    <a:p>
                      <a:pPr algn="ctr"/>
                      <a:r>
                        <a:rPr lang="en-US" dirty="0" smtClean="0"/>
                        <a:t>03/24/2016</a:t>
                      </a:r>
                      <a:endParaRPr lang="en-US" dirty="0"/>
                    </a:p>
                  </a:txBody>
                  <a:tcPr/>
                </a:tc>
                <a:tc>
                  <a:txBody>
                    <a:bodyPr/>
                    <a:lstStyle/>
                    <a:p>
                      <a:pPr algn="ctr"/>
                      <a:r>
                        <a:rPr lang="en-US" dirty="0" smtClean="0"/>
                        <a:t>OWG</a:t>
                      </a:r>
                      <a:endParaRPr lang="en-US" dirty="0"/>
                    </a:p>
                  </a:txBody>
                  <a:tcPr/>
                </a:tc>
              </a:tr>
              <a:tr h="552672">
                <a:tc>
                  <a:txBody>
                    <a:bodyPr/>
                    <a:lstStyle/>
                    <a:p>
                      <a:pPr algn="ctr"/>
                      <a:r>
                        <a:rPr lang="en-US" dirty="0" smtClean="0"/>
                        <a:t>04/06/2016</a:t>
                      </a:r>
                      <a:endParaRPr lang="en-US" dirty="0"/>
                    </a:p>
                  </a:txBody>
                  <a:tcPr/>
                </a:tc>
                <a:tc>
                  <a:txBody>
                    <a:bodyPr/>
                    <a:lstStyle/>
                    <a:p>
                      <a:pPr algn="ctr"/>
                      <a:r>
                        <a:rPr lang="en-US" dirty="0" smtClean="0"/>
                        <a:t>WMS</a:t>
                      </a:r>
                      <a:endParaRPr lang="en-US" dirty="0"/>
                    </a:p>
                  </a:txBody>
                  <a:tcPr/>
                </a:tc>
              </a:tr>
              <a:tr h="839085">
                <a:tc>
                  <a:txBody>
                    <a:bodyPr/>
                    <a:lstStyle/>
                    <a:p>
                      <a:pPr algn="ctr"/>
                      <a:endParaRPr lang="en-US" dirty="0" smtClean="0"/>
                    </a:p>
                    <a:p>
                      <a:pPr algn="ctr"/>
                      <a:r>
                        <a:rPr lang="en-US" dirty="0" smtClean="0"/>
                        <a:t>04/07/2016</a:t>
                      </a:r>
                      <a:endParaRPr lang="en-US" dirty="0"/>
                    </a:p>
                  </a:txBody>
                  <a:tcPr/>
                </a:tc>
                <a:tc>
                  <a:txBody>
                    <a:bodyPr/>
                    <a:lstStyle/>
                    <a:p>
                      <a:pPr algn="ctr"/>
                      <a:r>
                        <a:rPr lang="en-US" dirty="0" smtClean="0"/>
                        <a:t>ROS </a:t>
                      </a:r>
                    </a:p>
                    <a:p>
                      <a:pPr algn="ctr"/>
                      <a:r>
                        <a:rPr lang="en-US" u="sng" dirty="0" smtClean="0"/>
                        <a:t>(also </a:t>
                      </a:r>
                      <a:r>
                        <a:rPr lang="en-US" u="sng" baseline="0" dirty="0" smtClean="0"/>
                        <a:t>Change to RDF)</a:t>
                      </a:r>
                      <a:endParaRPr lang="en-US" u="sng" dirty="0"/>
                    </a:p>
                  </a:txBody>
                  <a:tcPr/>
                </a:tc>
              </a:tr>
              <a:tr h="552672">
                <a:tc>
                  <a:txBody>
                    <a:bodyPr/>
                    <a:lstStyle/>
                    <a:p>
                      <a:pPr algn="ctr"/>
                      <a:r>
                        <a:rPr lang="en-US" dirty="0" smtClean="0"/>
                        <a:t>04/28/2016</a:t>
                      </a:r>
                      <a:endParaRPr lang="en-US" dirty="0"/>
                    </a:p>
                  </a:txBody>
                  <a:tcPr/>
                </a:tc>
                <a:tc>
                  <a:txBody>
                    <a:bodyPr/>
                    <a:lstStyle/>
                    <a:p>
                      <a:pPr algn="ctr"/>
                      <a:r>
                        <a:rPr lang="en-US" dirty="0" smtClean="0"/>
                        <a:t>TAC</a:t>
                      </a:r>
                      <a:endParaRPr lang="en-US" dirty="0"/>
                    </a:p>
                  </a:txBody>
                  <a:tcPr/>
                </a:tc>
              </a:tr>
              <a:tr h="552672">
                <a:tc>
                  <a:txBody>
                    <a:bodyPr/>
                    <a:lstStyle/>
                    <a:p>
                      <a:pPr algn="ctr"/>
                      <a:r>
                        <a:rPr lang="en-US" dirty="0" smtClean="0"/>
                        <a:t>06/14/2016</a:t>
                      </a:r>
                      <a:endParaRPr lang="en-US" dirty="0"/>
                    </a:p>
                  </a:txBody>
                  <a:tcPr/>
                </a:tc>
                <a:tc>
                  <a:txBody>
                    <a:bodyPr/>
                    <a:lstStyle/>
                    <a:p>
                      <a:pPr algn="ctr"/>
                      <a:r>
                        <a:rPr lang="en-US" dirty="0" smtClean="0"/>
                        <a:t>ERCOT Board</a:t>
                      </a:r>
                      <a:endParaRPr lang="en-US" dirty="0"/>
                    </a:p>
                  </a:txBody>
                  <a:tcPr/>
                </a:tc>
              </a:tr>
              <a:tr h="552672">
                <a:tc>
                  <a:txBody>
                    <a:bodyPr/>
                    <a:lstStyle/>
                    <a:p>
                      <a:pPr algn="ctr"/>
                      <a:r>
                        <a:rPr lang="en-US" dirty="0" smtClean="0"/>
                        <a:t>7/1/2016</a:t>
                      </a:r>
                      <a:endParaRPr lang="en-US" dirty="0"/>
                    </a:p>
                  </a:txBody>
                  <a:tcPr/>
                </a:tc>
                <a:tc>
                  <a:txBody>
                    <a:bodyPr/>
                    <a:lstStyle/>
                    <a:p>
                      <a:pPr algn="ctr"/>
                      <a:r>
                        <a:rPr lang="en-US" dirty="0" smtClean="0"/>
                        <a:t>Effective</a:t>
                      </a:r>
                      <a:r>
                        <a:rPr lang="en-US" baseline="0" dirty="0" smtClean="0"/>
                        <a:t> July 1, 2016</a:t>
                      </a:r>
                      <a:endParaRPr lang="en-US" dirty="0"/>
                    </a:p>
                  </a:txBody>
                  <a:tcPr/>
                </a:tc>
              </a:tr>
            </a:tbl>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917059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09800"/>
            <a:ext cx="8534400" cy="1219199"/>
          </a:xfrm>
        </p:spPr>
        <p:txBody>
          <a:bodyPr/>
          <a:lstStyle/>
          <a:p>
            <a:pPr marL="0" indent="0" algn="ctr">
              <a:buNone/>
            </a:pPr>
            <a:r>
              <a:rPr lang="en-US" sz="6600" dirty="0" smtClean="0"/>
              <a:t>Thank You!!</a:t>
            </a:r>
            <a:endParaRPr lang="en-US" sz="6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2712818388"/>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3.xml><?xml version="1.0" encoding="utf-8"?>
<ds:datastoreItem xmlns:ds="http://schemas.openxmlformats.org/officeDocument/2006/customXml" ds:itemID="{B248F63C-08AC-4CDD-B36F-0851B11853CB}">
  <ds:schemaRefs>
    <ds:schemaRef ds:uri="http://schemas.microsoft.com/office/infopath/2007/PartnerControls"/>
    <ds:schemaRef ds:uri="http://schemas.openxmlformats.org/package/2006/metadata/core-properties"/>
    <ds:schemaRef ds:uri="http://schemas.microsoft.com/office/2006/metadata/properties"/>
    <ds:schemaRef ds:uri="http://purl.org/dc/dcmitype/"/>
    <ds:schemaRef ds:uri="http://www.w3.org/XML/1998/namespace"/>
    <ds:schemaRef ds:uri="http://schemas.microsoft.com/office/2006/documentManagement/types"/>
    <ds:schemaRef ds:uri="http://purl.org/dc/terms/"/>
    <ds:schemaRef ds:uri="c34af464-7aa1-4edd-9be4-83dffc1cb926"/>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468</TotalTime>
  <Words>462</Words>
  <Application>Microsoft Office PowerPoint</Application>
  <PresentationFormat>On-screen Show (4:3)</PresentationFormat>
  <Paragraphs>45</Paragraphs>
  <Slides>5</Slides>
  <Notes>2</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5</vt:i4>
      </vt:variant>
    </vt:vector>
  </HeadingPairs>
  <TitlesOfParts>
    <vt:vector size="10" baseType="lpstr">
      <vt:lpstr>Arial</vt:lpstr>
      <vt:lpstr>Calibri</vt:lpstr>
      <vt:lpstr>1_Custom Design</vt:lpstr>
      <vt:lpstr>Office Theme</vt:lpstr>
      <vt:lpstr>Custom Design</vt:lpstr>
      <vt:lpstr>PowerPoint Presentation</vt:lpstr>
      <vt:lpstr>Update on Unannounced Testing and RDF</vt:lpstr>
      <vt:lpstr>Ancillary Service Methodology Changes</vt:lpstr>
      <vt:lpstr>Proposed timeline for review of AS Methodology</vt:lpstr>
      <vt:lpstr>PowerPoint Presentation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Albracht, Brittney</cp:lastModifiedBy>
  <cp:revision>39</cp:revision>
  <cp:lastPrinted>2016-01-21T20:53:15Z</cp:lastPrinted>
  <dcterms:created xsi:type="dcterms:W3CDTF">2016-01-21T15:20:31Z</dcterms:created>
  <dcterms:modified xsi:type="dcterms:W3CDTF">2016-02-22T20:42:49Z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