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3" r:id="rId1"/>
  </p:sldMasterIdLst>
  <p:notesMasterIdLst>
    <p:notesMasterId r:id="rId33"/>
  </p:notesMasterIdLst>
  <p:handoutMasterIdLst>
    <p:handoutMasterId r:id="rId34"/>
  </p:handoutMasterIdLst>
  <p:sldIdLst>
    <p:sldId id="295" r:id="rId2"/>
    <p:sldId id="260" r:id="rId3"/>
    <p:sldId id="288" r:id="rId4"/>
    <p:sldId id="261" r:id="rId5"/>
    <p:sldId id="285" r:id="rId6"/>
    <p:sldId id="292" r:id="rId7"/>
    <p:sldId id="286" r:id="rId8"/>
    <p:sldId id="257" r:id="rId9"/>
    <p:sldId id="266" r:id="rId10"/>
    <p:sldId id="287" r:id="rId11"/>
    <p:sldId id="262" r:id="rId12"/>
    <p:sldId id="277" r:id="rId13"/>
    <p:sldId id="290" r:id="rId14"/>
    <p:sldId id="291" r:id="rId15"/>
    <p:sldId id="278" r:id="rId16"/>
    <p:sldId id="289" r:id="rId17"/>
    <p:sldId id="263" r:id="rId18"/>
    <p:sldId id="272" r:id="rId19"/>
    <p:sldId id="276" r:id="rId20"/>
    <p:sldId id="275" r:id="rId21"/>
    <p:sldId id="264" r:id="rId22"/>
    <p:sldId id="268" r:id="rId23"/>
    <p:sldId id="282" r:id="rId24"/>
    <p:sldId id="283" r:id="rId25"/>
    <p:sldId id="265" r:id="rId26"/>
    <p:sldId id="284" r:id="rId27"/>
    <p:sldId id="269" r:id="rId28"/>
    <p:sldId id="267" r:id="rId29"/>
    <p:sldId id="271" r:id="rId30"/>
    <p:sldId id="293" r:id="rId31"/>
    <p:sldId id="294" r:id="rId32"/>
  </p:sldIdLst>
  <p:sldSz cx="9144000" cy="6858000" type="screen4x3"/>
  <p:notesSz cx="7010400" cy="9296400"/>
  <p:embeddedFontLst>
    <p:embeddedFont>
      <p:font typeface="Calibri" panose="020F0502020204030204" pitchFamily="34" charset="0"/>
      <p:regular r:id="rId35"/>
      <p:bold r:id="rId36"/>
      <p:italic r:id="rId37"/>
      <p:boldItalic r:id="rId38"/>
    </p:embeddedFont>
    <p:embeddedFont>
      <p:font typeface="Futura Medium" panose="00000400000000000000" pitchFamily="2"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144">
          <p15:clr>
            <a:srgbClr val="A4A3A4"/>
          </p15:clr>
        </p15:guide>
        <p15:guide id="2" orient="horz" pos="149">
          <p15:clr>
            <a:srgbClr val="A4A3A4"/>
          </p15:clr>
        </p15:guide>
        <p15:guide id="3" orient="horz" pos="831">
          <p15:clr>
            <a:srgbClr val="A4A3A4"/>
          </p15:clr>
        </p15:guide>
        <p15:guide id="4" orient="horz" pos="465">
          <p15:clr>
            <a:srgbClr val="A4A3A4"/>
          </p15:clr>
        </p15:guide>
        <p15:guide id="5" orient="horz" pos="4021">
          <p15:clr>
            <a:srgbClr val="A4A3A4"/>
          </p15:clr>
        </p15:guide>
        <p15:guide id="6" orient="horz" pos="2095">
          <p15:clr>
            <a:srgbClr val="A4A3A4"/>
          </p15:clr>
        </p15:guide>
        <p15:guide id="7" orient="horz" pos="1176">
          <p15:clr>
            <a:srgbClr val="A4A3A4"/>
          </p15:clr>
        </p15:guide>
        <p15:guide id="8" pos="574">
          <p15:clr>
            <a:srgbClr val="A4A3A4"/>
          </p15:clr>
        </p15:guide>
        <p15:guide id="9" pos="5466">
          <p15:clr>
            <a:srgbClr val="A4A3A4"/>
          </p15:clr>
        </p15:guide>
        <p15:guide id="10" pos="2930">
          <p15:clr>
            <a:srgbClr val="A4A3A4"/>
          </p15:clr>
        </p15:guide>
        <p15:guide id="11" pos="300">
          <p15:clr>
            <a:srgbClr val="A4A3A4"/>
          </p15:clr>
        </p15:guide>
        <p15:guide id="12" pos="3128">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DB"/>
    <a:srgbClr val="99CDB7"/>
    <a:srgbClr val="66B492"/>
    <a:srgbClr val="339B6E"/>
    <a:srgbClr val="DFD1DE"/>
    <a:srgbClr val="C0A2BD"/>
    <a:srgbClr val="A0749B"/>
    <a:srgbClr val="81457A"/>
    <a:srgbClr val="CCD7E6"/>
    <a:srgbClr val="99A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6" autoAdjust="0"/>
    <p:restoredTop sz="95994" autoAdjust="0"/>
  </p:normalViewPr>
  <p:slideViewPr>
    <p:cSldViewPr snapToGrid="0" showGuides="1">
      <p:cViewPr>
        <p:scale>
          <a:sx n="70" d="100"/>
          <a:sy n="70" d="100"/>
        </p:scale>
        <p:origin x="-1446" y="-102"/>
      </p:cViewPr>
      <p:guideLst>
        <p:guide orient="horz" pos="4144"/>
        <p:guide orient="horz" pos="149"/>
        <p:guide orient="horz" pos="831"/>
        <p:guide orient="horz" pos="465"/>
        <p:guide orient="horz" pos="4021"/>
        <p:guide orient="horz" pos="2095"/>
        <p:guide orient="horz" pos="1176"/>
        <p:guide pos="574"/>
        <p:guide pos="5466"/>
        <p:guide pos="2930"/>
        <p:guide pos="300"/>
        <p:guide pos="3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3" d="100"/>
        <a:sy n="53" d="100"/>
      </p:scale>
      <p:origin x="0" y="0"/>
    </p:cViewPr>
  </p:sorterViewPr>
  <p:notesViewPr>
    <p:cSldViewPr snapToGrid="0" showGuides="1">
      <p:cViewPr varScale="1">
        <p:scale>
          <a:sx n="82" d="100"/>
          <a:sy n="82" d="100"/>
        </p:scale>
        <p:origin x="-3918"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colorful1#3" csCatId="colorful" phldr="1"/>
      <dgm:spPr/>
      <dgm:t>
        <a:bodyPr/>
        <a:lstStyle/>
        <a:p>
          <a:endParaRPr lang="en-US"/>
        </a:p>
      </dgm:t>
    </dgm:pt>
    <dgm:pt modelId="{AA38CBC9-AC6B-457D-9F63-4D1AB8E7793E}">
      <dgm:prSet phldrT="[Text]"/>
      <dgm:spPr/>
      <dgm:t>
        <a:bodyPr/>
        <a:lstStyle/>
        <a:p>
          <a:r>
            <a:rPr lang="en-US" dirty="0" smtClean="0"/>
            <a:t>DG Concept Paper</a:t>
          </a:r>
          <a:endParaRPr lang="en-US" dirty="0"/>
        </a:p>
      </dgm:t>
    </dgm:pt>
    <dgm:pt modelId="{02DFC051-974F-4AF1-85DB-FFF5F1CCD57A}" type="parTrans" cxnId="{F68BA8B4-E5E5-4A12-9338-5CF5693ADCA2}">
      <dgm:prSet/>
      <dgm:spPr/>
      <dgm:t>
        <a:bodyPr/>
        <a:lstStyle/>
        <a:p>
          <a:endParaRPr lang="en-US"/>
        </a:p>
      </dgm:t>
    </dgm:pt>
    <dgm:pt modelId="{7ACF197E-8A7D-4D14-A941-EE15BE87306C}" type="sibTrans" cxnId="{F68BA8B4-E5E5-4A12-9338-5CF5693ADCA2}">
      <dgm:prSet/>
      <dgm:spPr/>
      <dgm:t>
        <a:bodyPr/>
        <a:lstStyle/>
        <a:p>
          <a:endParaRPr lang="en-US"/>
        </a:p>
      </dgm:t>
    </dgm:pt>
    <dgm:pt modelId="{50789F86-D3CE-4C0B-B830-60161BD38E85}">
      <dgm:prSet phldrT="[Text]"/>
      <dgm:spPr/>
      <dgm:t>
        <a:bodyPr/>
        <a:lstStyle/>
        <a:p>
          <a:r>
            <a:rPr lang="en-US" dirty="0" smtClean="0"/>
            <a:t>Process</a:t>
          </a:r>
          <a:endParaRPr lang="en-US" dirty="0"/>
        </a:p>
      </dgm:t>
    </dgm:pt>
    <dgm:pt modelId="{6D6B568F-9C4B-44DB-A886-035491FEC9C2}" type="parTrans" cxnId="{1593062C-A63F-4042-94C9-FF0880BD82E8}">
      <dgm:prSet/>
      <dgm:spPr/>
      <dgm:t>
        <a:bodyPr/>
        <a:lstStyle/>
        <a:p>
          <a:endParaRPr lang="en-US"/>
        </a:p>
      </dgm:t>
    </dgm:pt>
    <dgm:pt modelId="{775D1C29-7B88-46A3-9FAD-95EFDC006E81}" type="sibTrans" cxnId="{1593062C-A63F-4042-94C9-FF0880BD82E8}">
      <dgm:prSet/>
      <dgm:spPr/>
      <dgm:t>
        <a:bodyPr/>
        <a:lstStyle/>
        <a:p>
          <a:endParaRPr lang="en-US"/>
        </a:p>
      </dgm:t>
    </dgm:pt>
    <dgm:pt modelId="{87E6D3C0-9C36-4C9B-9EE4-FCB2F172CF62}">
      <dgm:prSet phldrT="[Text]" custT="1"/>
      <dgm:spPr/>
      <dgm:t>
        <a:bodyPr/>
        <a:lstStyle/>
        <a:p>
          <a:r>
            <a:rPr lang="en-US" sz="1600" dirty="0" smtClean="0"/>
            <a:t>Practicality</a:t>
          </a:r>
          <a:endParaRPr lang="en-US" sz="1600" dirty="0"/>
        </a:p>
      </dgm:t>
    </dgm:pt>
    <dgm:pt modelId="{1916856A-C084-48E2-AF18-70269AD79DF2}" type="parTrans" cxnId="{EB3E6C57-F560-450F-B619-F6F67905927D}">
      <dgm:prSet/>
      <dgm:spPr/>
      <dgm:t>
        <a:bodyPr/>
        <a:lstStyle/>
        <a:p>
          <a:endParaRPr lang="en-US"/>
        </a:p>
      </dgm:t>
    </dgm:pt>
    <dgm:pt modelId="{5C1F42F6-070E-4EBA-8EBC-C32D27C49363}" type="sibTrans" cxnId="{EB3E6C57-F560-450F-B619-F6F67905927D}">
      <dgm:prSet/>
      <dgm:spPr/>
      <dgm:t>
        <a:bodyPr/>
        <a:lstStyle/>
        <a:p>
          <a:endParaRPr lang="en-US"/>
        </a:p>
      </dgm:t>
    </dgm:pt>
    <dgm:pt modelId="{20EB584B-A7B7-43D9-BF6A-2C9338C05B4D}">
      <dgm:prSet phldrT="[Text]"/>
      <dgm:spPr/>
      <dgm:t>
        <a:bodyPr/>
        <a:lstStyle/>
        <a:p>
          <a:r>
            <a:rPr lang="en-US" dirty="0" smtClean="0"/>
            <a:t>Reliability</a:t>
          </a:r>
          <a:endParaRPr lang="en-US" dirty="0"/>
        </a:p>
      </dgm:t>
    </dgm:pt>
    <dgm:pt modelId="{6E0D28F6-A05C-413F-A991-03D9F094F998}" type="parTrans" cxnId="{FBE6BCEA-0F85-486D-B532-D55CCA25A01D}">
      <dgm:prSet/>
      <dgm:spPr/>
      <dgm:t>
        <a:bodyPr/>
        <a:lstStyle/>
        <a:p>
          <a:endParaRPr lang="en-US"/>
        </a:p>
      </dgm:t>
    </dgm:pt>
    <dgm:pt modelId="{B04B74A7-039D-46F2-A30E-0D07E04CAE1A}" type="sibTrans" cxnId="{FBE6BCEA-0F85-486D-B532-D55CCA25A01D}">
      <dgm:prSet/>
      <dgm:spPr/>
      <dgm:t>
        <a:bodyPr/>
        <a:lstStyle/>
        <a:p>
          <a:endParaRPr lang="en-US"/>
        </a:p>
      </dgm:t>
    </dgm:pt>
    <dgm:pt modelId="{7E2B8B4E-293F-43EE-AB7D-6598814ECB3C}">
      <dgm:prSet phldrT="[Text]"/>
      <dgm:spPr/>
      <dgm:t>
        <a:bodyPr/>
        <a:lstStyle/>
        <a:p>
          <a:r>
            <a:rPr lang="en-US" dirty="0" smtClean="0"/>
            <a:t>Equity</a:t>
          </a:r>
          <a:endParaRPr lang="en-US" dirty="0"/>
        </a:p>
      </dgm:t>
    </dgm:pt>
    <dgm:pt modelId="{C9A52CF1-B2E8-4848-8964-6633294F16CC}" type="parTrans" cxnId="{18D120E8-5826-42E7-A890-F4AFB63D3D78}">
      <dgm:prSet/>
      <dgm:spPr/>
      <dgm:t>
        <a:bodyPr/>
        <a:lstStyle/>
        <a:p>
          <a:endParaRPr lang="en-US"/>
        </a:p>
      </dgm:t>
    </dgm:pt>
    <dgm:pt modelId="{03860152-2A6F-476F-91FD-CBA9D7B26338}" type="sibTrans" cxnId="{18D120E8-5826-42E7-A890-F4AFB63D3D78}">
      <dgm:prSet/>
      <dgm:spPr/>
      <dgm:t>
        <a:bodyPr/>
        <a:lstStyle/>
        <a:p>
          <a:endParaRPr lang="en-US"/>
        </a:p>
      </dgm:t>
    </dgm:pt>
    <dgm:pt modelId="{B0C37B97-914B-49F2-84E5-94B39EF2352F}" type="pres">
      <dgm:prSet presAssocID="{B8060F7B-9920-4F24-BE71-F0E4E3B7B934}" presName="Name0" presStyleCnt="0">
        <dgm:presLayoutVars>
          <dgm:chMax val="1"/>
          <dgm:dir/>
          <dgm:animLvl val="ctr"/>
          <dgm:resizeHandles val="exact"/>
        </dgm:presLayoutVars>
      </dgm:prSet>
      <dgm:spPr/>
      <dgm:t>
        <a:bodyPr/>
        <a:lstStyle/>
        <a:p>
          <a:endParaRPr lang="en-US"/>
        </a:p>
      </dgm:t>
    </dgm:pt>
    <dgm:pt modelId="{D2BB9C9C-582A-4226-99A2-A6A4B7AD887A}" type="pres">
      <dgm:prSet presAssocID="{AA38CBC9-AC6B-457D-9F63-4D1AB8E7793E}" presName="centerShape" presStyleLbl="node0" presStyleIdx="0" presStyleCnt="1"/>
      <dgm:spPr/>
      <dgm:t>
        <a:bodyPr/>
        <a:lstStyle/>
        <a:p>
          <a:endParaRPr lang="en-US"/>
        </a:p>
      </dgm:t>
    </dgm:pt>
    <dgm:pt modelId="{0B9D5D8D-AE9B-4E3C-8081-7E5A4C702F02}" type="pres">
      <dgm:prSet presAssocID="{50789F86-D3CE-4C0B-B830-60161BD38E85}" presName="node" presStyleLbl="node1" presStyleIdx="0" presStyleCnt="4">
        <dgm:presLayoutVars>
          <dgm:bulletEnabled val="1"/>
        </dgm:presLayoutVars>
      </dgm:prSet>
      <dgm:spPr/>
      <dgm:t>
        <a:bodyPr/>
        <a:lstStyle/>
        <a:p>
          <a:endParaRPr lang="en-US"/>
        </a:p>
      </dgm:t>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4" custLinFactNeighborY="-1443"/>
      <dgm:spPr/>
      <dgm:t>
        <a:bodyPr/>
        <a:lstStyle/>
        <a:p>
          <a:endParaRPr lang="en-US"/>
        </a:p>
      </dgm:t>
    </dgm:pt>
    <dgm:pt modelId="{1C226D9E-C8BD-43C0-B5A7-66592C02513E}" type="pres">
      <dgm:prSet presAssocID="{87E6D3C0-9C36-4C9B-9EE4-FCB2F172CF62}" presName="node" presStyleLbl="node1" presStyleIdx="1" presStyleCnt="4" custScaleX="109537">
        <dgm:presLayoutVars>
          <dgm:bulletEnabled val="1"/>
        </dgm:presLayoutVars>
      </dgm:prSet>
      <dgm:spPr/>
      <dgm:t>
        <a:bodyPr/>
        <a:lstStyle/>
        <a:p>
          <a:endParaRPr lang="en-US"/>
        </a:p>
      </dgm:t>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1" presStyleCnt="4"/>
      <dgm:spPr/>
      <dgm:t>
        <a:bodyPr/>
        <a:lstStyle/>
        <a:p>
          <a:endParaRPr lang="en-US"/>
        </a:p>
      </dgm:t>
    </dgm:pt>
    <dgm:pt modelId="{29DFD080-5F1B-4B82-A3B2-DA9D6DF3694E}" type="pres">
      <dgm:prSet presAssocID="{20EB584B-A7B7-43D9-BF6A-2C9338C05B4D}" presName="node" presStyleLbl="node1" presStyleIdx="2" presStyleCnt="4">
        <dgm:presLayoutVars>
          <dgm:bulletEnabled val="1"/>
        </dgm:presLayoutVars>
      </dgm:prSet>
      <dgm:spPr/>
      <dgm:t>
        <a:bodyPr/>
        <a:lstStyle/>
        <a:p>
          <a:endParaRPr lang="en-US"/>
        </a:p>
      </dgm:t>
    </dgm:pt>
    <dgm:pt modelId="{3C0BB87F-E2C7-4D7C-BF8F-45EA9A4A93F1}" type="pres">
      <dgm:prSet presAssocID="{20EB584B-A7B7-43D9-BF6A-2C9338C05B4D}" presName="dummy" presStyleCnt="0"/>
      <dgm:spPr/>
    </dgm:pt>
    <dgm:pt modelId="{53B5DF5F-8B8B-41EF-8531-276CBECDCAB4}" type="pres">
      <dgm:prSet presAssocID="{B04B74A7-039D-46F2-A30E-0D07E04CAE1A}" presName="sibTrans" presStyleLbl="sibTrans2D1" presStyleIdx="2" presStyleCnt="4"/>
      <dgm:spPr/>
      <dgm:t>
        <a:bodyPr/>
        <a:lstStyle/>
        <a:p>
          <a:endParaRPr lang="en-US"/>
        </a:p>
      </dgm:t>
    </dgm:pt>
    <dgm:pt modelId="{B3F8C3C3-65FB-486F-82C0-A8478B7022B9}" type="pres">
      <dgm:prSet presAssocID="{7E2B8B4E-293F-43EE-AB7D-6598814ECB3C}" presName="node" presStyleLbl="node1" presStyleIdx="3" presStyleCnt="4">
        <dgm:presLayoutVars>
          <dgm:bulletEnabled val="1"/>
        </dgm:presLayoutVars>
      </dgm:prSet>
      <dgm:spPr/>
      <dgm:t>
        <a:bodyPr/>
        <a:lstStyle/>
        <a:p>
          <a:endParaRPr lang="en-US"/>
        </a:p>
      </dgm:t>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3" presStyleCnt="4"/>
      <dgm:spPr/>
      <dgm:t>
        <a:bodyPr/>
        <a:lstStyle/>
        <a:p>
          <a:endParaRPr lang="en-US"/>
        </a:p>
      </dgm:t>
    </dgm:pt>
  </dgm:ptLst>
  <dgm:cxnLst>
    <dgm:cxn modelId="{25DF7537-53D9-4490-9E7D-B0A8F2A00AE9}" type="presOf" srcId="{AA38CBC9-AC6B-457D-9F63-4D1AB8E7793E}" destId="{D2BB9C9C-582A-4226-99A2-A6A4B7AD887A}" srcOrd="0" destOrd="0" presId="urn:microsoft.com/office/officeart/2005/8/layout/radial6"/>
    <dgm:cxn modelId="{F18DC06F-BD17-4313-AA0F-E38BFC72E6AA}" type="presOf" srcId="{B8060F7B-9920-4F24-BE71-F0E4E3B7B934}" destId="{B0C37B97-914B-49F2-84E5-94B39EF2352F}" srcOrd="0" destOrd="0" presId="urn:microsoft.com/office/officeart/2005/8/layout/radial6"/>
    <dgm:cxn modelId="{68EC5902-6C57-4526-AEDD-1B8D9B716C7A}" type="presOf" srcId="{03860152-2A6F-476F-91FD-CBA9D7B26338}" destId="{FADEA337-AD34-4422-B53A-01423AF1AC8F}" srcOrd="0" destOrd="0" presId="urn:microsoft.com/office/officeart/2005/8/layout/radial6"/>
    <dgm:cxn modelId="{E4CB0FBF-06FA-4044-8361-CC5149E7F415}" type="presOf" srcId="{5C1F42F6-070E-4EBA-8EBC-C32D27C49363}" destId="{22CB3940-637A-4C32-AB7F-CFAD929A59AB}" srcOrd="0" destOrd="0" presId="urn:microsoft.com/office/officeart/2005/8/layout/radial6"/>
    <dgm:cxn modelId="{18D120E8-5826-42E7-A890-F4AFB63D3D78}" srcId="{AA38CBC9-AC6B-457D-9F63-4D1AB8E7793E}" destId="{7E2B8B4E-293F-43EE-AB7D-6598814ECB3C}" srcOrd="3" destOrd="0" parTransId="{C9A52CF1-B2E8-4848-8964-6633294F16CC}" sibTransId="{03860152-2A6F-476F-91FD-CBA9D7B26338}"/>
    <dgm:cxn modelId="{F0BBBFE1-819A-4F49-A74D-F813AB6F712E}" type="presOf" srcId="{775D1C29-7B88-46A3-9FAD-95EFDC006E81}" destId="{65DE7562-7D1C-4B0F-8927-12F8E6C5F5AF}" srcOrd="0" destOrd="0" presId="urn:microsoft.com/office/officeart/2005/8/layout/radial6"/>
    <dgm:cxn modelId="{FBE6BCEA-0F85-486D-B532-D55CCA25A01D}" srcId="{AA38CBC9-AC6B-457D-9F63-4D1AB8E7793E}" destId="{20EB584B-A7B7-43D9-BF6A-2C9338C05B4D}" srcOrd="2" destOrd="0" parTransId="{6E0D28F6-A05C-413F-A991-03D9F094F998}" sibTransId="{B04B74A7-039D-46F2-A30E-0D07E04CAE1A}"/>
    <dgm:cxn modelId="{1593062C-A63F-4042-94C9-FF0880BD82E8}" srcId="{AA38CBC9-AC6B-457D-9F63-4D1AB8E7793E}" destId="{50789F86-D3CE-4C0B-B830-60161BD38E85}" srcOrd="0" destOrd="0" parTransId="{6D6B568F-9C4B-44DB-A886-035491FEC9C2}" sibTransId="{775D1C29-7B88-46A3-9FAD-95EFDC006E81}"/>
    <dgm:cxn modelId="{F68BA8B4-E5E5-4A12-9338-5CF5693ADCA2}" srcId="{B8060F7B-9920-4F24-BE71-F0E4E3B7B934}" destId="{AA38CBC9-AC6B-457D-9F63-4D1AB8E7793E}" srcOrd="0" destOrd="0" parTransId="{02DFC051-974F-4AF1-85DB-FFF5F1CCD57A}" sibTransId="{7ACF197E-8A7D-4D14-A941-EE15BE87306C}"/>
    <dgm:cxn modelId="{EB3E6C57-F560-450F-B619-F6F67905927D}" srcId="{AA38CBC9-AC6B-457D-9F63-4D1AB8E7793E}" destId="{87E6D3C0-9C36-4C9B-9EE4-FCB2F172CF62}" srcOrd="1" destOrd="0" parTransId="{1916856A-C084-48E2-AF18-70269AD79DF2}" sibTransId="{5C1F42F6-070E-4EBA-8EBC-C32D27C49363}"/>
    <dgm:cxn modelId="{FF500950-1438-4B4D-A585-08EADD901E35}" type="presOf" srcId="{B04B74A7-039D-46F2-A30E-0D07E04CAE1A}" destId="{53B5DF5F-8B8B-41EF-8531-276CBECDCAB4}" srcOrd="0" destOrd="0" presId="urn:microsoft.com/office/officeart/2005/8/layout/radial6"/>
    <dgm:cxn modelId="{13B52813-293E-4E94-A9CF-586586BC6FB7}" type="presOf" srcId="{7E2B8B4E-293F-43EE-AB7D-6598814ECB3C}" destId="{B3F8C3C3-65FB-486F-82C0-A8478B7022B9}" srcOrd="0" destOrd="0" presId="urn:microsoft.com/office/officeart/2005/8/layout/radial6"/>
    <dgm:cxn modelId="{FE5E2B41-A17F-45E2-A90A-8E344F7E5979}" type="presOf" srcId="{87E6D3C0-9C36-4C9B-9EE4-FCB2F172CF62}" destId="{1C226D9E-C8BD-43C0-B5A7-66592C02513E}" srcOrd="0" destOrd="0" presId="urn:microsoft.com/office/officeart/2005/8/layout/radial6"/>
    <dgm:cxn modelId="{337C345C-6DED-4CF8-8494-506A5750A7AC}" type="presOf" srcId="{20EB584B-A7B7-43D9-BF6A-2C9338C05B4D}" destId="{29DFD080-5F1B-4B82-A3B2-DA9D6DF3694E}" srcOrd="0" destOrd="0" presId="urn:microsoft.com/office/officeart/2005/8/layout/radial6"/>
    <dgm:cxn modelId="{A9210CD9-7887-4848-A431-086ED6BC37CF}" type="presOf" srcId="{50789F86-D3CE-4C0B-B830-60161BD38E85}" destId="{0B9D5D8D-AE9B-4E3C-8081-7E5A4C702F02}" srcOrd="0" destOrd="0" presId="urn:microsoft.com/office/officeart/2005/8/layout/radial6"/>
    <dgm:cxn modelId="{94F4DB2B-0EED-4913-81C8-D5B051E0185D}" type="presParOf" srcId="{B0C37B97-914B-49F2-84E5-94B39EF2352F}" destId="{D2BB9C9C-582A-4226-99A2-A6A4B7AD887A}" srcOrd="0" destOrd="0" presId="urn:microsoft.com/office/officeart/2005/8/layout/radial6"/>
    <dgm:cxn modelId="{85618EF7-51EE-4225-8F95-B34105FD307D}" type="presParOf" srcId="{B0C37B97-914B-49F2-84E5-94B39EF2352F}" destId="{0B9D5D8D-AE9B-4E3C-8081-7E5A4C702F02}" srcOrd="1" destOrd="0" presId="urn:microsoft.com/office/officeart/2005/8/layout/radial6"/>
    <dgm:cxn modelId="{08AA9ADC-A609-4B66-9680-112EE284FD33}" type="presParOf" srcId="{B0C37B97-914B-49F2-84E5-94B39EF2352F}" destId="{E8755371-EE00-4D9C-9546-B5D2DEB3691D}" srcOrd="2" destOrd="0" presId="urn:microsoft.com/office/officeart/2005/8/layout/radial6"/>
    <dgm:cxn modelId="{ACDBCEDD-7026-4CF5-B88F-AE6EDA8AE5C8}" type="presParOf" srcId="{B0C37B97-914B-49F2-84E5-94B39EF2352F}" destId="{65DE7562-7D1C-4B0F-8927-12F8E6C5F5AF}" srcOrd="3" destOrd="0" presId="urn:microsoft.com/office/officeart/2005/8/layout/radial6"/>
    <dgm:cxn modelId="{E070B63B-A906-450A-B8C0-8FC31DFEFCA8}" type="presParOf" srcId="{B0C37B97-914B-49F2-84E5-94B39EF2352F}" destId="{1C226D9E-C8BD-43C0-B5A7-66592C02513E}" srcOrd="4" destOrd="0" presId="urn:microsoft.com/office/officeart/2005/8/layout/radial6"/>
    <dgm:cxn modelId="{46976205-97BC-4107-B596-36F5F5A33AFE}" type="presParOf" srcId="{B0C37B97-914B-49F2-84E5-94B39EF2352F}" destId="{2E93314B-ED13-4B02-B199-BBF658DCCBEE}" srcOrd="5" destOrd="0" presId="urn:microsoft.com/office/officeart/2005/8/layout/radial6"/>
    <dgm:cxn modelId="{61E4C88E-F8C9-4000-BC72-7FEB1D787D54}" type="presParOf" srcId="{B0C37B97-914B-49F2-84E5-94B39EF2352F}" destId="{22CB3940-637A-4C32-AB7F-CFAD929A59AB}" srcOrd="6" destOrd="0" presId="urn:microsoft.com/office/officeart/2005/8/layout/radial6"/>
    <dgm:cxn modelId="{6E094DC0-322E-4BF1-AB83-624E2900949F}" type="presParOf" srcId="{B0C37B97-914B-49F2-84E5-94B39EF2352F}" destId="{29DFD080-5F1B-4B82-A3B2-DA9D6DF3694E}" srcOrd="7" destOrd="0" presId="urn:microsoft.com/office/officeart/2005/8/layout/radial6"/>
    <dgm:cxn modelId="{45AE8CCF-4ACE-4F34-A3A0-12DD6D790D41}" type="presParOf" srcId="{B0C37B97-914B-49F2-84E5-94B39EF2352F}" destId="{3C0BB87F-E2C7-4D7C-BF8F-45EA9A4A93F1}" srcOrd="8" destOrd="0" presId="urn:microsoft.com/office/officeart/2005/8/layout/radial6"/>
    <dgm:cxn modelId="{2BC3A7DD-5BD3-463E-A64D-89F35FCCCB08}" type="presParOf" srcId="{B0C37B97-914B-49F2-84E5-94B39EF2352F}" destId="{53B5DF5F-8B8B-41EF-8531-276CBECDCAB4}" srcOrd="9" destOrd="0" presId="urn:microsoft.com/office/officeart/2005/8/layout/radial6"/>
    <dgm:cxn modelId="{8767B386-AB31-44C2-AEE3-75CDE04C14A5}" type="presParOf" srcId="{B0C37B97-914B-49F2-84E5-94B39EF2352F}" destId="{B3F8C3C3-65FB-486F-82C0-A8478B7022B9}" srcOrd="10" destOrd="0" presId="urn:microsoft.com/office/officeart/2005/8/layout/radial6"/>
    <dgm:cxn modelId="{FB3EA468-E03F-4E39-AB6F-17DF8DD36FF6}" type="presParOf" srcId="{B0C37B97-914B-49F2-84E5-94B39EF2352F}" destId="{655FDCB9-5F59-4F26-9EF0-749F42DEA7F0}" srcOrd="11" destOrd="0" presId="urn:microsoft.com/office/officeart/2005/8/layout/radial6"/>
    <dgm:cxn modelId="{5536BE06-0CDC-467B-9058-1D55D6A8F05B}" type="presParOf" srcId="{B0C37B97-914B-49F2-84E5-94B39EF2352F}" destId="{FADEA337-AD34-4422-B53A-01423AF1AC8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A337-AD34-4422-B53A-01423AF1AC8F}">
      <dsp:nvSpPr>
        <dsp:cNvPr id="0" name=""/>
        <dsp:cNvSpPr/>
      </dsp:nvSpPr>
      <dsp:spPr>
        <a:xfrm>
          <a:off x="403914" y="601976"/>
          <a:ext cx="2835790" cy="2835790"/>
        </a:xfrm>
        <a:prstGeom prst="blockArc">
          <a:avLst>
            <a:gd name="adj1" fmla="val 10800000"/>
            <a:gd name="adj2" fmla="val 1620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5DF5F-8B8B-41EF-8531-276CBECDCAB4}">
      <dsp:nvSpPr>
        <dsp:cNvPr id="0" name=""/>
        <dsp:cNvSpPr/>
      </dsp:nvSpPr>
      <dsp:spPr>
        <a:xfrm>
          <a:off x="403914" y="601976"/>
          <a:ext cx="2835790" cy="2835790"/>
        </a:xfrm>
        <a:prstGeom prst="blockArc">
          <a:avLst>
            <a:gd name="adj1" fmla="val 5400000"/>
            <a:gd name="adj2" fmla="val 1080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B3940-637A-4C32-AB7F-CFAD929A59AB}">
      <dsp:nvSpPr>
        <dsp:cNvPr id="0" name=""/>
        <dsp:cNvSpPr/>
      </dsp:nvSpPr>
      <dsp:spPr>
        <a:xfrm>
          <a:off x="403914" y="601976"/>
          <a:ext cx="2835790" cy="2835790"/>
        </a:xfrm>
        <a:prstGeom prst="blockArc">
          <a:avLst>
            <a:gd name="adj1" fmla="val 0"/>
            <a:gd name="adj2" fmla="val 540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E7562-7D1C-4B0F-8927-12F8E6C5F5AF}">
      <dsp:nvSpPr>
        <dsp:cNvPr id="0" name=""/>
        <dsp:cNvSpPr/>
      </dsp:nvSpPr>
      <dsp:spPr>
        <a:xfrm>
          <a:off x="403914" y="561056"/>
          <a:ext cx="2835790" cy="2835790"/>
        </a:xfrm>
        <a:prstGeom prst="blockArc">
          <a:avLst>
            <a:gd name="adj1" fmla="val 16200000"/>
            <a:gd name="adj2" fmla="val 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B9C9C-582A-4226-99A2-A6A4B7AD887A}">
      <dsp:nvSpPr>
        <dsp:cNvPr id="0" name=""/>
        <dsp:cNvSpPr/>
      </dsp:nvSpPr>
      <dsp:spPr>
        <a:xfrm>
          <a:off x="1169170" y="1367232"/>
          <a:ext cx="1305279" cy="13052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DG Concept Paper</a:t>
          </a:r>
          <a:endParaRPr lang="en-US" sz="2000" kern="1200" dirty="0"/>
        </a:p>
      </dsp:txBody>
      <dsp:txXfrm>
        <a:off x="1360324" y="1558386"/>
        <a:ext cx="922971" cy="922971"/>
      </dsp:txXfrm>
    </dsp:sp>
    <dsp:sp modelId="{0B9D5D8D-AE9B-4E3C-8081-7E5A4C702F02}">
      <dsp:nvSpPr>
        <dsp:cNvPr id="0" name=""/>
        <dsp:cNvSpPr/>
      </dsp:nvSpPr>
      <dsp:spPr>
        <a:xfrm>
          <a:off x="1364962" y="178021"/>
          <a:ext cx="913695" cy="91369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Process</a:t>
          </a:r>
          <a:endParaRPr lang="en-US" sz="1200" kern="1200" dirty="0"/>
        </a:p>
      </dsp:txBody>
      <dsp:txXfrm>
        <a:off x="1498770" y="311829"/>
        <a:ext cx="646079" cy="646079"/>
      </dsp:txXfrm>
    </dsp:sp>
    <dsp:sp modelId="{1C226D9E-C8BD-43C0-B5A7-66592C02513E}">
      <dsp:nvSpPr>
        <dsp:cNvPr id="0" name=""/>
        <dsp:cNvSpPr/>
      </dsp:nvSpPr>
      <dsp:spPr>
        <a:xfrm>
          <a:off x="2706395" y="1563024"/>
          <a:ext cx="1000834" cy="91369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Practicality</a:t>
          </a:r>
          <a:endParaRPr lang="en-US" sz="1600" kern="1200" dirty="0"/>
        </a:p>
      </dsp:txBody>
      <dsp:txXfrm>
        <a:off x="2852964" y="1696832"/>
        <a:ext cx="707696" cy="646079"/>
      </dsp:txXfrm>
    </dsp:sp>
    <dsp:sp modelId="{29DFD080-5F1B-4B82-A3B2-DA9D6DF3694E}">
      <dsp:nvSpPr>
        <dsp:cNvPr id="0" name=""/>
        <dsp:cNvSpPr/>
      </dsp:nvSpPr>
      <dsp:spPr>
        <a:xfrm>
          <a:off x="1364962" y="2948026"/>
          <a:ext cx="913695" cy="91369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Reliability</a:t>
          </a:r>
          <a:endParaRPr lang="en-US" sz="1200" kern="1200" dirty="0"/>
        </a:p>
      </dsp:txBody>
      <dsp:txXfrm>
        <a:off x="1498770" y="3081834"/>
        <a:ext cx="646079" cy="646079"/>
      </dsp:txXfrm>
    </dsp:sp>
    <dsp:sp modelId="{B3F8C3C3-65FB-486F-82C0-A8478B7022B9}">
      <dsp:nvSpPr>
        <dsp:cNvPr id="0" name=""/>
        <dsp:cNvSpPr/>
      </dsp:nvSpPr>
      <dsp:spPr>
        <a:xfrm>
          <a:off x="-20040" y="1563024"/>
          <a:ext cx="913695" cy="91369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Equity</a:t>
          </a:r>
          <a:endParaRPr lang="en-US" sz="1200" kern="1200" dirty="0"/>
        </a:p>
      </dsp:txBody>
      <dsp:txXfrm>
        <a:off x="113768" y="1696832"/>
        <a:ext cx="646079" cy="64607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latin typeface="Futura Medium" pitchFamily="2"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78688C09-A274-4C07-9395-CBE67C0DE912}" type="datetimeFigureOut">
              <a:rPr lang="en-GB" smtClean="0">
                <a:latin typeface="Futura Medium" pitchFamily="2" charset="0"/>
              </a:rPr>
              <a:pPr/>
              <a:t>22/02/2016</a:t>
            </a:fld>
            <a:endParaRPr lang="en-GB" dirty="0">
              <a:latin typeface="Futura Medium" pitchFamily="2" charset="0"/>
            </a:endParaRPr>
          </a:p>
        </p:txBody>
      </p:sp>
      <p:sp>
        <p:nvSpPr>
          <p:cNvPr id="4" name="Footer Placehold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dirty="0">
              <a:latin typeface="Futura Medium" pitchFamily="2" charset="0"/>
            </a:endParaRPr>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18B005D9-1AAC-4E6D-B9B3-BB8CB4FD9D30}" type="slidenum">
              <a:rPr lang="en-GB" smtClean="0">
                <a:latin typeface="Futura Medium" pitchFamily="2" charset="0"/>
              </a:rPr>
              <a:pPr/>
              <a:t>‹#›</a:t>
            </a:fld>
            <a:endParaRPr lang="en-GB" dirty="0">
              <a:latin typeface="Futura Medium" pitchFamily="2" charset="0"/>
            </a:endParaRPr>
          </a:p>
        </p:txBody>
      </p:sp>
    </p:spTree>
    <p:extLst>
      <p:ext uri="{BB962C8B-B14F-4D97-AF65-F5344CB8AC3E}">
        <p14:creationId xmlns:p14="http://schemas.microsoft.com/office/powerpoint/2010/main" val="1612425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atin typeface="Futura Medium" pitchFamily="2" charset="0"/>
              </a:defRPr>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atin typeface="Futura Medium" pitchFamily="2" charset="0"/>
              </a:defRPr>
            </a:lvl1pPr>
          </a:lstStyle>
          <a:p>
            <a:fld id="{E8910CE4-810D-4C84-B7AD-48C304FEA169}" type="datetimeFigureOut">
              <a:rPr lang="en-GB" smtClean="0"/>
              <a:pPr/>
              <a:t>22/02/2016</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atin typeface="Futura Medium" pitchFamily="2" charset="0"/>
              </a:defRPr>
            </a:lvl1pPr>
          </a:lstStyle>
          <a:p>
            <a:endParaRPr lang="en-GB"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atin typeface="Futura Medium" pitchFamily="2" charset="0"/>
              </a:defRPr>
            </a:lvl1pPr>
          </a:lstStyle>
          <a:p>
            <a:fld id="{DE799493-6412-4470-9830-D005B358D66E}" type="slidenum">
              <a:rPr lang="en-GB" smtClean="0"/>
              <a:pPr/>
              <a:t>‹#›</a:t>
            </a:fld>
            <a:endParaRPr lang="en-GB" dirty="0"/>
          </a:p>
        </p:txBody>
      </p:sp>
    </p:spTree>
    <p:extLst>
      <p:ext uri="{BB962C8B-B14F-4D97-AF65-F5344CB8AC3E}">
        <p14:creationId xmlns:p14="http://schemas.microsoft.com/office/powerpoint/2010/main" val="1801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utura Medium" pitchFamily="2" charset="0"/>
        <a:ea typeface="+mn-ea"/>
        <a:cs typeface="+mn-cs"/>
      </a:defRPr>
    </a:lvl1pPr>
    <a:lvl2pPr marL="457200" algn="l" defTabSz="914400" rtl="0" eaLnBrk="1" latinLnBrk="0" hangingPunct="1">
      <a:defRPr sz="1200" kern="1200">
        <a:solidFill>
          <a:schemeClr val="tx1"/>
        </a:solidFill>
        <a:latin typeface="Futura Medium"/>
        <a:ea typeface="+mn-ea"/>
        <a:cs typeface="+mn-cs"/>
      </a:defRPr>
    </a:lvl2pPr>
    <a:lvl3pPr marL="914400" algn="l" defTabSz="914400" rtl="0" eaLnBrk="1" latinLnBrk="0" hangingPunct="1">
      <a:defRPr sz="1200" kern="1200">
        <a:solidFill>
          <a:schemeClr val="tx1"/>
        </a:solidFill>
        <a:latin typeface="Futura Medium"/>
        <a:ea typeface="+mn-ea"/>
        <a:cs typeface="+mn-cs"/>
      </a:defRPr>
    </a:lvl3pPr>
    <a:lvl4pPr marL="1371600" algn="l" defTabSz="914400" rtl="0" eaLnBrk="1" latinLnBrk="0" hangingPunct="1">
      <a:defRPr sz="1200" kern="1200">
        <a:solidFill>
          <a:schemeClr val="tx1"/>
        </a:solidFill>
        <a:latin typeface="Futura Medium"/>
        <a:ea typeface="+mn-ea"/>
        <a:cs typeface="+mn-cs"/>
      </a:defRPr>
    </a:lvl4pPr>
    <a:lvl5pPr marL="1828800" algn="l" defTabSz="914400" rtl="0" eaLnBrk="1" latinLnBrk="0" hangingPunct="1">
      <a:defRPr sz="1200" kern="1200">
        <a:solidFill>
          <a:schemeClr val="tx1"/>
        </a:solidFill>
        <a:latin typeface="Futura Medium"/>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Phot</a:t>
            </a:r>
            <a:r>
              <a:rPr lang="en-US" baseline="0" dirty="0" smtClean="0"/>
              <a:t>o Credit – G Thurnher SENA</a:t>
            </a:r>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2</a:t>
            </a:fld>
            <a:endParaRPr lang="en-GB" dirty="0"/>
          </a:p>
        </p:txBody>
      </p:sp>
    </p:spTree>
    <p:extLst>
      <p:ext uri="{BB962C8B-B14F-4D97-AF65-F5344CB8AC3E}">
        <p14:creationId xmlns:p14="http://schemas.microsoft.com/office/powerpoint/2010/main" val="416587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E799493-6412-4470-9830-D005B358D66E}" type="slidenum">
              <a:rPr lang="en-GB" smtClean="0"/>
              <a:pPr/>
              <a:t>4</a:t>
            </a:fld>
            <a:endParaRPr lang="en-GB" dirty="0"/>
          </a:p>
        </p:txBody>
      </p:sp>
    </p:spTree>
    <p:extLst>
      <p:ext uri="{BB962C8B-B14F-4D97-AF65-F5344CB8AC3E}">
        <p14:creationId xmlns:p14="http://schemas.microsoft.com/office/powerpoint/2010/main" val="416587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http://www.erockhold.com/  Check with MP on Graphic</a:t>
            </a:r>
          </a:p>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8</a:t>
            </a:fld>
            <a:endParaRPr lang="en-GB" dirty="0"/>
          </a:p>
        </p:txBody>
      </p:sp>
    </p:spTree>
    <p:extLst>
      <p:ext uri="{BB962C8B-B14F-4D97-AF65-F5344CB8AC3E}">
        <p14:creationId xmlns:p14="http://schemas.microsoft.com/office/powerpoint/2010/main" val="181210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*7600 is from ERCOT Load Profiling Count  (Feb 2016)</a:t>
            </a:r>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17</a:t>
            </a:fld>
            <a:endParaRPr lang="en-GB" dirty="0"/>
          </a:p>
        </p:txBody>
      </p:sp>
    </p:spTree>
    <p:extLst>
      <p:ext uri="{BB962C8B-B14F-4D97-AF65-F5344CB8AC3E}">
        <p14:creationId xmlns:p14="http://schemas.microsoft.com/office/powerpoint/2010/main" val="2447525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18</a:t>
            </a:fld>
            <a:endParaRPr lang="en-GB" dirty="0"/>
          </a:p>
        </p:txBody>
      </p:sp>
    </p:spTree>
    <p:extLst>
      <p:ext uri="{BB962C8B-B14F-4D97-AF65-F5344CB8AC3E}">
        <p14:creationId xmlns:p14="http://schemas.microsoft.com/office/powerpoint/2010/main" val="187280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A2262C-FEE5-4190-AC19-9AAC710C4E37}"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3872C-D097-45F2-83FB-886F8E0099A9}" type="slidenum">
              <a:rPr lang="en-US" smtClean="0"/>
              <a:t>‹#›</a:t>
            </a:fld>
            <a:endParaRPr lang="en-US"/>
          </a:p>
        </p:txBody>
      </p:sp>
    </p:spTree>
    <p:extLst>
      <p:ext uri="{BB962C8B-B14F-4D97-AF65-F5344CB8AC3E}">
        <p14:creationId xmlns:p14="http://schemas.microsoft.com/office/powerpoint/2010/main" val="1066152499"/>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2262C-FEE5-4190-AC19-9AAC710C4E37}"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3872C-D097-45F2-83FB-886F8E0099A9}" type="slidenum">
              <a:rPr lang="en-US" smtClean="0"/>
              <a:t>‹#›</a:t>
            </a:fld>
            <a:endParaRPr lang="en-US"/>
          </a:p>
        </p:txBody>
      </p:sp>
    </p:spTree>
    <p:extLst>
      <p:ext uri="{BB962C8B-B14F-4D97-AF65-F5344CB8AC3E}">
        <p14:creationId xmlns:p14="http://schemas.microsoft.com/office/powerpoint/2010/main" val="189408861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2262C-FEE5-4190-AC19-9AAC710C4E37}"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3872C-D097-45F2-83FB-886F8E0099A9}" type="slidenum">
              <a:rPr lang="en-US" smtClean="0"/>
              <a:t>‹#›</a:t>
            </a:fld>
            <a:endParaRPr lang="en-US"/>
          </a:p>
        </p:txBody>
      </p:sp>
    </p:spTree>
    <p:extLst>
      <p:ext uri="{BB962C8B-B14F-4D97-AF65-F5344CB8AC3E}">
        <p14:creationId xmlns:p14="http://schemas.microsoft.com/office/powerpoint/2010/main" val="227715991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2262C-FEE5-4190-AC19-9AAC710C4E37}"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3872C-D097-45F2-83FB-886F8E0099A9}" type="slidenum">
              <a:rPr lang="en-US" smtClean="0"/>
              <a:t>‹#›</a:t>
            </a:fld>
            <a:endParaRPr lang="en-US"/>
          </a:p>
        </p:txBody>
      </p:sp>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18" charset="0"/>
            </a:endParaRPr>
          </a:p>
        </p:txBody>
      </p:sp>
    </p:spTree>
    <p:extLst>
      <p:ext uri="{BB962C8B-B14F-4D97-AF65-F5344CB8AC3E}">
        <p14:creationId xmlns:p14="http://schemas.microsoft.com/office/powerpoint/2010/main" val="142081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2262C-FEE5-4190-AC19-9AAC710C4E37}"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3872C-D097-45F2-83FB-886F8E0099A9}" type="slidenum">
              <a:rPr lang="en-US" smtClean="0"/>
              <a:t>‹#›</a:t>
            </a:fld>
            <a:endParaRPr lang="en-US"/>
          </a:p>
        </p:txBody>
      </p:sp>
    </p:spTree>
    <p:extLst>
      <p:ext uri="{BB962C8B-B14F-4D97-AF65-F5344CB8AC3E}">
        <p14:creationId xmlns:p14="http://schemas.microsoft.com/office/powerpoint/2010/main" val="135567636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A2262C-FEE5-4190-AC19-9AAC710C4E37}"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3872C-D097-45F2-83FB-886F8E0099A9}" type="slidenum">
              <a:rPr lang="en-US" smtClean="0"/>
              <a:t>‹#›</a:t>
            </a:fld>
            <a:endParaRPr lang="en-US"/>
          </a:p>
        </p:txBody>
      </p:sp>
      <p:sp>
        <p:nvSpPr>
          <p:cNvPr id="8"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18" charset="0"/>
            </a:endParaRPr>
          </a:p>
        </p:txBody>
      </p:sp>
    </p:spTree>
    <p:extLst>
      <p:ext uri="{BB962C8B-B14F-4D97-AF65-F5344CB8AC3E}">
        <p14:creationId xmlns:p14="http://schemas.microsoft.com/office/powerpoint/2010/main" val="309035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A2262C-FEE5-4190-AC19-9AAC710C4E37}" type="datetimeFigureOut">
              <a:rPr lang="en-US" smtClean="0"/>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3872C-D097-45F2-83FB-886F8E0099A9}" type="slidenum">
              <a:rPr lang="en-US" smtClean="0"/>
              <a:t>‹#›</a:t>
            </a:fld>
            <a:endParaRPr lang="en-US"/>
          </a:p>
        </p:txBody>
      </p:sp>
    </p:spTree>
    <p:extLst>
      <p:ext uri="{BB962C8B-B14F-4D97-AF65-F5344CB8AC3E}">
        <p14:creationId xmlns:p14="http://schemas.microsoft.com/office/powerpoint/2010/main" val="230986207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A2262C-FEE5-4190-AC19-9AAC710C4E37}" type="datetimeFigureOut">
              <a:rPr lang="en-US" smtClean="0"/>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3872C-D097-45F2-83FB-886F8E0099A9}" type="slidenum">
              <a:rPr lang="en-US" smtClean="0"/>
              <a:t>‹#›</a:t>
            </a:fld>
            <a:endParaRPr lang="en-US"/>
          </a:p>
        </p:txBody>
      </p:sp>
      <p:sp>
        <p:nvSpPr>
          <p:cNvPr id="6"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18" charset="0"/>
            </a:endParaRPr>
          </a:p>
        </p:txBody>
      </p:sp>
    </p:spTree>
    <p:extLst>
      <p:ext uri="{BB962C8B-B14F-4D97-AF65-F5344CB8AC3E}">
        <p14:creationId xmlns:p14="http://schemas.microsoft.com/office/powerpoint/2010/main" val="149632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2262C-FEE5-4190-AC19-9AAC710C4E37}" type="datetimeFigureOut">
              <a:rPr lang="en-US" smtClean="0"/>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3872C-D097-45F2-83FB-886F8E0099A9}" type="slidenum">
              <a:rPr lang="en-US" smtClean="0"/>
              <a:t>‹#›</a:t>
            </a:fld>
            <a:endParaRPr lang="en-US"/>
          </a:p>
        </p:txBody>
      </p:sp>
    </p:spTree>
    <p:extLst>
      <p:ext uri="{BB962C8B-B14F-4D97-AF65-F5344CB8AC3E}">
        <p14:creationId xmlns:p14="http://schemas.microsoft.com/office/powerpoint/2010/main" val="42703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2262C-FEE5-4190-AC19-9AAC710C4E37}"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3872C-D097-45F2-83FB-886F8E0099A9}" type="slidenum">
              <a:rPr lang="en-US" smtClean="0"/>
              <a:t>‹#›</a:t>
            </a:fld>
            <a:endParaRPr lang="en-US"/>
          </a:p>
        </p:txBody>
      </p:sp>
    </p:spTree>
    <p:extLst>
      <p:ext uri="{BB962C8B-B14F-4D97-AF65-F5344CB8AC3E}">
        <p14:creationId xmlns:p14="http://schemas.microsoft.com/office/powerpoint/2010/main" val="91013712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2262C-FEE5-4190-AC19-9AAC710C4E37}"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3872C-D097-45F2-83FB-886F8E0099A9}" type="slidenum">
              <a:rPr lang="en-US" smtClean="0"/>
              <a:t>‹#›</a:t>
            </a:fld>
            <a:endParaRPr lang="en-US"/>
          </a:p>
        </p:txBody>
      </p:sp>
    </p:spTree>
    <p:extLst>
      <p:ext uri="{BB962C8B-B14F-4D97-AF65-F5344CB8AC3E}">
        <p14:creationId xmlns:p14="http://schemas.microsoft.com/office/powerpoint/2010/main" val="219261651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2262C-FEE5-4190-AC19-9AAC710C4E37}" type="datetimeFigureOut">
              <a:rPr lang="en-US" smtClean="0"/>
              <a:t>2/22/2016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3872C-D097-45F2-83FB-886F8E0099A9}" type="slidenum">
              <a:rPr lang="en-US" smtClean="0"/>
              <a:t>‹#›</a:t>
            </a:fld>
            <a:endParaRPr lang="en-US"/>
          </a:p>
        </p:txBody>
      </p:sp>
    </p:spTree>
    <p:extLst>
      <p:ext uri="{BB962C8B-B14F-4D97-AF65-F5344CB8AC3E}">
        <p14:creationId xmlns:p14="http://schemas.microsoft.com/office/powerpoint/2010/main" val="230096249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p:fad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hyperlink" Target="https://www.google.com/url?q=http://www.proenviro.com/UK/services/biomass/combined_heat_and_power_chp.htm&amp;sa=U&amp;ei=8O58U9DkNdWeqAbpsYCwAw&amp;ved=0CFIQ9QEwEg&amp;usg=AFQjCNGvJuf7gqhUK43C0nXi6YcIhe1_HA"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www.google.com/url?q=http://cleantechnica.com/2013/03/06/duke-explores-rooftop-solar-because-it-slows-electricity-demand/&amp;sa=U&amp;ei=K-58U962LIekqAaYyYDIDA&amp;ved=0CCwQ9QEwAQ&amp;usg=AFQjCNHM15jiukxaEIlJGdZNF1yOMg4YbQ" TargetMode="Externa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jpeg"/><Relationship Id="rId1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DREAM TAC Update</a:t>
            </a:r>
            <a:endParaRPr lang="en-US" dirty="0"/>
          </a:p>
        </p:txBody>
      </p:sp>
      <p:sp>
        <p:nvSpPr>
          <p:cNvPr id="3" name="Subtitle 2"/>
          <p:cNvSpPr>
            <a:spLocks noGrp="1"/>
          </p:cNvSpPr>
          <p:nvPr>
            <p:ph type="subTitle" idx="1"/>
          </p:nvPr>
        </p:nvSpPr>
        <p:spPr/>
        <p:txBody>
          <a:bodyPr/>
          <a:lstStyle/>
          <a:p>
            <a:r>
              <a:rPr lang="en-US" dirty="0" smtClean="0"/>
              <a:t>February 25</a:t>
            </a:r>
            <a:r>
              <a:rPr lang="en-US" baseline="30000" dirty="0" smtClean="0"/>
              <a:t>th</a:t>
            </a:r>
            <a:r>
              <a:rPr lang="en-US" dirty="0" smtClean="0"/>
              <a:t> 2017</a:t>
            </a:r>
            <a:endParaRPr lang="en-US" dirty="0"/>
          </a:p>
        </p:txBody>
      </p:sp>
      <p:sp>
        <p:nvSpPr>
          <p:cNvPr id="4" name="Date Placeholder 3"/>
          <p:cNvSpPr>
            <a:spLocks noGrp="1"/>
          </p:cNvSpPr>
          <p:nvPr>
            <p:ph type="dt" sz="half" idx="10"/>
          </p:nvPr>
        </p:nvSpPr>
        <p:spPr/>
        <p:txBody>
          <a:bodyPr/>
          <a:lstStyle/>
          <a:p>
            <a:fld id="{61BADAB5-2D25-4B3B-9D95-365A30A30414}" type="datetime1">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3872C-D097-45F2-83FB-886F8E0099A9}" type="slidenum">
              <a:rPr lang="en-US" smtClean="0"/>
              <a:t>1</a:t>
            </a:fld>
            <a:endParaRPr lang="en-US"/>
          </a:p>
        </p:txBody>
      </p:sp>
    </p:spTree>
    <p:extLst>
      <p:ext uri="{BB962C8B-B14F-4D97-AF65-F5344CB8AC3E}">
        <p14:creationId xmlns:p14="http://schemas.microsoft.com/office/powerpoint/2010/main" val="397255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Interconnection Processes</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Numerous market participants provided a detailed description of interconnection processes for distributed generation.  Generally, interconnection processes were consistent throughout ERCOT, and varied as needed on a system specific basis.  </a:t>
            </a:r>
          </a:p>
          <a:p>
            <a:pPr algn="ctr"/>
            <a:endParaRPr lang="en-US" dirty="0"/>
          </a:p>
          <a:p>
            <a:pPr algn="ctr"/>
            <a:endParaRPr lang="en-US" dirty="0" smtClean="0"/>
          </a:p>
          <a:p>
            <a:pPr algn="ctr"/>
            <a:endParaRPr lang="en-US" dirty="0"/>
          </a:p>
          <a:p>
            <a:pPr marL="0" indent="0" algn="ctr">
              <a:buNone/>
            </a:pPr>
            <a:r>
              <a:rPr lang="en-US" dirty="0" smtClean="0"/>
              <a:t>The Task Force did not propose changes to the Interconnection Processes conducted by the TDSPs.  </a:t>
            </a:r>
            <a:endParaRPr lang="en-US" dirty="0"/>
          </a:p>
        </p:txBody>
      </p:sp>
    </p:spTree>
    <p:extLst>
      <p:ext uri="{BB962C8B-B14F-4D97-AF65-F5344CB8AC3E}">
        <p14:creationId xmlns:p14="http://schemas.microsoft.com/office/powerpoint/2010/main" val="1086040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28" y="931480"/>
            <a:ext cx="8134630" cy="419156"/>
          </a:xfrm>
        </p:spPr>
        <p:txBody>
          <a:bodyPr>
            <a:normAutofit fontScale="90000"/>
          </a:bodyPr>
          <a:lstStyle/>
          <a:p>
            <a:pPr algn="ctr"/>
            <a:r>
              <a:rPr lang="en-US" sz="3600" dirty="0" smtClean="0"/>
              <a:t>Process Lessons Learned:   Modeling / Mapping</a:t>
            </a:r>
            <a:r>
              <a:rPr lang="en-US" dirty="0" smtClean="0"/>
              <a:t/>
            </a:r>
            <a:br>
              <a:rPr lang="en-US" dirty="0" smtClean="0"/>
            </a:br>
            <a:r>
              <a:rPr lang="en-US" dirty="0"/>
              <a:t/>
            </a:r>
            <a:br>
              <a:rPr lang="en-US" dirty="0"/>
            </a:br>
            <a:r>
              <a:rPr lang="en-US" dirty="0" smtClean="0"/>
              <a:t> </a:t>
            </a:r>
            <a:endParaRPr lang="en-US" dirty="0"/>
          </a:p>
        </p:txBody>
      </p:sp>
      <p:sp>
        <p:nvSpPr>
          <p:cNvPr id="3" name="Content Placeholder 2"/>
          <p:cNvSpPr>
            <a:spLocks noGrp="1"/>
          </p:cNvSpPr>
          <p:nvPr>
            <p:ph idx="1"/>
          </p:nvPr>
        </p:nvSpPr>
        <p:spPr/>
        <p:txBody>
          <a:bodyPr>
            <a:normAutofit fontScale="70000" lnSpcReduction="20000"/>
          </a:bodyPr>
          <a:lstStyle/>
          <a:p>
            <a:pPr algn="ctr"/>
            <a:endParaRPr lang="en-US" dirty="0" smtClean="0"/>
          </a:p>
          <a:p>
            <a:pPr marL="0" indent="0" algn="ctr">
              <a:buNone/>
            </a:pPr>
            <a:r>
              <a:rPr lang="en-US" dirty="0" smtClean="0"/>
              <a:t>DG neither prohibited nor enabled to become Mapped to a Resource Node</a:t>
            </a:r>
          </a:p>
          <a:p>
            <a:pPr marL="0" indent="0" algn="ctr">
              <a:buNone/>
            </a:pPr>
            <a:endParaRPr lang="en-US" dirty="0" smtClean="0"/>
          </a:p>
          <a:p>
            <a:r>
              <a:rPr lang="en-US" dirty="0" smtClean="0"/>
              <a:t>Certain Market Participants expressed interest in mapping their DG to a new Resource Node.</a:t>
            </a:r>
          </a:p>
          <a:p>
            <a:pPr algn="ctr"/>
            <a:endParaRPr lang="en-US" dirty="0" smtClean="0"/>
          </a:p>
          <a:p>
            <a:r>
              <a:rPr lang="en-US" dirty="0" smtClean="0"/>
              <a:t>Resource Nodes enable a Generation / Load Resource to participate in Security Constrained Economic Dispatch, Ancillary Service Markets, and Congestion Revenue Right (CRR) Markets.</a:t>
            </a:r>
          </a:p>
          <a:p>
            <a:pPr algn="ctr"/>
            <a:endParaRPr lang="en-US" dirty="0"/>
          </a:p>
          <a:p>
            <a:r>
              <a:rPr lang="en-US" dirty="0" smtClean="0"/>
              <a:t>ERCOT’s Business Practice does not have explicit provisions (or prohibitions) for DG to establish a Resource Node.</a:t>
            </a:r>
          </a:p>
        </p:txBody>
      </p:sp>
    </p:spTree>
    <p:extLst>
      <p:ext uri="{BB962C8B-B14F-4D97-AF65-F5344CB8AC3E}">
        <p14:creationId xmlns:p14="http://schemas.microsoft.com/office/powerpoint/2010/main" val="9716718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858"/>
            <a:ext cx="8229600" cy="1143000"/>
          </a:xfrm>
        </p:spPr>
        <p:txBody>
          <a:bodyPr/>
          <a:lstStyle/>
          <a:p>
            <a:r>
              <a:rPr lang="en-US" dirty="0" smtClean="0"/>
              <a:t>Mapping Resource Nodes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ERCOT does not currently (nor does it intend to) model the distribution system.  However, to perform a dispatch for distribution connected resources, ERCOT must know where the resource connects relative to the ERCOT transmission system.  </a:t>
            </a:r>
          </a:p>
          <a:p>
            <a:endParaRPr lang="en-US" dirty="0"/>
          </a:p>
          <a:p>
            <a:r>
              <a:rPr lang="en-US" dirty="0" smtClean="0"/>
              <a:t>Currently, ERCOT maps distribution-connected Load Resources participating in RRS to a CIM (Common Information Model) Load and associated transmission interconnection point.  </a:t>
            </a:r>
          </a:p>
          <a:p>
            <a:endParaRPr lang="en-US" dirty="0"/>
          </a:p>
          <a:p>
            <a:r>
              <a:rPr lang="en-US" dirty="0" smtClean="0"/>
              <a:t>Expanding this practice to DG is possible, but the details and concerns have yet to be resolved.  ERCOT / ERCOT Stakeholders have not determined if DG should be mapped at a LZ or more granular level.    </a:t>
            </a:r>
          </a:p>
          <a:p>
            <a:endParaRPr lang="en-US" dirty="0"/>
          </a:p>
          <a:p>
            <a:endParaRPr lang="en-US" dirty="0"/>
          </a:p>
        </p:txBody>
      </p:sp>
    </p:spTree>
    <p:extLst>
      <p:ext uri="{BB962C8B-B14F-4D97-AF65-F5344CB8AC3E}">
        <p14:creationId xmlns:p14="http://schemas.microsoft.com/office/powerpoint/2010/main" val="350455109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66"/>
            <a:ext cx="8229600" cy="1143000"/>
          </a:xfrm>
        </p:spPr>
        <p:txBody>
          <a:bodyPr/>
          <a:lstStyle/>
          <a:p>
            <a:r>
              <a:rPr lang="en-US" dirty="0" smtClean="0"/>
              <a:t>Resource Nodes Enable</a:t>
            </a:r>
            <a:endParaRPr lang="en-US" dirty="0"/>
          </a:p>
        </p:txBody>
      </p:sp>
      <p:sp>
        <p:nvSpPr>
          <p:cNvPr id="3" name="Content Placeholder 2"/>
          <p:cNvSpPr>
            <a:spLocks noGrp="1"/>
          </p:cNvSpPr>
          <p:nvPr>
            <p:ph idx="1"/>
          </p:nvPr>
        </p:nvSpPr>
        <p:spPr/>
        <p:txBody>
          <a:bodyPr>
            <a:normAutofit fontScale="77500" lnSpcReduction="20000"/>
          </a:bodyPr>
          <a:lstStyle/>
          <a:p>
            <a:pPr marL="342900" indent="-342900">
              <a:buFont typeface="Arial" panose="020B0604020202020204" pitchFamily="34" charset="0"/>
              <a:buChar char="•"/>
            </a:pPr>
            <a:r>
              <a:rPr lang="en-US" dirty="0" smtClean="0"/>
              <a:t>Participation in SCED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Participation in DAM, AS Markets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Participation in CRR Markets</a:t>
            </a:r>
          </a:p>
          <a:p>
            <a:endParaRPr lang="en-US" dirty="0" smtClean="0"/>
          </a:p>
          <a:p>
            <a:endParaRPr lang="en-US" dirty="0"/>
          </a:p>
          <a:p>
            <a:pPr marL="0" indent="0" algn="ctr">
              <a:buNone/>
            </a:pPr>
            <a:r>
              <a:rPr lang="en-US" dirty="0" smtClean="0"/>
              <a:t>To date, no market participants have expressed interest in participating in CRR Markets. DREAM suggests TAC consider development of a Resource Node that does not include participation in CRR Markets.  (e.g. Distribution Node)</a:t>
            </a:r>
          </a:p>
          <a:p>
            <a:pPr algn="ctr"/>
            <a:endParaRPr lang="en-US" dirty="0" smtClean="0"/>
          </a:p>
        </p:txBody>
      </p:sp>
    </p:spTree>
    <p:extLst>
      <p:ext uri="{BB962C8B-B14F-4D97-AF65-F5344CB8AC3E}">
        <p14:creationId xmlns:p14="http://schemas.microsoft.com/office/powerpoint/2010/main" val="7385947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70"/>
            <a:ext cx="8229600" cy="1143000"/>
          </a:xfrm>
        </p:spPr>
        <p:txBody>
          <a:bodyPr/>
          <a:lstStyle/>
          <a:p>
            <a:r>
              <a:rPr lang="en-US" dirty="0" smtClean="0"/>
              <a:t>Resource Node Alternative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Continue to Map </a:t>
            </a:r>
            <a:r>
              <a:rPr lang="en-US" dirty="0"/>
              <a:t>DG to a Load Zone </a:t>
            </a:r>
            <a:r>
              <a:rPr lang="en-US" dirty="0" smtClean="0"/>
              <a:t>(status quo) but enable: </a:t>
            </a:r>
          </a:p>
          <a:p>
            <a:endParaRPr lang="en-US" dirty="0"/>
          </a:p>
          <a:p>
            <a:pPr marL="614363" lvl="1" indent="-342900">
              <a:buFont typeface="Arial" panose="020B0604020202020204" pitchFamily="34" charset="0"/>
              <a:buChar char="•"/>
            </a:pPr>
            <a:r>
              <a:rPr lang="en-US" dirty="0" smtClean="0"/>
              <a:t>Ancillary </a:t>
            </a:r>
            <a:r>
              <a:rPr lang="en-US" dirty="0"/>
              <a:t>Service participation, and </a:t>
            </a:r>
          </a:p>
          <a:p>
            <a:pPr marL="614363" lvl="1" indent="-342900">
              <a:buFont typeface="Arial" panose="020B0604020202020204" pitchFamily="34" charset="0"/>
              <a:buChar char="•"/>
            </a:pPr>
            <a:endParaRPr lang="en-US" dirty="0"/>
          </a:p>
          <a:p>
            <a:pPr marL="614363" lvl="1" indent="-342900">
              <a:buFont typeface="Arial" panose="020B0604020202020204" pitchFamily="34" charset="0"/>
              <a:buChar char="•"/>
            </a:pPr>
            <a:r>
              <a:rPr lang="en-US" dirty="0"/>
              <a:t>Load Zone </a:t>
            </a:r>
            <a:r>
              <a:rPr lang="en-US" dirty="0" smtClean="0"/>
              <a:t>dispatch, and </a:t>
            </a:r>
          </a:p>
          <a:p>
            <a:pPr marL="614363" lvl="1" indent="-342900">
              <a:buFont typeface="Arial" panose="020B0604020202020204" pitchFamily="34" charset="0"/>
              <a:buChar char="•"/>
            </a:pPr>
            <a:endParaRPr lang="en-US" dirty="0" smtClean="0"/>
          </a:p>
          <a:p>
            <a:pPr marL="614363" lvl="1" indent="-342900">
              <a:buFont typeface="Arial" panose="020B0604020202020204" pitchFamily="34" charset="0"/>
              <a:buChar char="•"/>
            </a:pPr>
            <a:r>
              <a:rPr lang="en-US" dirty="0" smtClean="0"/>
              <a:t>Maintain Load Zone Settlement.</a:t>
            </a:r>
          </a:p>
          <a:p>
            <a:pPr algn="ctr"/>
            <a:endParaRPr lang="en-US" dirty="0"/>
          </a:p>
          <a:p>
            <a:pPr marL="0" indent="0" algn="ctr">
              <a:buNone/>
            </a:pPr>
            <a:r>
              <a:rPr lang="en-US" dirty="0" smtClean="0"/>
              <a:t>DREAM suggests further discussion, potentially within WMS.</a:t>
            </a:r>
          </a:p>
        </p:txBody>
      </p:sp>
    </p:spTree>
    <p:extLst>
      <p:ext uri="{BB962C8B-B14F-4D97-AF65-F5344CB8AC3E}">
        <p14:creationId xmlns:p14="http://schemas.microsoft.com/office/powerpoint/2010/main" val="273080222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968902" y="1511890"/>
            <a:ext cx="5070200" cy="2599043"/>
            <a:chOff x="1371600" y="152400"/>
            <a:chExt cx="6477000" cy="4243388"/>
          </a:xfrm>
        </p:grpSpPr>
        <p:pic>
          <p:nvPicPr>
            <p:cNvPr id="41"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85800"/>
              <a:ext cx="5004574" cy="370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tangle 41"/>
            <p:cNvSpPr/>
            <p:nvPr/>
          </p:nvSpPr>
          <p:spPr>
            <a:xfrm>
              <a:off x="1371600" y="152400"/>
              <a:ext cx="6477000" cy="39624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457200" y="-39266"/>
            <a:ext cx="8229600" cy="1143000"/>
          </a:xfrm>
        </p:spPr>
        <p:txBody>
          <a:bodyPr>
            <a:noAutofit/>
          </a:bodyPr>
          <a:lstStyle/>
          <a:p>
            <a:r>
              <a:rPr lang="en-US" sz="2800" dirty="0" smtClean="0"/>
              <a:t>Mapping Resource Nodes:  Distribution switching</a:t>
            </a:r>
            <a:endParaRPr lang="en-US" sz="2800" dirty="0"/>
          </a:p>
        </p:txBody>
      </p:sp>
      <p:grpSp>
        <p:nvGrpSpPr>
          <p:cNvPr id="22" name="Group 21"/>
          <p:cNvGrpSpPr/>
          <p:nvPr/>
        </p:nvGrpSpPr>
        <p:grpSpPr>
          <a:xfrm>
            <a:off x="2575076" y="4011138"/>
            <a:ext cx="4024528" cy="2421931"/>
            <a:chOff x="471272" y="4379091"/>
            <a:chExt cx="4024528" cy="2421931"/>
          </a:xfrm>
        </p:grpSpPr>
        <p:sp>
          <p:nvSpPr>
            <p:cNvPr id="25" name="Isosceles Triangle 24"/>
            <p:cNvSpPr/>
            <p:nvPr/>
          </p:nvSpPr>
          <p:spPr>
            <a:xfrm>
              <a:off x="546675" y="5181600"/>
              <a:ext cx="1205925" cy="609600"/>
            </a:xfrm>
            <a:prstGeom prst="triangl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Calibri"/>
                </a:rPr>
                <a:t>Sub 1</a:t>
              </a:r>
              <a:endParaRPr kumimoji="0" lang="en-US" sz="1400" b="0" i="0" u="none" strike="noStrike" kern="1200" cap="none" spc="0" normalizeH="0" baseline="0" noProof="0" dirty="0">
                <a:ln>
                  <a:noFill/>
                </a:ln>
                <a:solidFill>
                  <a:sysClr val="window" lastClr="FFFFFF"/>
                </a:solidFill>
                <a:effectLst/>
                <a:uLnTx/>
                <a:uFillTx/>
                <a:latin typeface="Calibri"/>
              </a:endParaRPr>
            </a:p>
          </p:txBody>
        </p:sp>
        <p:sp>
          <p:nvSpPr>
            <p:cNvPr id="26" name="Isosceles Triangle 25"/>
            <p:cNvSpPr/>
            <p:nvPr/>
          </p:nvSpPr>
          <p:spPr>
            <a:xfrm>
              <a:off x="3200400" y="5181600"/>
              <a:ext cx="1205925" cy="609600"/>
            </a:xfrm>
            <a:prstGeom prst="triangl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Calibri"/>
                </a:rPr>
                <a:t>Sub 2</a:t>
              </a:r>
              <a:endParaRPr kumimoji="0" lang="en-US" sz="1400" b="0" i="0" u="none" strike="noStrike" kern="1200" cap="none" spc="0" normalizeH="0" baseline="0" noProof="0" dirty="0">
                <a:ln>
                  <a:noFill/>
                </a:ln>
                <a:solidFill>
                  <a:sysClr val="window" lastClr="FFFFFF"/>
                </a:solidFill>
                <a:effectLst/>
                <a:uLnTx/>
                <a:uFillTx/>
                <a:latin typeface="Calibri"/>
              </a:endParaRPr>
            </a:p>
          </p:txBody>
        </p:sp>
        <p:cxnSp>
          <p:nvCxnSpPr>
            <p:cNvPr id="27" name="Straight Connector 26"/>
            <p:cNvCxnSpPr>
              <a:stCxn id="25" idx="5"/>
              <a:endCxn id="26" idx="1"/>
            </p:cNvCxnSpPr>
            <p:nvPr/>
          </p:nvCxnSpPr>
          <p:spPr>
            <a:xfrm>
              <a:off x="1451119" y="5486400"/>
              <a:ext cx="2050762" cy="0"/>
            </a:xfrm>
            <a:prstGeom prst="line">
              <a:avLst/>
            </a:prstGeom>
            <a:noFill/>
            <a:ln w="9525" cap="flat" cmpd="sng" algn="ctr">
              <a:solidFill>
                <a:srgbClr val="4F81BD">
                  <a:shade val="95000"/>
                  <a:satMod val="105000"/>
                </a:srgbClr>
              </a:solidFill>
              <a:prstDash val="solid"/>
            </a:ln>
            <a:effectLst/>
          </p:spPr>
        </p:cxnSp>
        <p:sp>
          <p:nvSpPr>
            <p:cNvPr id="28" name="Oval 27"/>
            <p:cNvSpPr/>
            <p:nvPr/>
          </p:nvSpPr>
          <p:spPr>
            <a:xfrm>
              <a:off x="471272" y="6172200"/>
              <a:ext cx="581456" cy="3810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ysClr val="window" lastClr="FFFFFF"/>
                  </a:solidFill>
                  <a:effectLst/>
                  <a:uLnTx/>
                  <a:uFillTx/>
                  <a:latin typeface="Calibri"/>
                </a:rPr>
                <a:t>DG1</a:t>
              </a:r>
              <a:endParaRPr kumimoji="0" lang="en-US" sz="1000" b="0" i="0" u="none" strike="noStrike" kern="1200" cap="none" spc="0" normalizeH="0" baseline="0" noProof="0" dirty="0">
                <a:ln>
                  <a:noFill/>
                </a:ln>
                <a:solidFill>
                  <a:sysClr val="window" lastClr="FFFFFF"/>
                </a:solidFill>
                <a:effectLst/>
                <a:uLnTx/>
                <a:uFillTx/>
                <a:latin typeface="Calibri"/>
              </a:endParaRPr>
            </a:p>
          </p:txBody>
        </p:sp>
        <p:sp>
          <p:nvSpPr>
            <p:cNvPr id="29" name="Isosceles Triangle 28"/>
            <p:cNvSpPr/>
            <p:nvPr/>
          </p:nvSpPr>
          <p:spPr>
            <a:xfrm rot="10800000">
              <a:off x="1170346" y="6029325"/>
              <a:ext cx="734653" cy="533400"/>
            </a:xfrm>
            <a:prstGeom prst="triangle">
              <a:avLst/>
            </a:prstGeom>
            <a:solidFill>
              <a:srgbClr val="4F81BD"/>
            </a:solidFill>
            <a:ln w="25400" cap="flat" cmpd="sng" algn="ctr">
              <a:solidFill>
                <a:srgbClr val="4F81BD">
                  <a:shade val="50000"/>
                </a:srgbClr>
              </a:solidFill>
              <a:prstDash val="solid"/>
            </a:ln>
            <a:effectLst/>
          </p:spPr>
          <p:txBody>
            <a:bodyPr vert="horz"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ysClr val="window" lastClr="FFFFFF"/>
                </a:solidFill>
                <a:effectLst/>
                <a:uLnTx/>
                <a:uFillTx/>
                <a:latin typeface="Calibri"/>
              </a:endParaRPr>
            </a:p>
          </p:txBody>
        </p:sp>
        <p:cxnSp>
          <p:nvCxnSpPr>
            <p:cNvPr id="30" name="Straight Connector 29"/>
            <p:cNvCxnSpPr/>
            <p:nvPr/>
          </p:nvCxnSpPr>
          <p:spPr>
            <a:xfrm>
              <a:off x="1447800" y="5791200"/>
              <a:ext cx="0" cy="228600"/>
            </a:xfrm>
            <a:prstGeom prst="line">
              <a:avLst/>
            </a:prstGeom>
            <a:noFill/>
            <a:ln w="9525" cap="flat" cmpd="sng" algn="ctr">
              <a:solidFill>
                <a:srgbClr val="4F81BD">
                  <a:shade val="95000"/>
                  <a:satMod val="105000"/>
                </a:srgbClr>
              </a:solidFill>
              <a:prstDash val="solid"/>
            </a:ln>
            <a:effectLst/>
          </p:spPr>
        </p:cxnSp>
        <p:sp>
          <p:nvSpPr>
            <p:cNvPr id="31" name="TextBox 16"/>
            <p:cNvSpPr txBox="1"/>
            <p:nvPr/>
          </p:nvSpPr>
          <p:spPr>
            <a:xfrm>
              <a:off x="1295400" y="6000690"/>
              <a:ext cx="4572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ysClr val="window" lastClr="FFFFFF"/>
                  </a:solidFill>
                  <a:effectLst/>
                  <a:uLnTx/>
                  <a:uFillTx/>
                  <a:latin typeface="Calibri"/>
                </a:rPr>
                <a:t>CIM Load</a:t>
              </a:r>
              <a:endParaRPr kumimoji="0" lang="en-US" sz="1000" b="0" i="0" u="none" strike="noStrike" kern="1200" cap="none" spc="0" normalizeH="0" baseline="0" noProof="0" dirty="0">
                <a:ln>
                  <a:noFill/>
                </a:ln>
                <a:solidFill>
                  <a:sysClr val="window" lastClr="FFFFFF"/>
                </a:solidFill>
                <a:effectLst/>
                <a:uLnTx/>
                <a:uFillTx/>
                <a:latin typeface="Calibri"/>
              </a:endParaRPr>
            </a:p>
          </p:txBody>
        </p:sp>
        <p:cxnSp>
          <p:nvCxnSpPr>
            <p:cNvPr id="32" name="Straight Connector 31"/>
            <p:cNvCxnSpPr/>
            <p:nvPr/>
          </p:nvCxnSpPr>
          <p:spPr>
            <a:xfrm>
              <a:off x="762000" y="6553200"/>
              <a:ext cx="0" cy="152400"/>
            </a:xfrm>
            <a:prstGeom prst="line">
              <a:avLst/>
            </a:prstGeom>
            <a:noFill/>
            <a:ln w="9525" cap="flat" cmpd="sng" algn="ctr">
              <a:solidFill>
                <a:srgbClr val="4F81BD">
                  <a:shade val="95000"/>
                  <a:satMod val="105000"/>
                </a:srgbClr>
              </a:solidFill>
              <a:prstDash val="solid"/>
            </a:ln>
            <a:effectLst/>
          </p:spPr>
        </p:cxnSp>
        <p:cxnSp>
          <p:nvCxnSpPr>
            <p:cNvPr id="33" name="Straight Connector 32"/>
            <p:cNvCxnSpPr/>
            <p:nvPr/>
          </p:nvCxnSpPr>
          <p:spPr>
            <a:xfrm>
              <a:off x="762000" y="6705600"/>
              <a:ext cx="1440456" cy="0"/>
            </a:xfrm>
            <a:prstGeom prst="line">
              <a:avLst/>
            </a:prstGeom>
            <a:noFill/>
            <a:ln w="9525" cap="flat" cmpd="sng" algn="ctr">
              <a:solidFill>
                <a:srgbClr val="4F81BD">
                  <a:shade val="95000"/>
                  <a:satMod val="105000"/>
                </a:srgbClr>
              </a:solidFill>
              <a:prstDash val="solid"/>
            </a:ln>
            <a:effectLst/>
          </p:spPr>
        </p:cxnSp>
        <p:cxnSp>
          <p:nvCxnSpPr>
            <p:cNvPr id="34" name="Straight Connector 33"/>
            <p:cNvCxnSpPr/>
            <p:nvPr/>
          </p:nvCxnSpPr>
          <p:spPr>
            <a:xfrm flipV="1">
              <a:off x="2057400" y="6400800"/>
              <a:ext cx="221256" cy="304800"/>
            </a:xfrm>
            <a:prstGeom prst="line">
              <a:avLst/>
            </a:prstGeom>
            <a:noFill/>
            <a:ln w="9525" cap="flat" cmpd="sng" algn="ctr">
              <a:solidFill>
                <a:srgbClr val="4F81BD">
                  <a:shade val="95000"/>
                  <a:satMod val="105000"/>
                </a:srgbClr>
              </a:solidFill>
              <a:prstDash val="solid"/>
            </a:ln>
            <a:effectLst/>
          </p:spPr>
        </p:cxnSp>
        <p:cxnSp>
          <p:nvCxnSpPr>
            <p:cNvPr id="35" name="Straight Connector 34"/>
            <p:cNvCxnSpPr/>
            <p:nvPr/>
          </p:nvCxnSpPr>
          <p:spPr>
            <a:xfrm>
              <a:off x="2476500" y="6705600"/>
              <a:ext cx="1485900" cy="0"/>
            </a:xfrm>
            <a:prstGeom prst="line">
              <a:avLst/>
            </a:prstGeom>
            <a:noFill/>
            <a:ln w="9525" cap="flat" cmpd="sng" algn="ctr">
              <a:solidFill>
                <a:srgbClr val="4F81BD">
                  <a:shade val="95000"/>
                  <a:satMod val="105000"/>
                </a:srgbClr>
              </a:solidFill>
              <a:prstDash val="solid"/>
            </a:ln>
            <a:effectLst/>
          </p:spPr>
        </p:cxnSp>
        <p:cxnSp>
          <p:nvCxnSpPr>
            <p:cNvPr id="36" name="Straight Connector 35"/>
            <p:cNvCxnSpPr/>
            <p:nvPr/>
          </p:nvCxnSpPr>
          <p:spPr>
            <a:xfrm>
              <a:off x="3962400" y="5791200"/>
              <a:ext cx="0" cy="914400"/>
            </a:xfrm>
            <a:prstGeom prst="line">
              <a:avLst/>
            </a:prstGeom>
            <a:noFill/>
            <a:ln w="9525" cap="flat" cmpd="sng" algn="ctr">
              <a:solidFill>
                <a:srgbClr val="4F81BD">
                  <a:shade val="95000"/>
                  <a:satMod val="105000"/>
                </a:srgbClr>
              </a:solidFill>
              <a:prstDash val="solid"/>
            </a:ln>
            <a:effectLst/>
          </p:spPr>
        </p:cxnSp>
        <p:cxnSp>
          <p:nvCxnSpPr>
            <p:cNvPr id="37" name="Straight Connector 36"/>
            <p:cNvCxnSpPr/>
            <p:nvPr/>
          </p:nvCxnSpPr>
          <p:spPr>
            <a:xfrm flipV="1">
              <a:off x="838200" y="6096000"/>
              <a:ext cx="0" cy="133178"/>
            </a:xfrm>
            <a:prstGeom prst="line">
              <a:avLst/>
            </a:prstGeom>
            <a:noFill/>
            <a:ln w="9525" cap="flat" cmpd="sng" algn="ctr">
              <a:solidFill>
                <a:srgbClr val="4F81BD">
                  <a:shade val="95000"/>
                  <a:satMod val="105000"/>
                </a:srgbClr>
              </a:solidFill>
              <a:prstDash val="solid"/>
            </a:ln>
            <a:effectLst/>
          </p:spPr>
        </p:cxnSp>
        <p:cxnSp>
          <p:nvCxnSpPr>
            <p:cNvPr id="38" name="Straight Connector 37"/>
            <p:cNvCxnSpPr/>
            <p:nvPr/>
          </p:nvCxnSpPr>
          <p:spPr>
            <a:xfrm flipH="1" flipV="1">
              <a:off x="762000" y="6019800"/>
              <a:ext cx="76200" cy="76200"/>
            </a:xfrm>
            <a:prstGeom prst="line">
              <a:avLst/>
            </a:prstGeom>
            <a:noFill/>
            <a:ln w="9525" cap="flat" cmpd="sng" algn="ctr">
              <a:solidFill>
                <a:srgbClr val="4F81BD">
                  <a:shade val="95000"/>
                  <a:satMod val="105000"/>
                </a:srgbClr>
              </a:solidFill>
              <a:prstDash val="solid"/>
            </a:ln>
            <a:effectLst/>
          </p:spPr>
        </p:cxnSp>
        <p:sp>
          <p:nvSpPr>
            <p:cNvPr id="39" name="Rectangle 38"/>
            <p:cNvSpPr/>
            <p:nvPr/>
          </p:nvSpPr>
          <p:spPr>
            <a:xfrm>
              <a:off x="699872" y="6629400"/>
              <a:ext cx="3795928" cy="171622"/>
            </a:xfrm>
            <a:prstGeom prst="rect">
              <a:avLst/>
            </a:prstGeom>
            <a:noFill/>
            <a:ln w="25400" cap="flat" cmpd="sng" algn="ctr">
              <a:solidFill>
                <a:srgbClr val="4F81BD">
                  <a:shade val="50000"/>
                </a:srgbClr>
              </a:solidFill>
              <a:prstDash val="sysDot"/>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ndParaRPr>
            </a:p>
          </p:txBody>
        </p:sp>
        <p:sp>
          <p:nvSpPr>
            <p:cNvPr id="24" name="Down Arrow 23"/>
            <p:cNvSpPr/>
            <p:nvPr/>
          </p:nvSpPr>
          <p:spPr>
            <a:xfrm>
              <a:off x="1108470" y="4379091"/>
              <a:ext cx="2583456" cy="548065"/>
            </a:xfrm>
            <a:prstGeom prst="downArrow">
              <a:avLst/>
            </a:prstGeom>
            <a:solidFill>
              <a:srgbClr val="FF0000"/>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ysClr val="window" lastClr="FFFFFF"/>
                  </a:solidFill>
                  <a:effectLst/>
                  <a:uLnTx/>
                  <a:uFillTx/>
                  <a:latin typeface="Calibri"/>
                </a:rPr>
                <a:t>ERCOT visibility</a:t>
              </a:r>
              <a:endParaRPr kumimoji="0" lang="en-US" sz="1800" b="0" i="0" u="none" strike="noStrike" kern="1200" cap="none" spc="0" normalizeH="0" baseline="0" noProof="0" dirty="0">
                <a:ln>
                  <a:noFill/>
                </a:ln>
                <a:solidFill>
                  <a:sysClr val="window" lastClr="FFFFFF"/>
                </a:solidFill>
                <a:effectLst/>
                <a:uLnTx/>
                <a:uFillTx/>
                <a:latin typeface="Calibri"/>
              </a:endParaRPr>
            </a:p>
          </p:txBody>
        </p:sp>
      </p:grpSp>
      <p:sp>
        <p:nvSpPr>
          <p:cNvPr id="23" name="TextBox 36"/>
          <p:cNvSpPr txBox="1"/>
          <p:nvPr/>
        </p:nvSpPr>
        <p:spPr>
          <a:xfrm>
            <a:off x="2165961" y="6560069"/>
            <a:ext cx="4953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Calibri"/>
              </a:rPr>
              <a:t>Distribution switching is not currently modeled by ERCOT</a:t>
            </a:r>
            <a:endParaRPr kumimoji="0" lang="en-US" sz="1600" b="0" i="0" u="none" strike="noStrike" kern="1200" cap="none" spc="0" normalizeH="0" baseline="0" noProof="0" dirty="0">
              <a:ln>
                <a:noFill/>
              </a:ln>
              <a:solidFill>
                <a:srgbClr val="FF0000"/>
              </a:solidFill>
              <a:effectLst/>
              <a:uLnTx/>
              <a:uFillTx/>
              <a:latin typeface="Calibri"/>
            </a:endParaRPr>
          </a:p>
        </p:txBody>
      </p:sp>
      <p:sp>
        <p:nvSpPr>
          <p:cNvPr id="43" name="TextBox 42"/>
          <p:cNvSpPr txBox="1"/>
          <p:nvPr/>
        </p:nvSpPr>
        <p:spPr>
          <a:xfrm>
            <a:off x="490781" y="2250746"/>
            <a:ext cx="1387365" cy="2308457"/>
          </a:xfrm>
          <a:prstGeom prst="rect">
            <a:avLst/>
          </a:prstGeom>
          <a:noFill/>
        </p:spPr>
        <p:txBody>
          <a:bodyPr wrap="square" lIns="0" tIns="0" rIns="0" bIns="0" rtlCol="0">
            <a:noAutofit/>
          </a:bodyPr>
          <a:lstStyle/>
          <a:p>
            <a:pPr>
              <a:lnSpc>
                <a:spcPct val="113000"/>
              </a:lnSpc>
              <a:spcAft>
                <a:spcPts val="60"/>
              </a:spcAft>
            </a:pPr>
            <a:r>
              <a:rPr lang="en-US" sz="1600" dirty="0" smtClean="0"/>
              <a:t>Transmission and distribution provider one-line diagram / visibility</a:t>
            </a:r>
          </a:p>
        </p:txBody>
      </p:sp>
      <p:sp>
        <p:nvSpPr>
          <p:cNvPr id="3" name="Rectangle 2"/>
          <p:cNvSpPr/>
          <p:nvPr/>
        </p:nvSpPr>
        <p:spPr>
          <a:xfrm>
            <a:off x="323483" y="822594"/>
            <a:ext cx="8660350" cy="646331"/>
          </a:xfrm>
          <a:prstGeom prst="rect">
            <a:avLst/>
          </a:prstGeom>
        </p:spPr>
        <p:txBody>
          <a:bodyPr wrap="square">
            <a:spAutoFit/>
          </a:bodyPr>
          <a:lstStyle/>
          <a:p>
            <a:r>
              <a:rPr lang="en-US" dirty="0"/>
              <a:t>To a limited </a:t>
            </a:r>
            <a:r>
              <a:rPr lang="en-US" dirty="0" smtClean="0"/>
              <a:t>extent </a:t>
            </a:r>
            <a:r>
              <a:rPr lang="en-US" dirty="0"/>
              <a:t>distribution switching may temporarily or permanently re-locate a resource’s electric location relative to the transmission system.  </a:t>
            </a:r>
          </a:p>
        </p:txBody>
      </p:sp>
      <p:sp>
        <p:nvSpPr>
          <p:cNvPr id="44" name="Oval 43"/>
          <p:cNvSpPr/>
          <p:nvPr/>
        </p:nvSpPr>
        <p:spPr>
          <a:xfrm>
            <a:off x="3861640" y="5887342"/>
            <a:ext cx="1027755" cy="604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942004" y="5423247"/>
            <a:ext cx="0" cy="209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Isosceles Triangle 44"/>
          <p:cNvSpPr/>
          <p:nvPr/>
        </p:nvSpPr>
        <p:spPr>
          <a:xfrm rot="10800000">
            <a:off x="6120017" y="5647044"/>
            <a:ext cx="734653" cy="533400"/>
          </a:xfrm>
          <a:prstGeom prst="triangle">
            <a:avLst/>
          </a:prstGeom>
          <a:solidFill>
            <a:srgbClr val="4F81BD"/>
          </a:solidFill>
          <a:ln w="25400" cap="flat" cmpd="sng" algn="ctr">
            <a:solidFill>
              <a:srgbClr val="4F81BD">
                <a:shade val="50000"/>
              </a:srgbClr>
            </a:solidFill>
            <a:prstDash val="solid"/>
          </a:ln>
          <a:effectLst/>
        </p:spPr>
        <p:txBody>
          <a:bodyPr vert="horz"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ysClr val="window" lastClr="FFFFFF"/>
              </a:solidFill>
              <a:effectLst/>
              <a:uLnTx/>
              <a:uFillTx/>
              <a:latin typeface="Calibri"/>
            </a:endParaRPr>
          </a:p>
        </p:txBody>
      </p:sp>
      <p:cxnSp>
        <p:nvCxnSpPr>
          <p:cNvPr id="46" name="Straight Connector 45"/>
          <p:cNvCxnSpPr/>
          <p:nvPr/>
        </p:nvCxnSpPr>
        <p:spPr>
          <a:xfrm>
            <a:off x="6439019" y="5404137"/>
            <a:ext cx="0" cy="228600"/>
          </a:xfrm>
          <a:prstGeom prst="line">
            <a:avLst/>
          </a:prstGeom>
          <a:noFill/>
          <a:ln w="9525" cap="flat" cmpd="sng" algn="ctr">
            <a:solidFill>
              <a:srgbClr val="4F81BD">
                <a:shade val="95000"/>
                <a:satMod val="105000"/>
              </a:srgbClr>
            </a:solidFill>
            <a:prstDash val="solid"/>
          </a:ln>
          <a:effectLst/>
        </p:spPr>
      </p:cxnSp>
      <p:sp>
        <p:nvSpPr>
          <p:cNvPr id="47" name="TextBox 16"/>
          <p:cNvSpPr txBox="1"/>
          <p:nvPr/>
        </p:nvSpPr>
        <p:spPr>
          <a:xfrm>
            <a:off x="6281529" y="5619092"/>
            <a:ext cx="4572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ysClr val="window" lastClr="FFFFFF"/>
                </a:solidFill>
                <a:effectLst/>
                <a:uLnTx/>
                <a:uFillTx/>
                <a:latin typeface="Calibri"/>
              </a:rPr>
              <a:t>CIM Load</a:t>
            </a:r>
            <a:endParaRPr kumimoji="0" lang="en-US" sz="1000" b="0" i="0" u="none" strike="noStrike" kern="1200" cap="none" spc="0" normalizeH="0" baseline="0" noProof="0" dirty="0">
              <a:ln>
                <a:noFill/>
              </a:ln>
              <a:solidFill>
                <a:sysClr val="window" lastClr="FFFFFF"/>
              </a:solidFill>
              <a:effectLst/>
              <a:uLnTx/>
              <a:uFillTx/>
              <a:latin typeface="Calibri"/>
            </a:endParaRPr>
          </a:p>
        </p:txBody>
      </p:sp>
    </p:spTree>
    <p:extLst>
      <p:ext uri="{BB962C8B-B14F-4D97-AF65-F5344CB8AC3E}">
        <p14:creationId xmlns:p14="http://schemas.microsoft.com/office/powerpoint/2010/main" val="9533491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333837"/>
            <a:ext cx="8395796" cy="419156"/>
          </a:xfrm>
        </p:spPr>
        <p:txBody>
          <a:bodyPr>
            <a:noAutofit/>
          </a:bodyPr>
          <a:lstStyle/>
          <a:p>
            <a:r>
              <a:rPr lang="en-US" sz="2800" dirty="0"/>
              <a:t>Mapping Resource Nodes:  Distribution </a:t>
            </a:r>
            <a:r>
              <a:rPr lang="en-US" sz="2800" dirty="0" smtClean="0"/>
              <a:t>switching issues</a:t>
            </a:r>
            <a:endParaRPr lang="en-US" sz="2800" dirty="0"/>
          </a:p>
        </p:txBody>
      </p:sp>
      <p:sp>
        <p:nvSpPr>
          <p:cNvPr id="3" name="Content Placeholder 2"/>
          <p:cNvSpPr>
            <a:spLocks noGrp="1"/>
          </p:cNvSpPr>
          <p:nvPr>
            <p:ph idx="1"/>
          </p:nvPr>
        </p:nvSpPr>
        <p:spPr>
          <a:xfrm>
            <a:off x="468313" y="1144774"/>
            <a:ext cx="8208961" cy="5071137"/>
          </a:xfrm>
        </p:spPr>
        <p:txBody>
          <a:bodyPr>
            <a:normAutofit fontScale="77500" lnSpcReduction="20000"/>
          </a:bodyPr>
          <a:lstStyle/>
          <a:p>
            <a:pPr marL="0" indent="0" algn="ctr">
              <a:buNone/>
            </a:pPr>
            <a:r>
              <a:rPr lang="en-US" dirty="0" smtClean="0"/>
              <a:t>ERCOT has no visibility into distribution switching.  If a resource were switched as a consequence of normal or emergency utility operations, the electrical path to the transmission system could change.  Pricing and operations of the DG may change as a consequence of a switch.  </a:t>
            </a:r>
          </a:p>
          <a:p>
            <a:endParaRPr lang="en-US" dirty="0" smtClean="0"/>
          </a:p>
          <a:p>
            <a:pPr marL="0" indent="0">
              <a:buNone/>
            </a:pPr>
            <a:r>
              <a:rPr lang="en-US" dirty="0" smtClean="0"/>
              <a:t>Solutions may include</a:t>
            </a:r>
          </a:p>
          <a:p>
            <a:pPr marL="614363" lvl="1"/>
            <a:r>
              <a:rPr lang="en-US" dirty="0" smtClean="0"/>
              <a:t>Select a reasonable transmission location for mapping, and ignore the potential for switching </a:t>
            </a:r>
          </a:p>
          <a:p>
            <a:pPr marL="1014413" lvl="2"/>
            <a:r>
              <a:rPr lang="en-US" dirty="0" smtClean="0"/>
              <a:t>Electrical locations will likely be similar, based upon physical limitations to load switching	</a:t>
            </a:r>
          </a:p>
          <a:p>
            <a:pPr marL="1014413" lvl="2"/>
            <a:r>
              <a:rPr lang="en-US" dirty="0" smtClean="0"/>
              <a:t>Switching may be infrequent</a:t>
            </a:r>
          </a:p>
          <a:p>
            <a:pPr marL="614363" lvl="1"/>
            <a:endParaRPr lang="en-US" dirty="0"/>
          </a:p>
          <a:p>
            <a:pPr marL="614363" lvl="1"/>
            <a:r>
              <a:rPr lang="en-US" dirty="0" smtClean="0"/>
              <a:t>Alternatively, ERCOT could calculate a blended location based upon numerous switchable locations.</a:t>
            </a:r>
          </a:p>
          <a:p>
            <a:pPr lvl="1" indent="0">
              <a:buNone/>
            </a:pPr>
            <a:r>
              <a:rPr lang="en-US" dirty="0" smtClean="0"/>
              <a:t>  </a:t>
            </a:r>
          </a:p>
          <a:p>
            <a:pPr marL="614363" lvl="1"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218662107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92" y="428622"/>
            <a:ext cx="8134630" cy="419156"/>
          </a:xfrm>
        </p:spPr>
        <p:txBody>
          <a:bodyPr>
            <a:noAutofit/>
          </a:bodyPr>
          <a:lstStyle/>
          <a:p>
            <a:r>
              <a:rPr lang="en-US" sz="2800" dirty="0" smtClean="0"/>
              <a:t>Practicality Lessons Learned:  DG participation in CRR Markets needs further review</a:t>
            </a:r>
            <a:endParaRPr lang="en-US" sz="2800" dirty="0"/>
          </a:p>
        </p:txBody>
      </p:sp>
      <p:sp>
        <p:nvSpPr>
          <p:cNvPr id="3" name="Content Placeholder 2"/>
          <p:cNvSpPr>
            <a:spLocks noGrp="1"/>
          </p:cNvSpPr>
          <p:nvPr>
            <p:ph idx="1"/>
          </p:nvPr>
        </p:nvSpPr>
        <p:spPr>
          <a:xfrm>
            <a:off x="468313" y="1264903"/>
            <a:ext cx="8208961" cy="5071137"/>
          </a:xfrm>
        </p:spPr>
        <p:txBody>
          <a:bodyPr>
            <a:normAutofit fontScale="92500" lnSpcReduction="20000"/>
          </a:bodyPr>
          <a:lstStyle/>
          <a:p>
            <a:pPr marL="0" indent="0" algn="ctr">
              <a:buNone/>
            </a:pPr>
            <a:r>
              <a:rPr lang="en-US" dirty="0" smtClean="0"/>
              <a:t>CRR markets operate with a finite number of Resource Nodes (~600)</a:t>
            </a:r>
          </a:p>
          <a:p>
            <a:pPr algn="ctr"/>
            <a:endParaRPr lang="en-US" dirty="0" smtClean="0"/>
          </a:p>
          <a:p>
            <a:pPr algn="ctr"/>
            <a:endParaRPr lang="en-US" dirty="0"/>
          </a:p>
          <a:p>
            <a:pPr algn="ctr"/>
            <a:endParaRPr lang="en-US" dirty="0" smtClean="0"/>
          </a:p>
          <a:p>
            <a:pPr algn="ctr"/>
            <a:endParaRPr lang="en-US" dirty="0"/>
          </a:p>
          <a:p>
            <a:pPr algn="ctr"/>
            <a:endParaRPr lang="en-US" dirty="0"/>
          </a:p>
          <a:p>
            <a:pPr marL="0" indent="0" algn="ctr">
              <a:buNone/>
            </a:pPr>
            <a:r>
              <a:rPr lang="en-US" sz="1800" dirty="0" smtClean="0"/>
              <a:t>ERCOT’s current DG population exceeds 7,600 unique sites (Competitive Areas only.)  </a:t>
            </a:r>
            <a:endParaRPr lang="en-US" sz="1800" dirty="0"/>
          </a:p>
          <a:p>
            <a:pPr marL="0" indent="0" algn="ctr">
              <a:buNone/>
            </a:pPr>
            <a:r>
              <a:rPr lang="en-US" sz="1800" dirty="0" smtClean="0"/>
              <a:t>ERCOT’s Stakeholder Process is reviewing</a:t>
            </a:r>
          </a:p>
          <a:p>
            <a:pPr marL="0" indent="0" algn="ctr">
              <a:buNone/>
            </a:pPr>
            <a:endParaRPr lang="en-US" sz="1800" dirty="0" smtClean="0"/>
          </a:p>
          <a:p>
            <a:pPr marL="457200" indent="-457200">
              <a:buAutoNum type="arabicPeriod"/>
            </a:pPr>
            <a:r>
              <a:rPr lang="en-US" sz="1800" dirty="0" smtClean="0"/>
              <a:t>DG interest in CRR Market Participation</a:t>
            </a:r>
          </a:p>
          <a:p>
            <a:pPr marL="457200" indent="-457200">
              <a:buAutoNum type="arabicPeriod"/>
            </a:pPr>
            <a:r>
              <a:rPr lang="en-US" sz="1800" dirty="0" smtClean="0"/>
              <a:t>ERCOT System Limitations, based upon (1)</a:t>
            </a:r>
          </a:p>
          <a:p>
            <a:pPr marL="457200" indent="-457200">
              <a:buAutoNum type="arabicPeriod"/>
            </a:pPr>
            <a:r>
              <a:rPr lang="en-US" sz="1800" dirty="0" smtClean="0"/>
              <a:t>Market efficiency based upon  (1) and (2)</a:t>
            </a:r>
          </a:p>
          <a:p>
            <a:pPr marL="457200" indent="-457200">
              <a:buAutoNum type="arabicPeriod"/>
            </a:pPr>
            <a:r>
              <a:rPr lang="en-US" sz="1800" dirty="0" smtClean="0"/>
              <a:t>Alternatives, including status-quo Load Zone Hedge</a:t>
            </a:r>
          </a:p>
          <a:p>
            <a:pPr marL="457200" indent="-457200" algn="ctr">
              <a:buAutoNum type="arabicPeriod"/>
            </a:pPr>
            <a:endParaRPr lang="en-US"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5443" y="2053309"/>
            <a:ext cx="2707832" cy="225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5743275" y="2689651"/>
            <a:ext cx="2928967" cy="9870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cap="all" baseline="0">
                <a:solidFill>
                  <a:schemeClr val="accent2"/>
                </a:solidFill>
                <a:latin typeface="+mj-lt"/>
                <a:ea typeface="+mj-ea"/>
                <a:cs typeface="+mj-cs"/>
              </a:defRPr>
            </a:lvl1pPr>
          </a:lstStyle>
          <a:p>
            <a:r>
              <a:rPr lang="en-US" sz="1400" dirty="0" smtClean="0"/>
              <a:t>Current DG installations receive Load zone (LZ) pricing when injecting, regardless of electrical location with a LZ</a:t>
            </a:r>
            <a:endParaRPr lang="en-US" sz="1400" dirty="0"/>
          </a:p>
        </p:txBody>
      </p:sp>
    </p:spTree>
    <p:extLst>
      <p:ext uri="{BB962C8B-B14F-4D97-AF65-F5344CB8AC3E}">
        <p14:creationId xmlns:p14="http://schemas.microsoft.com/office/powerpoint/2010/main" val="42946708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6" y="-11966"/>
            <a:ext cx="8229600" cy="1143000"/>
          </a:xfrm>
        </p:spPr>
        <p:txBody>
          <a:bodyPr/>
          <a:lstStyle/>
          <a:p>
            <a:r>
              <a:rPr lang="en-US" sz="3600" dirty="0" smtClean="0"/>
              <a:t>DG Participation in CRR Markets</a:t>
            </a:r>
            <a:endParaRPr lang="en-US" sz="3600" dirty="0"/>
          </a:p>
        </p:txBody>
      </p:sp>
      <p:sp>
        <p:nvSpPr>
          <p:cNvPr id="3" name="Content Placeholder 2"/>
          <p:cNvSpPr>
            <a:spLocks noGrp="1"/>
          </p:cNvSpPr>
          <p:nvPr>
            <p:ph idx="1"/>
          </p:nvPr>
        </p:nvSpPr>
        <p:spPr>
          <a:xfrm>
            <a:off x="457200" y="1600200"/>
            <a:ext cx="8229600" cy="4525963"/>
          </a:xfrm>
          <a:prstGeom prst="rect">
            <a:avLst/>
          </a:prstGeom>
        </p:spPr>
        <p:txBody>
          <a:bodyPr>
            <a:normAutofit fontScale="77500" lnSpcReduction="20000"/>
          </a:bodyPr>
          <a:lstStyle/>
          <a:p>
            <a:pPr marL="0" indent="0" algn="ctr">
              <a:buNone/>
            </a:pPr>
            <a:r>
              <a:rPr lang="en-US" b="1" i="1" dirty="0" smtClean="0"/>
              <a:t>Distributed Generation and its impact to radial constraints</a:t>
            </a:r>
          </a:p>
          <a:p>
            <a:pPr marL="0" indent="0">
              <a:buNone/>
            </a:pPr>
            <a:endParaRPr lang="en-US" b="1" i="1" dirty="0" smtClean="0"/>
          </a:p>
          <a:p>
            <a:pPr marL="0" indent="0">
              <a:buNone/>
            </a:pPr>
            <a:r>
              <a:rPr lang="en-US" b="1" i="1" dirty="0" smtClean="0"/>
              <a:t>Background:  Distributed Generation has expressed interest in becoming associated with a resource node.  Historically, an established resource node allows participation in SCED, and CRR Markets.  </a:t>
            </a:r>
          </a:p>
          <a:p>
            <a:pPr marL="0" indent="0">
              <a:buNone/>
            </a:pPr>
            <a:endParaRPr lang="en-US" b="1" i="1" dirty="0"/>
          </a:p>
          <a:p>
            <a:pPr marL="0" indent="0">
              <a:buNone/>
            </a:pPr>
            <a:r>
              <a:rPr lang="en-US" b="1" i="1" dirty="0" smtClean="0"/>
              <a:t>Should stakeholders consider a DG / RN that excludes CRR activity?</a:t>
            </a:r>
          </a:p>
          <a:p>
            <a:pPr marL="0" indent="0">
              <a:buNone/>
            </a:pPr>
            <a:endParaRPr lang="en-US" b="1" i="1" dirty="0" smtClean="0">
              <a:solidFill>
                <a:srgbClr val="FF0000"/>
              </a:solidFill>
            </a:endParaRPr>
          </a:p>
          <a:p>
            <a:pPr marL="0" indent="0">
              <a:buNone/>
            </a:pPr>
            <a:r>
              <a:rPr lang="en-US" b="1" i="1" dirty="0" smtClean="0">
                <a:solidFill>
                  <a:srgbClr val="FF0000"/>
                </a:solidFill>
              </a:rPr>
              <a:t>No market participants have expressed a desire for DG/CRR participation, electrically similar nodes may suffice for hedging.   </a:t>
            </a:r>
            <a:r>
              <a:rPr lang="en-US" b="1" i="1" dirty="0" smtClean="0"/>
              <a:t> </a:t>
            </a:r>
          </a:p>
        </p:txBody>
      </p:sp>
    </p:spTree>
    <p:extLst>
      <p:ext uri="{BB962C8B-B14F-4D97-AF65-F5344CB8AC3E}">
        <p14:creationId xmlns:p14="http://schemas.microsoft.com/office/powerpoint/2010/main" val="122953224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 y="191069"/>
            <a:ext cx="8707270" cy="968991"/>
          </a:xfrm>
        </p:spPr>
        <p:txBody>
          <a:bodyPr>
            <a:noAutofit/>
          </a:bodyPr>
          <a:lstStyle/>
          <a:p>
            <a:r>
              <a:rPr lang="en-US" sz="2800" dirty="0" smtClean="0"/>
              <a:t>Alternative transmission hedging for Distributed Generation</a:t>
            </a:r>
            <a:endParaRPr lang="en-US" sz="2800" dirty="0"/>
          </a:p>
        </p:txBody>
      </p:sp>
      <p:sp>
        <p:nvSpPr>
          <p:cNvPr id="3" name="Content Placeholder 2"/>
          <p:cNvSpPr>
            <a:spLocks noGrp="1"/>
          </p:cNvSpPr>
          <p:nvPr>
            <p:ph idx="1"/>
          </p:nvPr>
        </p:nvSpPr>
        <p:spPr>
          <a:xfrm>
            <a:off x="457200" y="1600200"/>
            <a:ext cx="8229600" cy="4525963"/>
          </a:xfrm>
          <a:prstGeom prst="rect">
            <a:avLst/>
          </a:prstGeom>
        </p:spPr>
        <p:txBody>
          <a:bodyPr>
            <a:normAutofit fontScale="92500" lnSpcReduction="20000"/>
          </a:bodyPr>
          <a:lstStyle/>
          <a:p>
            <a:pPr marL="0" indent="0" algn="ctr">
              <a:buNone/>
            </a:pPr>
            <a:r>
              <a:rPr lang="en-US" i="1" dirty="0" smtClean="0"/>
              <a:t>Is it appropriate for distributed generation to participate in CRR markets? </a:t>
            </a:r>
          </a:p>
          <a:p>
            <a:pPr marL="0" indent="0" algn="ctr">
              <a:buNone/>
            </a:pPr>
            <a:endParaRPr lang="en-US" i="1" dirty="0"/>
          </a:p>
          <a:p>
            <a:r>
              <a:rPr lang="en-US" dirty="0" smtClean="0"/>
              <a:t>Currently, Distributed Generation is, by virtue of their settlement, hedged to load zone regardless of location.</a:t>
            </a:r>
          </a:p>
          <a:p>
            <a:r>
              <a:rPr lang="en-US" dirty="0" smtClean="0"/>
              <a:t>If DG is not allowed to establish a RN associated with their site:</a:t>
            </a:r>
          </a:p>
          <a:p>
            <a:pPr lvl="1"/>
            <a:r>
              <a:rPr lang="en-US" dirty="0" smtClean="0"/>
              <a:t>Are nearby existing electrical nodes sufficient to hedge congestion risk?</a:t>
            </a:r>
          </a:p>
          <a:p>
            <a:pPr lvl="1"/>
            <a:r>
              <a:rPr lang="en-US" dirty="0" smtClean="0"/>
              <a:t>Other Solutions?</a:t>
            </a:r>
            <a:endParaRPr lang="en-US" dirty="0"/>
          </a:p>
        </p:txBody>
      </p:sp>
    </p:spTree>
    <p:extLst>
      <p:ext uri="{BB962C8B-B14F-4D97-AF65-F5344CB8AC3E}">
        <p14:creationId xmlns:p14="http://schemas.microsoft.com/office/powerpoint/2010/main" val="35769786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6562"/>
            <a:ext cx="8229600" cy="1143000"/>
          </a:xfrm>
        </p:spPr>
        <p:txBody>
          <a:bodyPr/>
          <a:lstStyle/>
          <a:p>
            <a:r>
              <a:rPr lang="en-US" dirty="0" smtClean="0"/>
              <a:t>Introduction</a:t>
            </a:r>
            <a:endParaRPr lang="en-US" dirty="0"/>
          </a:p>
        </p:txBody>
      </p:sp>
      <p:sp>
        <p:nvSpPr>
          <p:cNvPr id="8" name="Content Placeholder 7"/>
          <p:cNvSpPr>
            <a:spLocks noGrp="1"/>
          </p:cNvSpPr>
          <p:nvPr>
            <p:ph idx="1"/>
          </p:nvPr>
        </p:nvSpPr>
        <p:spPr>
          <a:xfrm>
            <a:off x="520263" y="1246418"/>
            <a:ext cx="7851228" cy="5189633"/>
          </a:xfrm>
        </p:spPr>
        <p:txBody>
          <a:bodyPr>
            <a:normAutofit fontScale="55000" lnSpcReduction="20000"/>
          </a:bodyPr>
          <a:lstStyle/>
          <a:p>
            <a:pPr marL="0" lvl="0" indent="0" algn="ctr">
              <a:lnSpc>
                <a:spcPct val="100000"/>
              </a:lnSpc>
              <a:spcAft>
                <a:spcPts val="1200"/>
              </a:spcAft>
              <a:buNone/>
            </a:pPr>
            <a:r>
              <a:rPr lang="en-US" b="1" dirty="0" smtClean="0"/>
              <a:t>ERCOT’s Technical Advisory Committee (TAC) chartered a Task force to investigate the current regulatory and market framework for distributed resource participation.  </a:t>
            </a:r>
          </a:p>
          <a:p>
            <a:pPr lvl="0">
              <a:lnSpc>
                <a:spcPct val="100000"/>
              </a:lnSpc>
              <a:spcAft>
                <a:spcPts val="1200"/>
              </a:spcAft>
            </a:pPr>
            <a:endParaRPr lang="en-US" b="1" dirty="0"/>
          </a:p>
          <a:p>
            <a:pPr lvl="0">
              <a:lnSpc>
                <a:spcPct val="100000"/>
              </a:lnSpc>
              <a:spcAft>
                <a:spcPts val="1200"/>
              </a:spcAft>
            </a:pPr>
            <a:endParaRPr lang="en-US" b="1" dirty="0" smtClean="0"/>
          </a:p>
          <a:p>
            <a:pPr lvl="0">
              <a:lnSpc>
                <a:spcPct val="100000"/>
              </a:lnSpc>
              <a:spcAft>
                <a:spcPts val="1200"/>
              </a:spcAft>
            </a:pPr>
            <a:endParaRPr lang="en-US" b="1" dirty="0"/>
          </a:p>
          <a:p>
            <a:pPr lvl="0">
              <a:lnSpc>
                <a:spcPct val="100000"/>
              </a:lnSpc>
              <a:spcAft>
                <a:spcPts val="1200"/>
              </a:spcAft>
            </a:pPr>
            <a:endParaRPr lang="en-US" b="1" dirty="0" smtClean="0"/>
          </a:p>
          <a:p>
            <a:pPr lvl="0">
              <a:lnSpc>
                <a:spcPct val="100000"/>
              </a:lnSpc>
              <a:spcAft>
                <a:spcPts val="1200"/>
              </a:spcAft>
            </a:pPr>
            <a:endParaRPr lang="en-US" b="1" dirty="0"/>
          </a:p>
          <a:p>
            <a:pPr lvl="0">
              <a:lnSpc>
                <a:spcPct val="100000"/>
              </a:lnSpc>
              <a:spcAft>
                <a:spcPts val="1200"/>
              </a:spcAft>
            </a:pPr>
            <a:endParaRPr lang="en-US" b="1" dirty="0" smtClean="0"/>
          </a:p>
          <a:p>
            <a:pPr lvl="0" algn="ctr">
              <a:lnSpc>
                <a:spcPct val="100000"/>
              </a:lnSpc>
              <a:spcAft>
                <a:spcPts val="1200"/>
              </a:spcAft>
            </a:pPr>
            <a:endParaRPr lang="en-US" b="1" dirty="0" smtClean="0"/>
          </a:p>
          <a:p>
            <a:pPr lvl="0" algn="ctr">
              <a:lnSpc>
                <a:spcPct val="100000"/>
              </a:lnSpc>
              <a:spcAft>
                <a:spcPts val="1200"/>
              </a:spcAft>
            </a:pPr>
            <a:endParaRPr lang="en-US" b="1" dirty="0" smtClean="0"/>
          </a:p>
          <a:p>
            <a:pPr marL="0" lvl="0" indent="0" algn="ctr">
              <a:lnSpc>
                <a:spcPct val="100000"/>
              </a:lnSpc>
              <a:spcAft>
                <a:spcPts val="1200"/>
              </a:spcAft>
              <a:buNone/>
            </a:pPr>
            <a:r>
              <a:rPr lang="en-US" b="1" dirty="0" smtClean="0"/>
              <a:t>The DREAM Task Force reviewed specific topics while considering process improvements, equity with traditional resources, practicality of implementation, and system reliability.</a:t>
            </a:r>
            <a:endParaRPr lang="en-US" b="1" dirty="0"/>
          </a:p>
          <a:p>
            <a:pPr lvl="0">
              <a:lnSpc>
                <a:spcPct val="100000"/>
              </a:lnSpc>
              <a:spcAft>
                <a:spcPts val="1200"/>
              </a:spcAft>
            </a:pPr>
            <a:endParaRPr lang="en-US" b="1" dirty="0"/>
          </a:p>
        </p:txBody>
      </p:sp>
      <p:graphicFrame>
        <p:nvGraphicFramePr>
          <p:cNvPr id="5" name="Content Placeholder 7" descr="Radial Cycle"/>
          <p:cNvGraphicFramePr>
            <a:graphicFrameLocks noGrp="1"/>
          </p:cNvGraphicFramePr>
          <p:nvPr>
            <p:extLst>
              <p:ext uri="{D42A27DB-BD31-4B8C-83A1-F6EECF244321}">
                <p14:modId xmlns:p14="http://schemas.microsoft.com/office/powerpoint/2010/main" val="2622409654"/>
              </p:ext>
            </p:extLst>
          </p:nvPr>
        </p:nvGraphicFramePr>
        <p:xfrm>
          <a:off x="5323809" y="1683842"/>
          <a:ext cx="3687190" cy="4039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3143" y="2389407"/>
            <a:ext cx="1398024" cy="903113"/>
          </a:xfrm>
          <a:prstGeom prst="rect">
            <a:avLst/>
          </a:prstGeom>
        </p:spPr>
      </p:pic>
      <p:pic>
        <p:nvPicPr>
          <p:cNvPr id="10" name="Picture 9" descr="https://encrypted-tbn0.gstatic.com/images?q=tbn:ANd9GcSuR68rnYFkISDn1yLH-vc9xs7vVQFPYr-G9266GokTx5VaTJZOYZFJaBy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383" y="3512846"/>
            <a:ext cx="1555784" cy="9359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4579" y="3467543"/>
            <a:ext cx="2255233" cy="981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https://encrypted-tbn2.gstatic.com/images?q=tbn:ANd9GcQ84CPvPxNjLhCXqTrNwNdareagbh97S7X1v-zosfK80rMyE4cuv2IHyWjT">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0216" y="4602419"/>
            <a:ext cx="1228725" cy="8191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encrypted-tbn2.gstatic.com/images?q=tbn:ANd9GcT6-haXYU56eCci_Ljtzc3p33z8uRC8igy6Y9uWoqxgWznn0G7nNebiVMI">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8446" y="2389407"/>
            <a:ext cx="1295400" cy="101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3041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76" y="-11970"/>
            <a:ext cx="8229600" cy="1143000"/>
          </a:xfrm>
        </p:spPr>
        <p:txBody>
          <a:bodyPr>
            <a:normAutofit/>
          </a:bodyPr>
          <a:lstStyle/>
          <a:p>
            <a:r>
              <a:rPr lang="en-US" sz="3600" dirty="0" smtClean="0"/>
              <a:t>Mobile Generators / CRR Game</a:t>
            </a:r>
            <a:endParaRPr lang="en-US" sz="3600" dirty="0"/>
          </a:p>
        </p:txBody>
      </p:sp>
      <p:sp>
        <p:nvSpPr>
          <p:cNvPr id="3" name="Content Placeholder 2"/>
          <p:cNvSpPr>
            <a:spLocks noGrp="1"/>
          </p:cNvSpPr>
          <p:nvPr>
            <p:ph idx="1"/>
          </p:nvPr>
        </p:nvSpPr>
        <p:spPr>
          <a:xfrm>
            <a:off x="228600" y="1163637"/>
            <a:ext cx="3962400" cy="4525963"/>
          </a:xfrm>
          <a:prstGeom prst="rect">
            <a:avLst/>
          </a:prstGeom>
        </p:spPr>
        <p:txBody>
          <a:bodyPr>
            <a:normAutofit fontScale="85000" lnSpcReduction="20000"/>
          </a:bodyPr>
          <a:lstStyle/>
          <a:p>
            <a:pPr marL="0" indent="0">
              <a:buNone/>
            </a:pPr>
            <a:r>
              <a:rPr lang="en-US" sz="2400" dirty="0" smtClean="0"/>
              <a:t>If mobile DG is allowed to establish a Resource Node that enables </a:t>
            </a:r>
            <a:r>
              <a:rPr lang="en-US" sz="2400" dirty="0"/>
              <a:t>participation in CRR markets and Controls other DG interconnection sites</a:t>
            </a:r>
          </a:p>
          <a:p>
            <a:pPr lvl="1"/>
            <a:r>
              <a:rPr lang="en-US" sz="2400" dirty="0" smtClean="0"/>
              <a:t>that </a:t>
            </a:r>
            <a:r>
              <a:rPr lang="en-US" sz="2400" dirty="0"/>
              <a:t>enable a resource to move, and</a:t>
            </a:r>
          </a:p>
          <a:p>
            <a:pPr lvl="1"/>
            <a:r>
              <a:rPr lang="en-US" sz="2400" dirty="0"/>
              <a:t>a</a:t>
            </a:r>
            <a:r>
              <a:rPr lang="en-US" sz="2400" dirty="0" smtClean="0"/>
              <a:t>re </a:t>
            </a:r>
            <a:r>
              <a:rPr lang="en-US" sz="2400" dirty="0"/>
              <a:t>on opposing sides of a constraint, </a:t>
            </a:r>
            <a:r>
              <a:rPr lang="en-US" sz="2400" dirty="0" smtClean="0"/>
              <a:t>then</a:t>
            </a:r>
          </a:p>
          <a:p>
            <a:pPr marL="0" indent="0">
              <a:buNone/>
            </a:pPr>
            <a:r>
              <a:rPr lang="en-US" dirty="0" smtClean="0"/>
              <a:t>That resource owner could benefit from a CRR position that they could influence by moving a resource.</a:t>
            </a:r>
            <a:endParaRPr lang="en-US" dirty="0"/>
          </a:p>
          <a:p>
            <a:pPr lvl="1"/>
            <a:endParaRPr lang="en-US" dirty="0" smtClean="0"/>
          </a:p>
          <a:p>
            <a:pPr lvl="1"/>
            <a:endParaRPr lang="en-US" dirty="0" smtClean="0"/>
          </a:p>
        </p:txBody>
      </p:sp>
      <p:grpSp>
        <p:nvGrpSpPr>
          <p:cNvPr id="4" name="Group 3"/>
          <p:cNvGrpSpPr/>
          <p:nvPr/>
        </p:nvGrpSpPr>
        <p:grpSpPr>
          <a:xfrm>
            <a:off x="4876800" y="1983994"/>
            <a:ext cx="3733800" cy="3958081"/>
            <a:chOff x="4800600" y="1440451"/>
            <a:chExt cx="3733800" cy="3958081"/>
          </a:xfrm>
        </p:grpSpPr>
        <p:sp>
          <p:nvSpPr>
            <p:cNvPr id="5" name="Isosceles Triangle 4"/>
            <p:cNvSpPr/>
            <p:nvPr/>
          </p:nvSpPr>
          <p:spPr>
            <a:xfrm>
              <a:off x="5486400" y="2126251"/>
              <a:ext cx="1066800" cy="990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T/D Sub</a:t>
              </a:r>
              <a:r>
                <a:rPr lang="en-US" dirty="0" smtClean="0"/>
                <a:t>s</a:t>
              </a:r>
              <a:endParaRPr lang="en-US" dirty="0"/>
            </a:p>
          </p:txBody>
        </p:sp>
        <p:cxnSp>
          <p:nvCxnSpPr>
            <p:cNvPr id="6" name="Straight Arrow Connector 5"/>
            <p:cNvCxnSpPr>
              <a:stCxn id="5" idx="5"/>
            </p:cNvCxnSpPr>
            <p:nvPr/>
          </p:nvCxnSpPr>
          <p:spPr>
            <a:xfrm flipV="1">
              <a:off x="6286500" y="1440451"/>
              <a:ext cx="224790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1"/>
            </p:cNvCxnSpPr>
            <p:nvPr/>
          </p:nvCxnSpPr>
          <p:spPr>
            <a:xfrm flipH="1" flipV="1">
              <a:off x="4800600" y="1821451"/>
              <a:ext cx="95250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22258" y="31242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22258" y="4114800"/>
              <a:ext cx="10643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22258" y="4114800"/>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705600" y="44196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DG</a:t>
              </a:r>
            </a:p>
          </p:txBody>
        </p:sp>
        <p:cxnSp>
          <p:nvCxnSpPr>
            <p:cNvPr id="12" name="Straight Connector 11"/>
            <p:cNvCxnSpPr>
              <a:endCxn id="11" idx="0"/>
            </p:cNvCxnSpPr>
            <p:nvPr/>
          </p:nvCxnSpPr>
          <p:spPr>
            <a:xfrm>
              <a:off x="7086600" y="41148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62600" y="5029200"/>
              <a:ext cx="934679" cy="369332"/>
            </a:xfrm>
            <a:prstGeom prst="rect">
              <a:avLst/>
            </a:prstGeom>
            <a:noFill/>
          </p:spPr>
          <p:txBody>
            <a:bodyPr wrap="square" rtlCol="0">
              <a:spAutoFit/>
            </a:bodyPr>
            <a:lstStyle/>
            <a:p>
              <a:r>
                <a:rPr lang="en-US" dirty="0" smtClean="0"/>
                <a:t>10MW</a:t>
              </a:r>
              <a:endParaRPr lang="en-US" dirty="0"/>
            </a:p>
          </p:txBody>
        </p:sp>
        <p:sp>
          <p:nvSpPr>
            <p:cNvPr id="14" name="TextBox 13"/>
            <p:cNvSpPr txBox="1"/>
            <p:nvPr/>
          </p:nvSpPr>
          <p:spPr>
            <a:xfrm>
              <a:off x="7523521" y="4659868"/>
              <a:ext cx="934679" cy="369332"/>
            </a:xfrm>
            <a:prstGeom prst="rect">
              <a:avLst/>
            </a:prstGeom>
            <a:noFill/>
          </p:spPr>
          <p:txBody>
            <a:bodyPr wrap="square" rtlCol="0">
              <a:spAutoFit/>
            </a:bodyPr>
            <a:lstStyle/>
            <a:p>
              <a:r>
                <a:rPr lang="en-US" dirty="0"/>
                <a:t>9</a:t>
              </a:r>
              <a:r>
                <a:rPr lang="en-US" dirty="0" smtClean="0"/>
                <a:t>MW</a:t>
              </a:r>
              <a:endParaRPr lang="en-US" dirty="0"/>
            </a:p>
          </p:txBody>
        </p:sp>
      </p:grpSp>
      <p:sp>
        <p:nvSpPr>
          <p:cNvPr id="15" name="Isosceles Triangle 14"/>
          <p:cNvSpPr/>
          <p:nvPr/>
        </p:nvSpPr>
        <p:spPr>
          <a:xfrm>
            <a:off x="4343400" y="1712663"/>
            <a:ext cx="1066800" cy="7810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8001000" y="1657350"/>
            <a:ext cx="1066800" cy="7810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53400" y="266700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19600" y="274320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0" name="Straight Connector 19"/>
          <p:cNvCxnSpPr/>
          <p:nvPr/>
        </p:nvCxnSpPr>
        <p:spPr>
          <a:xfrm flipV="1">
            <a:off x="4800600" y="24384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534400" y="2438400"/>
            <a:ext cx="0" cy="24948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3505200"/>
            <a:ext cx="1714500" cy="646331"/>
          </a:xfrm>
          <a:prstGeom prst="rect">
            <a:avLst/>
          </a:prstGeom>
          <a:noFill/>
        </p:spPr>
        <p:txBody>
          <a:bodyPr wrap="square" rtlCol="0">
            <a:spAutoFit/>
          </a:bodyPr>
          <a:lstStyle/>
          <a:p>
            <a:r>
              <a:rPr lang="en-US" dirty="0" smtClean="0"/>
              <a:t>Mobile DG Interconnection</a:t>
            </a:r>
            <a:endParaRPr lang="en-US" dirty="0"/>
          </a:p>
        </p:txBody>
      </p:sp>
      <p:sp>
        <p:nvSpPr>
          <p:cNvPr id="24" name="TextBox 23"/>
          <p:cNvSpPr txBox="1"/>
          <p:nvPr/>
        </p:nvSpPr>
        <p:spPr>
          <a:xfrm>
            <a:off x="7543800" y="3429000"/>
            <a:ext cx="1714500" cy="646331"/>
          </a:xfrm>
          <a:prstGeom prst="rect">
            <a:avLst/>
          </a:prstGeom>
          <a:noFill/>
        </p:spPr>
        <p:txBody>
          <a:bodyPr wrap="square" rtlCol="0">
            <a:spAutoFit/>
          </a:bodyPr>
          <a:lstStyle/>
          <a:p>
            <a:r>
              <a:rPr lang="en-US" dirty="0" smtClean="0"/>
              <a:t>Mobile DG Interconnection</a:t>
            </a:r>
            <a:endParaRPr lang="en-US" dirty="0"/>
          </a:p>
        </p:txBody>
      </p:sp>
      <p:sp>
        <p:nvSpPr>
          <p:cNvPr id="25" name="TextBox 24"/>
          <p:cNvSpPr txBox="1"/>
          <p:nvPr/>
        </p:nvSpPr>
        <p:spPr>
          <a:xfrm>
            <a:off x="6541524" y="5715000"/>
            <a:ext cx="1714500" cy="369332"/>
          </a:xfrm>
          <a:prstGeom prst="rect">
            <a:avLst/>
          </a:prstGeom>
          <a:noFill/>
        </p:spPr>
        <p:txBody>
          <a:bodyPr wrap="square" rtlCol="0">
            <a:spAutoFit/>
          </a:bodyPr>
          <a:lstStyle/>
          <a:p>
            <a:r>
              <a:rPr lang="en-US" dirty="0" smtClean="0"/>
              <a:t>Mobile DG</a:t>
            </a:r>
            <a:endParaRPr lang="en-US" dirty="0"/>
          </a:p>
        </p:txBody>
      </p:sp>
      <p:sp>
        <p:nvSpPr>
          <p:cNvPr id="19" name="Rectangle 18"/>
          <p:cNvSpPr/>
          <p:nvPr/>
        </p:nvSpPr>
        <p:spPr>
          <a:xfrm>
            <a:off x="262291" y="6118291"/>
            <a:ext cx="7857417" cy="646331"/>
          </a:xfrm>
          <a:prstGeom prst="rect">
            <a:avLst/>
          </a:prstGeom>
        </p:spPr>
        <p:txBody>
          <a:bodyPr wrap="square">
            <a:spAutoFit/>
          </a:bodyPr>
          <a:lstStyle/>
          <a:p>
            <a:r>
              <a:rPr lang="en-US" dirty="0" smtClean="0"/>
              <a:t>This is only an issue if new market rules enable DG association with a RN with CRR participation.</a:t>
            </a:r>
            <a:endParaRPr lang="en-US" dirty="0"/>
          </a:p>
        </p:txBody>
      </p:sp>
    </p:spTree>
    <p:extLst>
      <p:ext uri="{BB962C8B-B14F-4D97-AF65-F5344CB8AC3E}">
        <p14:creationId xmlns:p14="http://schemas.microsoft.com/office/powerpoint/2010/main" val="108288223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210"/>
            <a:ext cx="8229600" cy="1143000"/>
          </a:xfrm>
        </p:spPr>
        <p:txBody>
          <a:bodyPr>
            <a:normAutofit fontScale="90000"/>
          </a:bodyPr>
          <a:lstStyle/>
          <a:p>
            <a:r>
              <a:rPr lang="en-US" sz="3600" dirty="0" smtClean="0"/>
              <a:t>Equity Lessons Learned:  DG Economic Outages</a:t>
            </a:r>
            <a:r>
              <a:rPr lang="en-US" dirty="0" smtClean="0"/>
              <a:t> </a:t>
            </a:r>
            <a:endParaRPr lang="en-US" dirty="0"/>
          </a:p>
        </p:txBody>
      </p:sp>
      <p:sp>
        <p:nvSpPr>
          <p:cNvPr id="3" name="Content Placeholder 2"/>
          <p:cNvSpPr>
            <a:spLocks noGrp="1"/>
          </p:cNvSpPr>
          <p:nvPr>
            <p:ph idx="1"/>
          </p:nvPr>
        </p:nvSpPr>
        <p:spPr>
          <a:xfrm>
            <a:off x="457200" y="1132766"/>
            <a:ext cx="8229600" cy="6039138"/>
          </a:xfrm>
        </p:spPr>
        <p:txBody>
          <a:bodyPr>
            <a:normAutofit fontScale="85000" lnSpcReduction="20000"/>
          </a:bodyPr>
          <a:lstStyle/>
          <a:p>
            <a:pPr marL="0" indent="0" algn="ctr">
              <a:buNone/>
            </a:pPr>
            <a:r>
              <a:rPr lang="en-US" dirty="0" smtClean="0"/>
              <a:t>Certain Market Participants expressed a desire to withdraw DG capacity associated with a Resource Node (if modified market rules allow DG affiliation with a RN) to self-serve load at the same site.  </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a:p>
            <a:pPr marL="0" indent="0" algn="ctr">
              <a:buNone/>
            </a:pPr>
            <a:r>
              <a:rPr lang="en-US" dirty="0"/>
              <a:t>B</a:t>
            </a:r>
            <a:r>
              <a:rPr lang="en-US" dirty="0" smtClean="0"/>
              <a:t>ehind-the-meter storage (not pictured) settled at a nodal price introduces additional, yet to be resolved issues. </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p:txBody>
      </p:sp>
      <p:sp>
        <p:nvSpPr>
          <p:cNvPr id="26" name="Isosceles Triangle 25"/>
          <p:cNvSpPr/>
          <p:nvPr/>
        </p:nvSpPr>
        <p:spPr>
          <a:xfrm rot="10800000">
            <a:off x="2077880" y="3043472"/>
            <a:ext cx="457200" cy="4572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27" name="Straight Arrow Connector 26"/>
          <p:cNvCxnSpPr>
            <a:stCxn id="26" idx="2"/>
          </p:cNvCxnSpPr>
          <p:nvPr/>
        </p:nvCxnSpPr>
        <p:spPr>
          <a:xfrm flipV="1">
            <a:off x="2535080" y="2814872"/>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6" idx="4"/>
          </p:cNvCxnSpPr>
          <p:nvPr/>
        </p:nvCxnSpPr>
        <p:spPr>
          <a:xfrm flipH="1" flipV="1">
            <a:off x="1696880" y="2738672"/>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0"/>
            <a:endCxn id="30" idx="0"/>
          </p:cNvCxnSpPr>
          <p:nvPr/>
        </p:nvCxnSpPr>
        <p:spPr>
          <a:xfrm>
            <a:off x="2306480" y="3500672"/>
            <a:ext cx="17583" cy="981808"/>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133563" y="448248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
        <p:nvSpPr>
          <p:cNvPr id="31" name="Rounded Rectangle 30"/>
          <p:cNvSpPr/>
          <p:nvPr/>
        </p:nvSpPr>
        <p:spPr>
          <a:xfrm>
            <a:off x="1951854" y="5443772"/>
            <a:ext cx="744418"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Load</a:t>
            </a:r>
            <a:endParaRPr lang="en-US" dirty="0"/>
          </a:p>
        </p:txBody>
      </p:sp>
      <p:sp>
        <p:nvSpPr>
          <p:cNvPr id="32" name="Flowchart: Direct Access Storage 31"/>
          <p:cNvSpPr/>
          <p:nvPr/>
        </p:nvSpPr>
        <p:spPr>
          <a:xfrm>
            <a:off x="3058222" y="4494203"/>
            <a:ext cx="838200" cy="3810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DG</a:t>
            </a:r>
            <a:endParaRPr lang="en-US" sz="1000" dirty="0"/>
          </a:p>
        </p:txBody>
      </p:sp>
      <p:cxnSp>
        <p:nvCxnSpPr>
          <p:cNvPr id="33" name="Elbow Connector 32"/>
          <p:cNvCxnSpPr>
            <a:stCxn id="32" idx="0"/>
            <a:endCxn id="26" idx="0"/>
          </p:cNvCxnSpPr>
          <p:nvPr/>
        </p:nvCxnSpPr>
        <p:spPr>
          <a:xfrm rot="16200000" flipV="1">
            <a:off x="2395136" y="3412017"/>
            <a:ext cx="993531" cy="1170842"/>
          </a:xfrm>
          <a:prstGeom prst="bentConnector3">
            <a:avLst>
              <a:gd name="adj1" fmla="val 21681"/>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0" idx="4"/>
            <a:endCxn id="31" idx="0"/>
          </p:cNvCxnSpPr>
          <p:nvPr/>
        </p:nvCxnSpPr>
        <p:spPr>
          <a:xfrm>
            <a:off x="2324063" y="4863480"/>
            <a:ext cx="0" cy="580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30280" y="3587130"/>
            <a:ext cx="0" cy="457200"/>
          </a:xfrm>
          <a:prstGeom prst="straightConnector1">
            <a:avLst/>
          </a:prstGeom>
          <a:ln>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6" name="Isosceles Triangle 35"/>
          <p:cNvSpPr/>
          <p:nvPr/>
        </p:nvSpPr>
        <p:spPr>
          <a:xfrm rot="10800000">
            <a:off x="5578685" y="3081573"/>
            <a:ext cx="457200" cy="4572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37" name="Straight Arrow Connector 36"/>
          <p:cNvCxnSpPr>
            <a:stCxn id="36" idx="2"/>
          </p:cNvCxnSpPr>
          <p:nvPr/>
        </p:nvCxnSpPr>
        <p:spPr>
          <a:xfrm flipV="1">
            <a:off x="6035885" y="2852973"/>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6" idx="4"/>
          </p:cNvCxnSpPr>
          <p:nvPr/>
        </p:nvCxnSpPr>
        <p:spPr>
          <a:xfrm flipH="1" flipV="1">
            <a:off x="5197685" y="2776773"/>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6" idx="0"/>
            <a:endCxn id="40" idx="0"/>
          </p:cNvCxnSpPr>
          <p:nvPr/>
        </p:nvCxnSpPr>
        <p:spPr>
          <a:xfrm>
            <a:off x="5807285" y="3538773"/>
            <a:ext cx="17583" cy="981808"/>
          </a:xfrm>
          <a:prstGeom prst="line">
            <a:avLst/>
          </a:prstGeom>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5634368" y="4520581"/>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
        <p:nvSpPr>
          <p:cNvPr id="41" name="Rounded Rectangle 40"/>
          <p:cNvSpPr/>
          <p:nvPr/>
        </p:nvSpPr>
        <p:spPr>
          <a:xfrm>
            <a:off x="5452659" y="5481873"/>
            <a:ext cx="744418"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Load</a:t>
            </a:r>
            <a:endParaRPr lang="en-US" dirty="0"/>
          </a:p>
        </p:txBody>
      </p:sp>
      <p:sp>
        <p:nvSpPr>
          <p:cNvPr id="42" name="Flowchart: Direct Access Storage 41"/>
          <p:cNvSpPr/>
          <p:nvPr/>
        </p:nvSpPr>
        <p:spPr>
          <a:xfrm>
            <a:off x="6559027" y="4532304"/>
            <a:ext cx="838200" cy="3810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DG</a:t>
            </a:r>
            <a:endParaRPr lang="en-US" sz="1000" dirty="0"/>
          </a:p>
        </p:txBody>
      </p:sp>
      <p:cxnSp>
        <p:nvCxnSpPr>
          <p:cNvPr id="43" name="Elbow Connector 42"/>
          <p:cNvCxnSpPr>
            <a:stCxn id="42" idx="2"/>
          </p:cNvCxnSpPr>
          <p:nvPr/>
        </p:nvCxnSpPr>
        <p:spPr>
          <a:xfrm rot="5400000">
            <a:off x="6596395" y="4809994"/>
            <a:ext cx="278423" cy="4850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4"/>
            <a:endCxn id="41" idx="0"/>
          </p:cNvCxnSpPr>
          <p:nvPr/>
        </p:nvCxnSpPr>
        <p:spPr>
          <a:xfrm>
            <a:off x="5824868" y="4901581"/>
            <a:ext cx="0" cy="580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731085" y="3625231"/>
            <a:ext cx="0" cy="457200"/>
          </a:xfrm>
          <a:prstGeom prst="straightConnector1">
            <a:avLst/>
          </a:prstGeom>
          <a:ln>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493085" y="4255335"/>
            <a:ext cx="0" cy="4572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811179" y="3658855"/>
            <a:ext cx="533400" cy="307777"/>
          </a:xfrm>
          <a:prstGeom prst="rect">
            <a:avLst/>
          </a:prstGeom>
          <a:noFill/>
        </p:spPr>
        <p:txBody>
          <a:bodyPr wrap="square" rtlCol="0">
            <a:spAutoFit/>
          </a:bodyPr>
          <a:lstStyle/>
          <a:p>
            <a:r>
              <a:rPr lang="en-US" sz="1400" dirty="0" smtClean="0">
                <a:solidFill>
                  <a:srgbClr val="00B050"/>
                </a:solidFill>
              </a:rPr>
              <a:t>LZ $</a:t>
            </a:r>
            <a:endParaRPr lang="en-US" sz="1400" dirty="0">
              <a:solidFill>
                <a:srgbClr val="00B050"/>
              </a:solidFill>
            </a:endParaRPr>
          </a:p>
        </p:txBody>
      </p:sp>
      <p:sp>
        <p:nvSpPr>
          <p:cNvPr id="48" name="TextBox 47"/>
          <p:cNvSpPr txBox="1"/>
          <p:nvPr/>
        </p:nvSpPr>
        <p:spPr>
          <a:xfrm>
            <a:off x="5329568" y="3691080"/>
            <a:ext cx="609600" cy="307777"/>
          </a:xfrm>
          <a:prstGeom prst="rect">
            <a:avLst/>
          </a:prstGeom>
          <a:noFill/>
        </p:spPr>
        <p:txBody>
          <a:bodyPr wrap="square" rtlCol="0">
            <a:spAutoFit/>
          </a:bodyPr>
          <a:lstStyle/>
          <a:p>
            <a:r>
              <a:rPr lang="en-US" sz="1400" dirty="0" smtClean="0">
                <a:solidFill>
                  <a:srgbClr val="00B050"/>
                </a:solidFill>
              </a:rPr>
              <a:t>LZ $</a:t>
            </a:r>
            <a:endParaRPr lang="en-US" sz="1400" dirty="0">
              <a:solidFill>
                <a:srgbClr val="00B050"/>
              </a:solidFill>
            </a:endParaRPr>
          </a:p>
        </p:txBody>
      </p:sp>
      <p:sp>
        <p:nvSpPr>
          <p:cNvPr id="49" name="Oval 48"/>
          <p:cNvSpPr/>
          <p:nvPr/>
        </p:nvSpPr>
        <p:spPr>
          <a:xfrm>
            <a:off x="2653776" y="4072174"/>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
        <p:nvSpPr>
          <p:cNvPr id="50" name="TextBox 49"/>
          <p:cNvSpPr txBox="1"/>
          <p:nvPr/>
        </p:nvSpPr>
        <p:spPr>
          <a:xfrm>
            <a:off x="1804585" y="3651516"/>
            <a:ext cx="533400" cy="307777"/>
          </a:xfrm>
          <a:prstGeom prst="rect">
            <a:avLst/>
          </a:prstGeom>
          <a:noFill/>
        </p:spPr>
        <p:txBody>
          <a:bodyPr wrap="square" rtlCol="0">
            <a:spAutoFit/>
          </a:bodyPr>
          <a:lstStyle/>
          <a:p>
            <a:r>
              <a:rPr lang="en-US" sz="1400" dirty="0" smtClean="0">
                <a:solidFill>
                  <a:srgbClr val="00B050"/>
                </a:solidFill>
              </a:rPr>
              <a:t>LZ $</a:t>
            </a:r>
            <a:endParaRPr lang="en-US" sz="1400" dirty="0">
              <a:solidFill>
                <a:srgbClr val="00B050"/>
              </a:solidFill>
            </a:endParaRPr>
          </a:p>
        </p:txBody>
      </p:sp>
      <p:sp>
        <p:nvSpPr>
          <p:cNvPr id="51" name="Oval 50"/>
          <p:cNvSpPr/>
          <p:nvPr/>
        </p:nvSpPr>
        <p:spPr>
          <a:xfrm>
            <a:off x="2647182" y="406483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
        <p:nvSpPr>
          <p:cNvPr id="52" name="TextBox 51"/>
          <p:cNvSpPr txBox="1"/>
          <p:nvPr/>
        </p:nvSpPr>
        <p:spPr>
          <a:xfrm>
            <a:off x="2458880" y="3651515"/>
            <a:ext cx="1513743" cy="307777"/>
          </a:xfrm>
          <a:prstGeom prst="rect">
            <a:avLst/>
          </a:prstGeom>
          <a:noFill/>
        </p:spPr>
        <p:txBody>
          <a:bodyPr wrap="square" rtlCol="0">
            <a:spAutoFit/>
          </a:bodyPr>
          <a:lstStyle/>
          <a:p>
            <a:r>
              <a:rPr lang="en-US" sz="1400" dirty="0" smtClean="0">
                <a:solidFill>
                  <a:srgbClr val="FF0000"/>
                </a:solidFill>
              </a:rPr>
              <a:t>Nodal $ </a:t>
            </a:r>
            <a:r>
              <a:rPr lang="en-US" sz="1400" dirty="0" smtClean="0"/>
              <a:t>or</a:t>
            </a:r>
            <a:r>
              <a:rPr lang="en-US" sz="1400" dirty="0" smtClean="0">
                <a:solidFill>
                  <a:srgbClr val="FF0000"/>
                </a:solidFill>
              </a:rPr>
              <a:t> </a:t>
            </a:r>
            <a:r>
              <a:rPr lang="en-US" sz="1400" dirty="0" smtClean="0">
                <a:solidFill>
                  <a:srgbClr val="00B050"/>
                </a:solidFill>
              </a:rPr>
              <a:t>LZ$</a:t>
            </a:r>
            <a:endParaRPr lang="en-US" sz="1400" dirty="0">
              <a:solidFill>
                <a:srgbClr val="00B050"/>
              </a:solidFill>
            </a:endParaRPr>
          </a:p>
        </p:txBody>
      </p:sp>
      <p:cxnSp>
        <p:nvCxnSpPr>
          <p:cNvPr id="53" name="Straight Arrow Connector 52"/>
          <p:cNvCxnSpPr/>
          <p:nvPr/>
        </p:nvCxnSpPr>
        <p:spPr>
          <a:xfrm flipV="1">
            <a:off x="2458880" y="3601717"/>
            <a:ext cx="0" cy="4572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824868" y="5329472"/>
            <a:ext cx="596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6200000" flipH="1">
            <a:off x="5742075" y="4345467"/>
            <a:ext cx="761998" cy="596412"/>
          </a:xfrm>
          <a:prstGeom prst="bentConnector3">
            <a:avLst>
              <a:gd name="adj1" fmla="val 769"/>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345080" y="5191727"/>
            <a:ext cx="148005" cy="61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936970" y="5420327"/>
            <a:ext cx="482112" cy="0"/>
          </a:xfrm>
          <a:prstGeom prst="straightConnector1">
            <a:avLst/>
          </a:prstGeom>
          <a:ln>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5964080" y="4034072"/>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Tree>
    <p:extLst>
      <p:ext uri="{BB962C8B-B14F-4D97-AF65-F5344CB8AC3E}">
        <p14:creationId xmlns:p14="http://schemas.microsoft.com/office/powerpoint/2010/main" val="314891242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2" y="409911"/>
            <a:ext cx="8134630" cy="646385"/>
          </a:xfrm>
        </p:spPr>
        <p:txBody>
          <a:bodyPr>
            <a:normAutofit fontScale="90000"/>
          </a:bodyPr>
          <a:lstStyle/>
          <a:p>
            <a:r>
              <a:rPr lang="en-US" dirty="0" smtClean="0"/>
              <a:t>Equity Lessons Learned:  DG Resource Node Optionality</a:t>
            </a: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dirty="0" smtClean="0"/>
              <a:t>Traditional Resources typically remain associated with a Resource Node for the entirety of their commercial operations.</a:t>
            </a:r>
          </a:p>
          <a:p>
            <a:pPr algn="ctr"/>
            <a:endParaRPr lang="en-US" dirty="0"/>
          </a:p>
          <a:p>
            <a:pPr marL="0" indent="0" algn="ctr">
              <a:buNone/>
            </a:pPr>
            <a:r>
              <a:rPr lang="en-US" dirty="0" smtClean="0"/>
              <a:t>Certain Market Participants expressed the desire to change their election to be mapped to a Resource Node (assuming association DG Resource Nodes are an option.)</a:t>
            </a:r>
          </a:p>
          <a:p>
            <a:pPr algn="ctr"/>
            <a:endParaRPr lang="en-US" dirty="0" smtClean="0"/>
          </a:p>
          <a:p>
            <a:pPr marL="0" indent="0" algn="ctr">
              <a:buNone/>
            </a:pPr>
            <a:r>
              <a:rPr lang="en-US" dirty="0" smtClean="0"/>
              <a:t>Optionality to deliver to a Resource Node or Load Zone adds to DG value, but does not necessarily correspond to traditional Resource rules.    </a:t>
            </a:r>
            <a:endParaRPr lang="en-US" dirty="0"/>
          </a:p>
        </p:txBody>
      </p:sp>
    </p:spTree>
    <p:extLst>
      <p:ext uri="{BB962C8B-B14F-4D97-AF65-F5344CB8AC3E}">
        <p14:creationId xmlns:p14="http://schemas.microsoft.com/office/powerpoint/2010/main" val="342183337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9182"/>
            <a:ext cx="8229600" cy="1143000"/>
          </a:xfrm>
        </p:spPr>
        <p:txBody>
          <a:bodyPr/>
          <a:lstStyle/>
          <a:p>
            <a:r>
              <a:rPr lang="en-US" dirty="0" smtClean="0"/>
              <a:t>Load Zone/Nodal Optionality</a:t>
            </a:r>
            <a:endParaRPr lang="en-US" dirty="0"/>
          </a:p>
        </p:txBody>
      </p:sp>
      <p:sp>
        <p:nvSpPr>
          <p:cNvPr id="3" name="Content Placeholder 2"/>
          <p:cNvSpPr>
            <a:spLocks noGrp="1"/>
          </p:cNvSpPr>
          <p:nvPr>
            <p:ph idx="1"/>
          </p:nvPr>
        </p:nvSpPr>
        <p:spPr>
          <a:xfrm>
            <a:off x="4648200" y="1600200"/>
            <a:ext cx="4038600" cy="4525963"/>
          </a:xfrm>
          <a:prstGeom prst="rect">
            <a:avLst/>
          </a:prstGeom>
        </p:spPr>
        <p:txBody>
          <a:bodyPr/>
          <a:lstStyle/>
          <a:p>
            <a:r>
              <a:rPr lang="en-US" dirty="0" smtClean="0"/>
              <a:t>Nodal and Load Zone prices may diverge when constraints bind</a:t>
            </a:r>
          </a:p>
          <a:p>
            <a:r>
              <a:rPr lang="en-US" dirty="0" smtClean="0"/>
              <a:t>Resources and Loads may get inconsistent pricing at the same electrical bus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3852177"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800" y="1600200"/>
            <a:ext cx="3352800" cy="381000"/>
          </a:xfrm>
          <a:prstGeom prst="rect">
            <a:avLst/>
          </a:prstGeom>
          <a:noFill/>
        </p:spPr>
        <p:txBody>
          <a:bodyPr wrap="square" rtlCol="0">
            <a:spAutoFit/>
          </a:bodyPr>
          <a:lstStyle/>
          <a:p>
            <a:r>
              <a:rPr lang="en-US" dirty="0" smtClean="0"/>
              <a:t>Electrically equivalent location</a:t>
            </a:r>
            <a:endParaRPr lang="en-US" dirty="0"/>
          </a:p>
        </p:txBody>
      </p:sp>
    </p:spTree>
    <p:extLst>
      <p:ext uri="{BB962C8B-B14F-4D97-AF65-F5344CB8AC3E}">
        <p14:creationId xmlns:p14="http://schemas.microsoft.com/office/powerpoint/2010/main" val="300027580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52" y="-52914"/>
            <a:ext cx="8229600" cy="1143000"/>
          </a:xfrm>
        </p:spPr>
        <p:txBody>
          <a:bodyPr>
            <a:normAutofit fontScale="90000"/>
          </a:bodyPr>
          <a:lstStyle/>
          <a:p>
            <a:r>
              <a:rPr lang="en-US" dirty="0" smtClean="0"/>
              <a:t>Nodal and Load Zone Price Divergence</a:t>
            </a:r>
            <a:endParaRPr lang="en-US" dirty="0"/>
          </a:p>
        </p:txBody>
      </p:sp>
      <p:sp>
        <p:nvSpPr>
          <p:cNvPr id="3" name="Content Placeholder 2"/>
          <p:cNvSpPr>
            <a:spLocks noGrp="1"/>
          </p:cNvSpPr>
          <p:nvPr>
            <p:ph idx="1"/>
          </p:nvPr>
        </p:nvSpPr>
        <p:spPr>
          <a:xfrm>
            <a:off x="4648200" y="1600200"/>
            <a:ext cx="4038600" cy="4525963"/>
          </a:xfrm>
          <a:prstGeom prst="rect">
            <a:avLst/>
          </a:prstGeom>
        </p:spPr>
        <p:txBody>
          <a:bodyPr>
            <a:normAutofit fontScale="77500" lnSpcReduction="20000"/>
          </a:bodyPr>
          <a:lstStyle/>
          <a:p>
            <a:r>
              <a:rPr lang="en-US" dirty="0" smtClean="0"/>
              <a:t>If a customer site is in a load pocket within a Load </a:t>
            </a:r>
            <a:r>
              <a:rPr lang="en-US" dirty="0"/>
              <a:t>Z</a:t>
            </a:r>
            <a:r>
              <a:rPr lang="en-US" dirty="0" smtClean="0"/>
              <a:t>one, Nodal prices may be very high, while Load </a:t>
            </a:r>
            <a:r>
              <a:rPr lang="en-US" dirty="0"/>
              <a:t>Z</a:t>
            </a:r>
            <a:r>
              <a:rPr lang="en-US" dirty="0" smtClean="0"/>
              <a:t>one prices are  relatively low.</a:t>
            </a:r>
          </a:p>
          <a:p>
            <a:endParaRPr lang="en-US" dirty="0" smtClean="0"/>
          </a:p>
          <a:p>
            <a:r>
              <a:rPr lang="en-US" dirty="0" smtClean="0"/>
              <a:t>If a customer site is in a generation pocket within a Load </a:t>
            </a:r>
            <a:r>
              <a:rPr lang="en-US" dirty="0"/>
              <a:t>Z</a:t>
            </a:r>
            <a:r>
              <a:rPr lang="en-US" dirty="0" smtClean="0"/>
              <a:t>one, Load Zone pricing may be very high, while Nodal prices are very low</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3852177"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34904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8" y="358264"/>
            <a:ext cx="8756948" cy="419156"/>
          </a:xfrm>
        </p:spPr>
        <p:txBody>
          <a:bodyPr>
            <a:noAutofit/>
          </a:bodyPr>
          <a:lstStyle/>
          <a:p>
            <a:r>
              <a:rPr lang="en-US" sz="2800" dirty="0" smtClean="0"/>
              <a:t>Equity Lessons Learned:  Allowances for DG Aggregations</a:t>
            </a:r>
            <a:endParaRPr lang="en-US" sz="2800"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smtClean="0"/>
              <a:t>Aggregating Load Resources in ERCOT were established to enable participation in Ancillary Service and Energy Markets.  To date, none have qualified for any service.</a:t>
            </a:r>
          </a:p>
          <a:p>
            <a:pPr algn="ctr"/>
            <a:endParaRPr lang="en-US" dirty="0"/>
          </a:p>
          <a:p>
            <a:pPr algn="ctr"/>
            <a:endParaRPr lang="en-US" dirty="0" smtClean="0"/>
          </a:p>
          <a:p>
            <a:pPr marL="0" indent="0" algn="ctr">
              <a:buNone/>
            </a:pPr>
            <a:r>
              <a:rPr lang="en-US" dirty="0" smtClean="0"/>
              <a:t>Aggregations enable smaller resources to participate in ERCOT markets that were previously inaccessible due to minimum size limitations.</a:t>
            </a:r>
          </a:p>
          <a:p>
            <a:pPr algn="ctr"/>
            <a:endParaRPr lang="en-US" dirty="0"/>
          </a:p>
          <a:p>
            <a:pPr marL="0" indent="0" algn="ctr">
              <a:buNone/>
            </a:pPr>
            <a:r>
              <a:rPr lang="en-US" dirty="0" smtClean="0"/>
              <a:t>Aggregations for DG may enable increased participation in ERCOT Ancillary </a:t>
            </a:r>
            <a:r>
              <a:rPr lang="en-US" dirty="0"/>
              <a:t>S</a:t>
            </a:r>
            <a:r>
              <a:rPr lang="en-US" dirty="0" smtClean="0"/>
              <a:t>ervice and Energy Markets  </a:t>
            </a:r>
            <a:endParaRPr lang="en-US" dirty="0"/>
          </a:p>
        </p:txBody>
      </p:sp>
    </p:spTree>
    <p:extLst>
      <p:ext uri="{BB962C8B-B14F-4D97-AF65-F5344CB8AC3E}">
        <p14:creationId xmlns:p14="http://schemas.microsoft.com/office/powerpoint/2010/main" val="278096652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858"/>
            <a:ext cx="8229600" cy="1143000"/>
          </a:xfrm>
        </p:spPr>
        <p:txBody>
          <a:bodyPr>
            <a:normAutofit/>
          </a:bodyPr>
          <a:lstStyle/>
          <a:p>
            <a:r>
              <a:rPr lang="en-US" sz="3200" dirty="0" smtClean="0"/>
              <a:t>Aggregation limitations</a:t>
            </a:r>
            <a:endParaRPr lang="en-US" sz="3200" dirty="0"/>
          </a:p>
        </p:txBody>
      </p:sp>
      <p:sp>
        <p:nvSpPr>
          <p:cNvPr id="3" name="Content Placeholder 2"/>
          <p:cNvSpPr>
            <a:spLocks noGrp="1"/>
          </p:cNvSpPr>
          <p:nvPr>
            <p:ph idx="1"/>
          </p:nvPr>
        </p:nvSpPr>
        <p:spPr>
          <a:xfrm>
            <a:off x="468313" y="931201"/>
            <a:ext cx="8208961" cy="5071137"/>
          </a:xfrm>
        </p:spPr>
        <p:txBody>
          <a:bodyPr>
            <a:noAutofit/>
          </a:bodyPr>
          <a:lstStyle/>
          <a:p>
            <a:pPr marL="0" indent="0">
              <a:buNone/>
            </a:pPr>
            <a:r>
              <a:rPr lang="en-US" sz="2400" dirty="0" smtClean="0"/>
              <a:t>Historically, Aggregated Load Resources (ALRs) must all be located in the same Load Zone.   Moving forward, stakeholders suggested we investigate:</a:t>
            </a:r>
          </a:p>
          <a:p>
            <a:pPr marL="614363" lvl="1" indent="-342900">
              <a:buFont typeface="Arial" panose="020B0604020202020204" pitchFamily="34" charset="0"/>
              <a:buChar char="•"/>
            </a:pPr>
            <a:r>
              <a:rPr lang="en-US" sz="2400" dirty="0" smtClean="0"/>
              <a:t>Aggregations constrained by QSE, and dispatched based upon a weighted shift-factor</a:t>
            </a:r>
          </a:p>
          <a:p>
            <a:pPr marL="614363" lvl="1" indent="-342900">
              <a:buFont typeface="Arial" panose="020B0604020202020204" pitchFamily="34" charset="0"/>
              <a:buChar char="•"/>
            </a:pPr>
            <a:endParaRPr lang="en-US" sz="2400" dirty="0" smtClean="0"/>
          </a:p>
          <a:p>
            <a:pPr marL="614363" lvl="1" indent="-342900">
              <a:buFont typeface="Arial" panose="020B0604020202020204" pitchFamily="34" charset="0"/>
              <a:buChar char="•"/>
            </a:pPr>
            <a:r>
              <a:rPr lang="en-US" sz="2400" dirty="0" smtClean="0"/>
              <a:t>Aggregations constrained by Load Zone</a:t>
            </a:r>
          </a:p>
          <a:p>
            <a:pPr marL="614363" lvl="1" indent="-342900">
              <a:buFont typeface="Arial" panose="020B0604020202020204" pitchFamily="34" charset="0"/>
              <a:buChar char="•"/>
            </a:pPr>
            <a:endParaRPr lang="en-US" sz="2400" dirty="0" smtClean="0"/>
          </a:p>
          <a:p>
            <a:pPr marL="614363" lvl="1" indent="-342900">
              <a:buFont typeface="Arial" panose="020B0604020202020204" pitchFamily="34" charset="0"/>
              <a:buChar char="•"/>
            </a:pPr>
            <a:r>
              <a:rPr lang="en-US" sz="2400" dirty="0" smtClean="0"/>
              <a:t>Aggregations constrained by a pre-determined assessment of electrical equivalence (e.g. all resources within the aggregation have similar shift factors relative to constraints)</a:t>
            </a:r>
          </a:p>
          <a:p>
            <a:pPr marL="614363" lvl="1" indent="-342900">
              <a:buFont typeface="Arial" panose="020B0604020202020204" pitchFamily="34" charset="0"/>
              <a:buChar char="•"/>
            </a:pPr>
            <a:endParaRPr lang="en-US" sz="2400" dirty="0" smtClean="0"/>
          </a:p>
          <a:p>
            <a:pPr marL="614363" lvl="1" indent="-342900">
              <a:buFont typeface="Arial" panose="020B0604020202020204" pitchFamily="34" charset="0"/>
              <a:buChar char="•"/>
            </a:pPr>
            <a:r>
              <a:rPr lang="en-US" sz="2400" dirty="0" smtClean="0"/>
              <a:t>Aggregations by DSP Footprint</a:t>
            </a:r>
          </a:p>
        </p:txBody>
      </p:sp>
    </p:spTree>
    <p:extLst>
      <p:ext uri="{BB962C8B-B14F-4D97-AF65-F5344CB8AC3E}">
        <p14:creationId xmlns:p14="http://schemas.microsoft.com/office/powerpoint/2010/main" val="333234628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54592"/>
            <a:ext cx="8229600" cy="1143000"/>
          </a:xfrm>
        </p:spPr>
        <p:txBody>
          <a:bodyPr>
            <a:normAutofit fontScale="90000"/>
          </a:bodyPr>
          <a:lstStyle/>
          <a:p>
            <a:r>
              <a:rPr lang="en-US" dirty="0" smtClean="0"/>
              <a:t>Equity Lessons Learned:  Settlements</a:t>
            </a: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dirty="0" smtClean="0"/>
              <a:t>DG utilizing fossil fuels for their prime mover often have spent fuel associated with a self-dispatch in response to ERCOT Load Zone Prices.</a:t>
            </a:r>
          </a:p>
          <a:p>
            <a:pPr algn="ctr"/>
            <a:endParaRPr lang="en-US" dirty="0"/>
          </a:p>
          <a:p>
            <a:pPr marL="0" indent="0" algn="ctr">
              <a:buNone/>
            </a:pPr>
            <a:r>
              <a:rPr lang="en-US" dirty="0" smtClean="0"/>
              <a:t>DG injecting to the grid are typically settled during final settlements (55 days after the operating day) despite the availability of Advanced Metering Infrastructure Data (AMI) sufficient for expedited settlement.</a:t>
            </a:r>
          </a:p>
          <a:p>
            <a:pPr algn="ctr"/>
            <a:endParaRPr lang="en-US" dirty="0"/>
          </a:p>
          <a:p>
            <a:pPr marL="0" indent="0" algn="ctr">
              <a:buNone/>
            </a:pPr>
            <a:r>
              <a:rPr lang="en-US" dirty="0" smtClean="0"/>
              <a:t>ERCOT has authored and submitted NPRR 753 to allow expedited settlement timelines for DG.    </a:t>
            </a:r>
            <a:endParaRPr lang="en-US" dirty="0"/>
          </a:p>
        </p:txBody>
      </p:sp>
    </p:spTree>
    <p:extLst>
      <p:ext uri="{BB962C8B-B14F-4D97-AF65-F5344CB8AC3E}">
        <p14:creationId xmlns:p14="http://schemas.microsoft.com/office/powerpoint/2010/main" val="337814977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182"/>
            <a:ext cx="8836925" cy="1143000"/>
          </a:xfrm>
        </p:spPr>
        <p:txBody>
          <a:bodyPr>
            <a:normAutofit fontScale="90000"/>
          </a:bodyPr>
          <a:lstStyle/>
          <a:p>
            <a:r>
              <a:rPr lang="en-US" dirty="0" smtClean="0"/>
              <a:t>Reliability lessons learned:  Compliance</a:t>
            </a:r>
            <a:endParaRPr lang="en-US" dirty="0"/>
          </a:p>
        </p:txBody>
      </p:sp>
      <p:sp>
        <p:nvSpPr>
          <p:cNvPr id="3" name="Content Placeholder 2"/>
          <p:cNvSpPr>
            <a:spLocks noGrp="1"/>
          </p:cNvSpPr>
          <p:nvPr>
            <p:ph idx="1"/>
          </p:nvPr>
        </p:nvSpPr>
        <p:spPr/>
        <p:txBody>
          <a:bodyPr>
            <a:normAutofit fontScale="62500" lnSpcReduction="20000"/>
          </a:bodyPr>
          <a:lstStyle/>
          <a:p>
            <a:pPr marL="0" indent="0" algn="ctr">
              <a:buNone/>
            </a:pPr>
            <a:r>
              <a:rPr lang="en-US" dirty="0" smtClean="0"/>
              <a:t>Self-Dispatched DG does not face the same obligations and compliance metrics as traditional resources (e.g. Reliability Unit Commitment (RUC), Base-point Deviation Charges, etc.)</a:t>
            </a:r>
          </a:p>
          <a:p>
            <a:pPr algn="ctr"/>
            <a:endParaRPr lang="en-US" dirty="0"/>
          </a:p>
          <a:p>
            <a:pPr marL="0" indent="0" algn="ctr">
              <a:buNone/>
            </a:pPr>
            <a:r>
              <a:rPr lang="en-US" dirty="0" smtClean="0"/>
              <a:t>The DREAM Task Force reviewed existing compliance metrics that can be adapted to be appropriate for DG that opts to participate in ERCOT Markets.</a:t>
            </a:r>
          </a:p>
          <a:p>
            <a:pPr algn="ctr"/>
            <a:endParaRPr lang="en-US" dirty="0"/>
          </a:p>
          <a:p>
            <a:pPr marL="0" indent="0" algn="ctr">
              <a:buNone/>
            </a:pPr>
            <a:r>
              <a:rPr lang="en-US" dirty="0" smtClean="0"/>
              <a:t>Existing compliance metrics for the following programs reviewed included:</a:t>
            </a:r>
          </a:p>
          <a:p>
            <a:pPr marL="0" indent="0" algn="ctr">
              <a:buNone/>
            </a:pPr>
            <a:endParaRPr lang="en-US" dirty="0" smtClean="0"/>
          </a:p>
          <a:p>
            <a:r>
              <a:rPr lang="en-US" dirty="0" smtClean="0"/>
              <a:t>Emergency Response Service, </a:t>
            </a:r>
          </a:p>
          <a:p>
            <a:r>
              <a:rPr lang="en-US" dirty="0" smtClean="0"/>
              <a:t>Base-point Deviation, </a:t>
            </a:r>
          </a:p>
          <a:p>
            <a:r>
              <a:rPr lang="en-US" dirty="0" smtClean="0"/>
              <a:t>Voltage Support and Governor Response, </a:t>
            </a:r>
          </a:p>
          <a:p>
            <a:r>
              <a:rPr lang="en-US" dirty="0" smtClean="0"/>
              <a:t>Response to High/Low Voltage (LVRT) and Frequencies (UF relaying set-points), and </a:t>
            </a:r>
          </a:p>
          <a:p>
            <a:r>
              <a:rPr lang="en-US" dirty="0" smtClean="0"/>
              <a:t>Ancillary Service Performance Criteria (if applicable.)</a:t>
            </a:r>
            <a:endParaRPr lang="en-US" dirty="0"/>
          </a:p>
        </p:txBody>
      </p:sp>
    </p:spTree>
    <p:extLst>
      <p:ext uri="{BB962C8B-B14F-4D97-AF65-F5344CB8AC3E}">
        <p14:creationId xmlns:p14="http://schemas.microsoft.com/office/powerpoint/2010/main" val="394879551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03" y="269443"/>
            <a:ext cx="8134630" cy="419156"/>
          </a:xfrm>
        </p:spPr>
        <p:txBody>
          <a:bodyPr>
            <a:normAutofit fontScale="90000"/>
          </a:bodyPr>
          <a:lstStyle/>
          <a:p>
            <a:r>
              <a:rPr lang="en-US" dirty="0" smtClean="0"/>
              <a:t>Questions / Potential Votes?</a:t>
            </a:r>
            <a:endParaRPr lang="en-US" dirty="0"/>
          </a:p>
        </p:txBody>
      </p:sp>
      <p:sp>
        <p:nvSpPr>
          <p:cNvPr id="3" name="Content Placeholder 2"/>
          <p:cNvSpPr>
            <a:spLocks noGrp="1"/>
          </p:cNvSpPr>
          <p:nvPr>
            <p:ph idx="1"/>
          </p:nvPr>
        </p:nvSpPr>
        <p:spPr>
          <a:xfrm>
            <a:off x="443552" y="999698"/>
            <a:ext cx="8229600" cy="5237329"/>
          </a:xfrm>
        </p:spPr>
        <p:txBody>
          <a:bodyPr>
            <a:normAutofit/>
          </a:bodyPr>
          <a:lstStyle/>
          <a:p>
            <a:pPr marL="0" indent="0">
              <a:buNone/>
            </a:pPr>
            <a:r>
              <a:rPr lang="en-US" b="1" dirty="0"/>
              <a:t>DREAM TF </a:t>
            </a:r>
            <a:r>
              <a:rPr lang="en-US" b="1" dirty="0" smtClean="0"/>
              <a:t>seeks TAC </a:t>
            </a:r>
            <a:r>
              <a:rPr lang="en-US" b="1" dirty="0"/>
              <a:t>direction on the following policy cuts:  </a:t>
            </a:r>
            <a:endParaRPr lang="en-US" dirty="0"/>
          </a:p>
          <a:p>
            <a:pPr marL="0" indent="0">
              <a:buNone/>
            </a:pPr>
            <a:r>
              <a:rPr lang="en-US" sz="1600" b="1" i="1" dirty="0" smtClean="0"/>
              <a:t>1:  To enable and define distributed resources eligible to participate in the DAM with a Three-Part Supply Offer, Ancillary Service Offer, DAM offers/bids, CRR offers/bids, and/or QSE to QSE transactions, TAC directs DREAM to develop revisions to existing Protocols to achieve these ends, given existing PUCT rules.  Revisions should include detailed requirements for registration, modeling, metering, pricing options, and compliance metrics associated with distributed resources participation.</a:t>
            </a:r>
          </a:p>
          <a:p>
            <a:pPr marL="0" indent="0">
              <a:buNone/>
            </a:pPr>
            <a:endParaRPr lang="en-US" sz="1600" dirty="0" smtClean="0"/>
          </a:p>
          <a:p>
            <a:pPr marL="0" indent="0">
              <a:buNone/>
            </a:pPr>
            <a:r>
              <a:rPr lang="en-US" sz="1600" b="1" i="1" dirty="0" smtClean="0"/>
              <a:t>2:  Direct CMWG to review eligibility for Resource Nodes created for distributed resources to participate in CRR markets and report back to DREAM/TAC, including a review of the necessary revisions to Load Serving Entity (LSE) Settlement calculations for customers with nodal distributed resources.</a:t>
            </a:r>
            <a:endParaRPr lang="en-US" sz="1600" dirty="0" smtClean="0"/>
          </a:p>
          <a:p>
            <a:pPr marL="0" indent="0">
              <a:buNone/>
            </a:pPr>
            <a:endParaRPr lang="en-US" sz="1600" b="1" i="1" dirty="0" smtClean="0"/>
          </a:p>
          <a:p>
            <a:pPr marL="0" indent="0">
              <a:buNone/>
            </a:pPr>
            <a:r>
              <a:rPr lang="en-US" sz="1600" b="1" i="1" dirty="0" smtClean="0"/>
              <a:t>3:  Direct QMWG/DREAM to propose Protocol revisions, consistent with PUCT rules, to allow distributed resources registered with a Resource Node to allow for economic outages, including but not limited to, those outages initiated to allow a Load co-located with the DG to consume its output, and report back to TAC.  </a:t>
            </a:r>
            <a:endParaRPr lang="en-US" sz="1600" dirty="0" smtClean="0"/>
          </a:p>
          <a:p>
            <a:endParaRPr lang="en-US" sz="1600" dirty="0"/>
          </a:p>
        </p:txBody>
      </p:sp>
    </p:spTree>
    <p:extLst>
      <p:ext uri="{BB962C8B-B14F-4D97-AF65-F5344CB8AC3E}">
        <p14:creationId xmlns:p14="http://schemas.microsoft.com/office/powerpoint/2010/main" val="19145334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WP proposals / DREAM Review</a:t>
            </a:r>
            <a:endParaRPr lang="en-US" dirty="0"/>
          </a:p>
        </p:txBody>
      </p:sp>
      <p:sp>
        <p:nvSpPr>
          <p:cNvPr id="3" name="Content Placeholder 2"/>
          <p:cNvSpPr>
            <a:spLocks noGrp="1"/>
          </p:cNvSpPr>
          <p:nvPr>
            <p:ph idx="1"/>
          </p:nvPr>
        </p:nvSpPr>
        <p:spPr>
          <a:xfrm>
            <a:off x="457200" y="1600200"/>
            <a:ext cx="8229600" cy="4991669"/>
          </a:xfrm>
        </p:spPr>
        <p:txBody>
          <a:bodyPr>
            <a:normAutofit fontScale="77500" lnSpcReduction="20000"/>
          </a:bodyPr>
          <a:lstStyle/>
          <a:p>
            <a:pPr marL="0" indent="0" algn="ctr">
              <a:buNone/>
            </a:pPr>
            <a:r>
              <a:rPr lang="en-US" dirty="0" smtClean="0"/>
              <a:t>The ERCOT Whitepaper offered a spectrum of market frameworks to further discussion DG Integration</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marL="0" indent="0" algn="ctr">
              <a:buNone/>
            </a:pPr>
            <a:endParaRPr lang="en-US" dirty="0" smtClean="0"/>
          </a:p>
          <a:p>
            <a:pPr marL="0" indent="0" algn="ctr">
              <a:buNone/>
            </a:pPr>
            <a:r>
              <a:rPr lang="en-US" dirty="0" smtClean="0"/>
              <a:t>DREAM tackled issues and shortcomings with existing practices.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996" y="2361316"/>
            <a:ext cx="4790364" cy="3157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64524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Questions / Potential Votes: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i="1" dirty="0"/>
              <a:t>4:  Direct QMWG and DSWG to update the ALR Other Binding Document and associated Protocols to reflect Option #(s) ___, detailed above in the Provisions for Aggregations section of this document.   </a:t>
            </a:r>
            <a:endParaRPr lang="en-US" b="1" i="1" dirty="0" smtClean="0"/>
          </a:p>
          <a:p>
            <a:pPr>
              <a:buAutoNum type="arabicPeriod"/>
            </a:pPr>
            <a:r>
              <a:rPr lang="en-US" sz="2100" dirty="0" smtClean="0"/>
              <a:t>Create aggregated distributed resources with a Load Zone-level identity</a:t>
            </a:r>
          </a:p>
          <a:p>
            <a:pPr>
              <a:buAutoNum type="arabicPeriod"/>
            </a:pPr>
            <a:r>
              <a:rPr lang="en-US" sz="2100" dirty="0" smtClean="0"/>
              <a:t>Create aggregated distributed resources with similarly situated electrical locations.</a:t>
            </a:r>
          </a:p>
          <a:p>
            <a:pPr>
              <a:buAutoNum type="arabicPeriod"/>
            </a:pPr>
            <a:r>
              <a:rPr lang="en-US" sz="2100" dirty="0" smtClean="0"/>
              <a:t>Create aggregated distributed resources with nodal identity at a resource level and a corresponding portfolio with weighted shift factors</a:t>
            </a:r>
          </a:p>
          <a:p>
            <a:pPr>
              <a:buAutoNum type="arabicPeriod"/>
            </a:pPr>
            <a:r>
              <a:rPr lang="en-US" sz="2100" dirty="0" smtClean="0"/>
              <a:t>Create </a:t>
            </a:r>
            <a:r>
              <a:rPr lang="en-US" sz="2100" dirty="0"/>
              <a:t>aggregated distributed resources without shift factor limitations, as standard SCED operations would place curtailment risk on the </a:t>
            </a:r>
            <a:r>
              <a:rPr lang="en-US" sz="2100" dirty="0" smtClean="0"/>
              <a:t>aggregated </a:t>
            </a:r>
            <a:r>
              <a:rPr lang="en-US" sz="2100" dirty="0"/>
              <a:t>DER should it contain systems with shift factors requiring curtailment (i.e. a lowest common denominator for reliability risk is applied to the entire aggregation).  Thus Market Participants would be encouraged to design aggregations with nodal topography that makes the most economic sense for the participants in the aggregation</a:t>
            </a:r>
            <a:r>
              <a:rPr lang="en-US" sz="2100" dirty="0" smtClean="0"/>
              <a:t>.</a:t>
            </a:r>
            <a:endParaRPr lang="en-US" sz="2100" dirty="0"/>
          </a:p>
          <a:p>
            <a:pPr marL="0" indent="0">
              <a:buNone/>
            </a:pPr>
            <a:endParaRPr lang="en-US" b="1" i="1" dirty="0" smtClean="0"/>
          </a:p>
          <a:p>
            <a:pPr marL="0" indent="0">
              <a:buNone/>
            </a:pPr>
            <a:r>
              <a:rPr lang="en-US" b="1" i="1" dirty="0" smtClean="0"/>
              <a:t>5</a:t>
            </a:r>
            <a:r>
              <a:rPr lang="en-US" b="1" i="1" dirty="0"/>
              <a:t>:  Consider who should bear the cost of EPS meters deployed to support distributed resources, or put this matter on hold as we wait for the NPRR on use of AMI meters instead of EPS to work its way through the approval process.</a:t>
            </a:r>
            <a:endParaRPr lang="en-US" dirty="0"/>
          </a:p>
          <a:p>
            <a:endParaRPr lang="en-US" b="1" i="1" dirty="0" smtClean="0"/>
          </a:p>
          <a:p>
            <a:endParaRPr lang="en-US" dirty="0"/>
          </a:p>
        </p:txBody>
      </p:sp>
    </p:spTree>
    <p:extLst>
      <p:ext uri="{BB962C8B-B14F-4D97-AF65-F5344CB8AC3E}">
        <p14:creationId xmlns:p14="http://schemas.microsoft.com/office/powerpoint/2010/main" val="41961112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143" y="-54592"/>
            <a:ext cx="8229600" cy="1143000"/>
          </a:xfrm>
        </p:spPr>
        <p:txBody>
          <a:bodyPr/>
          <a:lstStyle/>
          <a:p>
            <a:r>
              <a:rPr lang="en-US" dirty="0" smtClean="0"/>
              <a:t>Questions / Potential Votes:</a:t>
            </a:r>
            <a:endParaRPr lang="en-US" dirty="0"/>
          </a:p>
        </p:txBody>
      </p:sp>
      <p:sp>
        <p:nvSpPr>
          <p:cNvPr id="3" name="Content Placeholder 2"/>
          <p:cNvSpPr>
            <a:spLocks noGrp="1"/>
          </p:cNvSpPr>
          <p:nvPr>
            <p:ph idx="1"/>
          </p:nvPr>
        </p:nvSpPr>
        <p:spPr/>
        <p:txBody>
          <a:bodyPr/>
          <a:lstStyle/>
          <a:p>
            <a:pPr>
              <a:buAutoNum type="arabicPeriod" startAt="6"/>
            </a:pPr>
            <a:r>
              <a:rPr lang="en-US" sz="1600" b="1" i="1" dirty="0" smtClean="0"/>
              <a:t>Direct </a:t>
            </a:r>
            <a:r>
              <a:rPr lang="en-US" sz="1600" b="1" i="1" dirty="0"/>
              <a:t>WMS / QMWG /DWSG to  review the market impact of the status quo treatment for price responsive distributed resources. Passive distributed resources (e.g. solar, wind, or other non-price-responsive resources receiving negative Load Zone pricing when injecting) should be excluded from this assessment.  WMS may consider and/or propose alternative arrangements that improve visibility and/or ERCOT control of price responsive </a:t>
            </a:r>
            <a:r>
              <a:rPr lang="en-US" sz="1600" b="1" i="1" dirty="0" smtClean="0"/>
              <a:t>resources.</a:t>
            </a:r>
          </a:p>
          <a:p>
            <a:pPr>
              <a:buAutoNum type="arabicPeriod" startAt="6"/>
            </a:pPr>
            <a:endParaRPr lang="en-US" sz="1600" b="1" i="1" dirty="0" smtClean="0"/>
          </a:p>
          <a:p>
            <a:pPr>
              <a:buAutoNum type="arabicPeriod" startAt="6"/>
            </a:pPr>
            <a:r>
              <a:rPr lang="en-US" sz="1600" b="1" i="1" dirty="0" smtClean="0"/>
              <a:t>Enable </a:t>
            </a:r>
            <a:r>
              <a:rPr lang="en-US" sz="1600" b="1" i="1" dirty="0"/>
              <a:t>a distributed resource above a specified size to participate in energy and Ancillary Service markets on equal footing with a traditional resource by absorbing the cost of an EPS meter (in the rate base) per point of interconnect with the distribution system in the rate base, or put this matter on hold as we wait for the NPRR on use of AMI meters instead of EPS to work its way through the approval process. </a:t>
            </a:r>
            <a:endParaRPr lang="en-US" sz="1600" dirty="0" smtClean="0"/>
          </a:p>
          <a:p>
            <a:pPr>
              <a:buAutoNum type="arabicPeriod" startAt="6"/>
            </a:pPr>
            <a:endParaRPr lang="en-US" sz="1600" b="1" i="1" dirty="0"/>
          </a:p>
          <a:p>
            <a:pPr>
              <a:buAutoNum type="arabicPeriod" startAt="6"/>
            </a:pPr>
            <a:r>
              <a:rPr lang="en-US" sz="1600" b="1" i="1" dirty="0" smtClean="0"/>
              <a:t>Enable </a:t>
            </a:r>
            <a:r>
              <a:rPr lang="en-US" sz="1600" b="1" i="1" dirty="0"/>
              <a:t>distributed resources to change their registration on a nodal basis (e.g. for the periodic inclusion and removal systems within an aggregation) and to allow a single registered distributed resource or an aggregation to participate in a Load Zone portfolio dispatch.  The quickest frequency of either or both types of registration change should be X month(s).</a:t>
            </a:r>
            <a:endParaRPr lang="en-US" sz="1600" dirty="0"/>
          </a:p>
        </p:txBody>
      </p:sp>
    </p:spTree>
    <p:extLst>
      <p:ext uri="{BB962C8B-B14F-4D97-AF65-F5344CB8AC3E}">
        <p14:creationId xmlns:p14="http://schemas.microsoft.com/office/powerpoint/2010/main" val="25677802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6256" y="-80210"/>
            <a:ext cx="8229600" cy="1143000"/>
          </a:xfrm>
        </p:spPr>
        <p:txBody>
          <a:bodyPr/>
          <a:lstStyle/>
          <a:p>
            <a:r>
              <a:rPr lang="en-US" dirty="0" smtClean="0"/>
              <a:t>Targeted topics</a:t>
            </a:r>
            <a:endParaRPr lang="en-US" dirty="0"/>
          </a:p>
        </p:txBody>
      </p:sp>
      <p:sp>
        <p:nvSpPr>
          <p:cNvPr id="8" name="Content Placeholder 7"/>
          <p:cNvSpPr>
            <a:spLocks noGrp="1"/>
          </p:cNvSpPr>
          <p:nvPr>
            <p:ph idx="1"/>
          </p:nvPr>
        </p:nvSpPr>
        <p:spPr>
          <a:xfrm>
            <a:off x="520263" y="1150882"/>
            <a:ext cx="7851228" cy="5189633"/>
          </a:xfrm>
        </p:spPr>
        <p:txBody>
          <a:bodyPr>
            <a:normAutofit fontScale="85000" lnSpcReduction="10000"/>
          </a:bodyPr>
          <a:lstStyle/>
          <a:p>
            <a:pPr marL="0" lvl="0" indent="0">
              <a:lnSpc>
                <a:spcPct val="100000"/>
              </a:lnSpc>
              <a:spcAft>
                <a:spcPts val="1200"/>
              </a:spcAft>
              <a:buNone/>
            </a:pPr>
            <a:r>
              <a:rPr lang="en-US" b="1" dirty="0" smtClean="0"/>
              <a:t>DREAM held focused meetings on </a:t>
            </a:r>
          </a:p>
          <a:p>
            <a:pPr lvl="0">
              <a:lnSpc>
                <a:spcPct val="100000"/>
              </a:lnSpc>
              <a:spcAft>
                <a:spcPts val="1200"/>
              </a:spcAft>
            </a:pPr>
            <a:endParaRPr lang="en-US" b="1" dirty="0"/>
          </a:p>
          <a:p>
            <a:pPr marL="502920" indent="-457200">
              <a:buAutoNum type="arabicPeriod"/>
            </a:pPr>
            <a:r>
              <a:rPr lang="en-US" i="1" dirty="0" smtClean="0"/>
              <a:t>Definitions</a:t>
            </a:r>
            <a:r>
              <a:rPr lang="en-US" i="1" dirty="0"/>
              <a:t>, Reporting, Distribution Awareness, and </a:t>
            </a:r>
            <a:r>
              <a:rPr lang="en-US" i="1" dirty="0" smtClean="0"/>
              <a:t>potential DG</a:t>
            </a:r>
            <a:r>
              <a:rPr lang="en-US" i="1" dirty="0"/>
              <a:t> </a:t>
            </a:r>
            <a:r>
              <a:rPr lang="en-US" i="1" dirty="0" smtClean="0"/>
              <a:t>Aggregation Rules</a:t>
            </a:r>
          </a:p>
          <a:p>
            <a:pPr marL="502920" indent="-457200">
              <a:buAutoNum type="arabicPeriod"/>
            </a:pPr>
            <a:endParaRPr lang="en-US" i="1" dirty="0" smtClean="0"/>
          </a:p>
          <a:p>
            <a:pPr marL="502920" indent="-457200">
              <a:buAutoNum type="arabicPeriod"/>
            </a:pPr>
            <a:r>
              <a:rPr lang="en-US" i="1" dirty="0" smtClean="0"/>
              <a:t>Interconnection </a:t>
            </a:r>
            <a:r>
              <a:rPr lang="en-US" i="1" dirty="0"/>
              <a:t>Procedures, Metering, and </a:t>
            </a:r>
            <a:r>
              <a:rPr lang="en-US" i="1" dirty="0" smtClean="0"/>
              <a:t>Modeling</a:t>
            </a:r>
          </a:p>
          <a:p>
            <a:pPr marL="502920" indent="-457200">
              <a:buAutoNum type="arabicPeriod"/>
            </a:pPr>
            <a:endParaRPr lang="en-US" i="1" dirty="0" smtClean="0"/>
          </a:p>
          <a:p>
            <a:pPr marL="502920" indent="-457200">
              <a:buAutoNum type="arabicPeriod"/>
            </a:pPr>
            <a:r>
              <a:rPr lang="en-US" i="1" dirty="0" smtClean="0"/>
              <a:t>Local </a:t>
            </a:r>
            <a:r>
              <a:rPr lang="en-US" i="1" dirty="0"/>
              <a:t>Pricing (Nodal), Resource Optionality </a:t>
            </a:r>
            <a:endParaRPr lang="en-US" i="1" dirty="0" smtClean="0"/>
          </a:p>
          <a:p>
            <a:pPr marL="502920" indent="-457200">
              <a:buAutoNum type="arabicPeriod"/>
            </a:pPr>
            <a:endParaRPr lang="en-US" i="1" dirty="0"/>
          </a:p>
          <a:p>
            <a:pPr marL="502920" indent="-457200">
              <a:buAutoNum type="arabicPeriod"/>
            </a:pPr>
            <a:r>
              <a:rPr lang="en-US" i="1" dirty="0" smtClean="0"/>
              <a:t>Compliance </a:t>
            </a:r>
            <a:r>
              <a:rPr lang="en-US" i="1" dirty="0"/>
              <a:t>Metrics</a:t>
            </a:r>
            <a:endParaRPr lang="en-US" b="1" dirty="0"/>
          </a:p>
        </p:txBody>
      </p:sp>
    </p:spTree>
    <p:extLst>
      <p:ext uri="{BB962C8B-B14F-4D97-AF65-F5344CB8AC3E}">
        <p14:creationId xmlns:p14="http://schemas.microsoft.com/office/powerpoint/2010/main" val="8492021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18" y="358264"/>
            <a:ext cx="8134630" cy="419156"/>
          </a:xfrm>
        </p:spPr>
        <p:txBody>
          <a:bodyPr>
            <a:normAutofit fontScale="90000"/>
          </a:bodyPr>
          <a:lstStyle/>
          <a:p>
            <a:r>
              <a:rPr lang="en-US" i="1" dirty="0" smtClean="0"/>
              <a:t>Definitions and Reporting</a:t>
            </a:r>
            <a:endParaRPr lang="en-US" dirty="0"/>
          </a:p>
        </p:txBody>
      </p:sp>
      <p:sp>
        <p:nvSpPr>
          <p:cNvPr id="3" name="Content Placeholder 2"/>
          <p:cNvSpPr>
            <a:spLocks noGrp="1"/>
          </p:cNvSpPr>
          <p:nvPr>
            <p:ph idx="1"/>
          </p:nvPr>
        </p:nvSpPr>
        <p:spPr>
          <a:xfrm>
            <a:off x="341313" y="1185201"/>
            <a:ext cx="8208961" cy="5071137"/>
          </a:xfrm>
        </p:spPr>
        <p:txBody>
          <a:bodyPr>
            <a:normAutofit fontScale="77500" lnSpcReduction="20000"/>
          </a:bodyPr>
          <a:lstStyle/>
          <a:p>
            <a:pPr marL="0" indent="0">
              <a:buNone/>
            </a:pPr>
            <a:r>
              <a:rPr lang="en-US" b="1" i="1" cap="all" dirty="0" smtClean="0">
                <a:solidFill>
                  <a:schemeClr val="accent2"/>
                </a:solidFill>
                <a:latin typeface="+mj-lt"/>
                <a:ea typeface="+mj-ea"/>
                <a:cs typeface="+mj-cs"/>
              </a:rPr>
              <a:t>Definitions</a:t>
            </a:r>
            <a:r>
              <a:rPr lang="en-US" dirty="0" smtClean="0"/>
              <a:t>:  </a:t>
            </a:r>
          </a:p>
          <a:p>
            <a:pPr marL="0" indent="0">
              <a:buNone/>
            </a:pPr>
            <a:r>
              <a:rPr lang="en-US" dirty="0" smtClean="0"/>
              <a:t>Stakeholders observed a gap in current protocols; issued an NPRR to improve DG boundaries.  Current protocols are not explicit for:</a:t>
            </a:r>
          </a:p>
          <a:p>
            <a:pPr marL="614363" lvl="1" indent="-342900">
              <a:buFont typeface="Arial" panose="020B0604020202020204" pitchFamily="34" charset="0"/>
              <a:buChar char="•"/>
            </a:pPr>
            <a:r>
              <a:rPr lang="en-US" dirty="0" smtClean="0"/>
              <a:t>DG 10 MW or greater but connected at a distribution voltage</a:t>
            </a:r>
          </a:p>
          <a:p>
            <a:pPr marL="614363" lvl="1" indent="-342900">
              <a:buFont typeface="Arial" panose="020B0604020202020204" pitchFamily="34" charset="0"/>
              <a:buChar char="•"/>
            </a:pPr>
            <a:r>
              <a:rPr lang="en-US" dirty="0" smtClean="0"/>
              <a:t>DG that intends to inject to the Distribution </a:t>
            </a:r>
            <a:r>
              <a:rPr lang="en-US" dirty="0"/>
              <a:t>S</a:t>
            </a:r>
            <a:r>
              <a:rPr lang="en-US" dirty="0" smtClean="0"/>
              <a:t>ystem, rather than reduce load</a:t>
            </a:r>
          </a:p>
          <a:p>
            <a:pPr marL="614363" lvl="1" indent="-342900">
              <a:buFont typeface="Arial" panose="020B0604020202020204" pitchFamily="34" charset="0"/>
              <a:buChar char="•"/>
            </a:pPr>
            <a:r>
              <a:rPr lang="en-US" dirty="0" smtClean="0"/>
              <a:t>Use of the term Customer (ambiguous reference to distribution customer, load, etc.)</a:t>
            </a:r>
            <a:r>
              <a:rPr lang="en-US" dirty="0"/>
              <a:t>	</a:t>
            </a:r>
            <a:endParaRPr lang="en-US" b="1" i="1" cap="all" dirty="0" smtClean="0">
              <a:solidFill>
                <a:schemeClr val="accent2"/>
              </a:solidFill>
              <a:latin typeface="+mj-lt"/>
              <a:ea typeface="+mj-ea"/>
              <a:cs typeface="+mj-cs"/>
            </a:endParaRPr>
          </a:p>
          <a:p>
            <a:pPr marL="0" indent="0">
              <a:buNone/>
            </a:pPr>
            <a:endParaRPr lang="en-US" b="1" i="1" cap="all" dirty="0" smtClean="0">
              <a:solidFill>
                <a:schemeClr val="accent2"/>
              </a:solidFill>
              <a:latin typeface="+mj-lt"/>
              <a:ea typeface="+mj-ea"/>
              <a:cs typeface="+mj-cs"/>
            </a:endParaRPr>
          </a:p>
          <a:p>
            <a:pPr marL="0" indent="0">
              <a:buNone/>
            </a:pPr>
            <a:r>
              <a:rPr lang="en-US" b="1" i="1" cap="all" dirty="0" smtClean="0">
                <a:solidFill>
                  <a:schemeClr val="accent2"/>
                </a:solidFill>
                <a:latin typeface="+mj-lt"/>
                <a:ea typeface="+mj-ea"/>
                <a:cs typeface="+mj-cs"/>
              </a:rPr>
              <a:t>Reporting</a:t>
            </a:r>
            <a:r>
              <a:rPr lang="en-US" b="1" i="1" cap="all" dirty="0">
                <a:solidFill>
                  <a:schemeClr val="accent2"/>
                </a:solidFill>
                <a:latin typeface="+mj-lt"/>
                <a:ea typeface="+mj-ea"/>
                <a:cs typeface="+mj-cs"/>
              </a:rPr>
              <a:t>:  </a:t>
            </a:r>
            <a:endParaRPr lang="en-US" b="1" i="1" cap="all" dirty="0" smtClean="0">
              <a:solidFill>
                <a:schemeClr val="accent2"/>
              </a:solidFill>
              <a:latin typeface="+mj-lt"/>
              <a:ea typeface="+mj-ea"/>
              <a:cs typeface="+mj-cs"/>
            </a:endParaRPr>
          </a:p>
          <a:p>
            <a:pPr marL="0" indent="0">
              <a:buNone/>
            </a:pPr>
            <a:r>
              <a:rPr lang="en-US" dirty="0" smtClean="0"/>
              <a:t>TDSPs currently report, annually, registered and non-registered DG in a PUC filing.  The filing is only available in scanned PDF form (very difficult to sort and analyze.) </a:t>
            </a:r>
          </a:p>
          <a:p>
            <a:pPr marL="0" indent="0">
              <a:buNone/>
            </a:pPr>
            <a:endParaRPr lang="en-US" sz="1600" dirty="0" smtClean="0"/>
          </a:p>
          <a:p>
            <a:pPr marL="0" indent="0">
              <a:buNone/>
            </a:pPr>
            <a:r>
              <a:rPr lang="en-US" sz="1600" dirty="0" smtClean="0"/>
              <a:t>*Individual MPs filed NPRR 751, 757 to address Definitions and Reporting, respectively.  </a:t>
            </a:r>
          </a:p>
          <a:p>
            <a:endParaRPr lang="en-US" dirty="0"/>
          </a:p>
          <a:p>
            <a:endParaRPr lang="en-US" dirty="0"/>
          </a:p>
          <a:p>
            <a:endParaRPr lang="en-US" b="1" i="1" cap="all" dirty="0">
              <a:solidFill>
                <a:schemeClr val="accent2"/>
              </a:solidFill>
              <a:latin typeface="+mj-lt"/>
              <a:ea typeface="+mj-ea"/>
              <a:cs typeface="+mj-cs"/>
            </a:endParaRPr>
          </a:p>
        </p:txBody>
      </p:sp>
    </p:spTree>
    <p:extLst>
      <p:ext uri="{BB962C8B-B14F-4D97-AF65-F5344CB8AC3E}">
        <p14:creationId xmlns:p14="http://schemas.microsoft.com/office/powerpoint/2010/main" val="22753105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14"/>
            <a:ext cx="8229600" cy="1143000"/>
          </a:xfrm>
        </p:spPr>
        <p:txBody>
          <a:bodyPr/>
          <a:lstStyle/>
          <a:p>
            <a:r>
              <a:rPr lang="en-US" dirty="0" smtClean="0"/>
              <a:t>Reporting (Continued)</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solidFill>
                  <a:srgbClr val="FF0000"/>
                </a:solidFill>
              </a:rPr>
              <a:t>NPRR 719 and COPMGRR040</a:t>
            </a:r>
          </a:p>
          <a:p>
            <a:pPr marL="342900" indent="-342900">
              <a:buFont typeface="Arial" panose="020B0604020202020204" pitchFamily="34" charset="0"/>
              <a:buChar char="•"/>
            </a:pPr>
            <a:r>
              <a:rPr lang="en-US" dirty="0" smtClean="0"/>
              <a:t>Removes the requirement to lower </a:t>
            </a:r>
            <a:r>
              <a:rPr lang="en-US" dirty="0"/>
              <a:t>the Distributed Generation (DG) Registration Threshold, </a:t>
            </a:r>
            <a:endParaRPr lang="en-US" dirty="0" smtClean="0"/>
          </a:p>
          <a:p>
            <a:pPr marL="342900" indent="-342900">
              <a:buFont typeface="Arial" panose="020B0604020202020204" pitchFamily="34" charset="0"/>
              <a:buChar char="•"/>
            </a:pPr>
            <a:r>
              <a:rPr lang="en-US" dirty="0" smtClean="0"/>
              <a:t>Modifies </a:t>
            </a:r>
            <a:r>
              <a:rPr lang="en-US" dirty="0"/>
              <a:t>the ERCOT DG report to include all unregistered DG sites in competitive territories by MW capacity by Load Zone and by the following primary fuel </a:t>
            </a:r>
            <a:r>
              <a:rPr lang="en-US" dirty="0" smtClean="0"/>
              <a:t>types.</a:t>
            </a:r>
          </a:p>
          <a:p>
            <a:pPr marL="0" indent="0">
              <a:buNone/>
            </a:pPr>
            <a:endParaRPr lang="en-US" dirty="0" smtClean="0">
              <a:solidFill>
                <a:srgbClr val="FF0000"/>
              </a:solidFill>
            </a:endParaRPr>
          </a:p>
          <a:p>
            <a:pPr marL="0" indent="0">
              <a:buNone/>
            </a:pPr>
            <a:r>
              <a:rPr lang="en-US" dirty="0" smtClean="0">
                <a:solidFill>
                  <a:srgbClr val="FF0000"/>
                </a:solidFill>
              </a:rPr>
              <a:t>Certain Market Participants suggested that similar improvements to Reporting on DG should be investigated in Non-Opt-In Entities (NOIE)</a:t>
            </a:r>
          </a:p>
        </p:txBody>
      </p:sp>
    </p:spTree>
    <p:extLst>
      <p:ext uri="{BB962C8B-B14F-4D97-AF65-F5344CB8AC3E}">
        <p14:creationId xmlns:p14="http://schemas.microsoft.com/office/powerpoint/2010/main" val="1518623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Distribution Awareness</a:t>
            </a:r>
            <a:endParaRPr lang="en-US"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US" dirty="0" smtClean="0"/>
              <a:t>ERCOT performed assessments of installed DG capacity, but lacks precise knowledge of Resource availability, behavior, and responsiveness to price. </a:t>
            </a: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lgn="ctr">
              <a:buNone/>
            </a:pPr>
            <a:r>
              <a:rPr lang="en-US" dirty="0" smtClean="0"/>
              <a:t>Additionally, ERCOT does not have centralized dispatch authority of DG.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089" y="2509386"/>
            <a:ext cx="4919638" cy="282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55262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4510"/>
            <a:ext cx="8229600" cy="1143000"/>
          </a:xfrm>
        </p:spPr>
        <p:txBody>
          <a:bodyPr>
            <a:normAutofit/>
          </a:bodyPr>
          <a:lstStyle/>
          <a:p>
            <a:r>
              <a:rPr lang="en-US" sz="2400" dirty="0" smtClean="0"/>
              <a:t>Lessons Learned: Distribution awareness and Existing Landscape of DG</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90" y="1332307"/>
            <a:ext cx="6999390" cy="509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66572" y="3174066"/>
            <a:ext cx="3171004" cy="468536"/>
          </a:xfrm>
          <a:prstGeom prst="rect">
            <a:avLst/>
          </a:prstGeom>
          <a:noFill/>
        </p:spPr>
        <p:txBody>
          <a:bodyPr wrap="square" lIns="0" tIns="0" rIns="0" bIns="0" rtlCol="0">
            <a:noAutofit/>
          </a:bodyPr>
          <a:lstStyle/>
          <a:p>
            <a:pPr>
              <a:lnSpc>
                <a:spcPct val="113000"/>
              </a:lnSpc>
              <a:spcAft>
                <a:spcPts val="60"/>
              </a:spcAft>
            </a:pPr>
            <a:r>
              <a:rPr lang="en-US" sz="1000" dirty="0" smtClean="0"/>
              <a:t>*ERCOT reported unregistered values based upon competitive </a:t>
            </a:r>
            <a:r>
              <a:rPr lang="en-US" sz="1000" dirty="0"/>
              <a:t>c</a:t>
            </a:r>
            <a:r>
              <a:rPr lang="en-US" sz="1000" dirty="0" smtClean="0"/>
              <a:t>hoice </a:t>
            </a:r>
            <a:r>
              <a:rPr lang="en-US" sz="1000" dirty="0"/>
              <a:t>a</a:t>
            </a:r>
            <a:r>
              <a:rPr lang="en-US" sz="1000" dirty="0" smtClean="0"/>
              <a:t>reas only, as submitted by each TDSP via profile codes.</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4648" y="4121624"/>
            <a:ext cx="4739352" cy="254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0937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82" y="494744"/>
            <a:ext cx="8134630" cy="419156"/>
          </a:xfrm>
        </p:spPr>
        <p:txBody>
          <a:bodyPr>
            <a:normAutofit fontScale="90000"/>
          </a:bodyPr>
          <a:lstStyle/>
          <a:p>
            <a:r>
              <a:rPr lang="en-US" dirty="0" smtClean="0"/>
              <a:t>Reliability Lessons Learned: MP/ERCOT Visibility and dispatch</a:t>
            </a:r>
            <a:endParaRPr lang="en-US" dirty="0"/>
          </a:p>
        </p:txBody>
      </p:sp>
      <p:sp>
        <p:nvSpPr>
          <p:cNvPr id="3" name="Content Placeholder 2"/>
          <p:cNvSpPr>
            <a:spLocks noGrp="1"/>
          </p:cNvSpPr>
          <p:nvPr>
            <p:ph idx="1"/>
          </p:nvPr>
        </p:nvSpPr>
        <p:spPr>
          <a:xfrm>
            <a:off x="457200" y="1600200"/>
            <a:ext cx="8229600" cy="4991669"/>
          </a:xfrm>
        </p:spPr>
        <p:txBody>
          <a:bodyPr>
            <a:normAutofit fontScale="77500" lnSpcReduction="20000"/>
          </a:bodyPr>
          <a:lstStyle/>
          <a:p>
            <a:pPr marL="0" indent="0" algn="ctr">
              <a:buNone/>
            </a:pPr>
            <a:r>
              <a:rPr lang="en-US" dirty="0" smtClean="0"/>
              <a:t>ERCOT expressed concerns about managing a grid that includes a growing population of distributed resources with limited visibility and no centralized dispatch function (SCED.)</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a:p>
            <a:pPr marL="0" indent="0" algn="ctr">
              <a:buNone/>
            </a:pPr>
            <a:endParaRPr lang="en-US" dirty="0" smtClean="0"/>
          </a:p>
          <a:p>
            <a:pPr marL="0" indent="0" algn="ctr">
              <a:buNone/>
            </a:pPr>
            <a:r>
              <a:rPr lang="en-US" dirty="0" smtClean="0"/>
              <a:t>At least one market participant was concerned about the limited transparency and behavior of price-responsive DG.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825" y="2490172"/>
            <a:ext cx="4382814" cy="281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34529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9067</TotalTime>
  <Words>2421</Words>
  <Application>Microsoft Office PowerPoint</Application>
  <PresentationFormat>On-screen Show (4:3)</PresentationFormat>
  <Paragraphs>294</Paragraphs>
  <Slides>31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Futura Medium</vt:lpstr>
      <vt:lpstr>Office Theme</vt:lpstr>
      <vt:lpstr>DREAM TAC Update</vt:lpstr>
      <vt:lpstr>Introduction</vt:lpstr>
      <vt:lpstr>Comparison:  WP proposals / DREAM Review</vt:lpstr>
      <vt:lpstr>Targeted topics</vt:lpstr>
      <vt:lpstr>Definitions and Reporting</vt:lpstr>
      <vt:lpstr>Reporting (Continued)</vt:lpstr>
      <vt:lpstr>Lessons Learned:  Distribution Awareness</vt:lpstr>
      <vt:lpstr>Lessons Learned: Distribution awareness and Existing Landscape of DG</vt:lpstr>
      <vt:lpstr>Reliability Lessons Learned: MP/ERCOT Visibility and dispatch</vt:lpstr>
      <vt:lpstr>Lessons Learned:  Interconnection Processes</vt:lpstr>
      <vt:lpstr>Process Lessons Learned:   Modeling / Mapping   </vt:lpstr>
      <vt:lpstr>Mapping Resource Nodes</vt:lpstr>
      <vt:lpstr>Resource Nodes Enable</vt:lpstr>
      <vt:lpstr>Resource Node Alternative</vt:lpstr>
      <vt:lpstr>Mapping Resource Nodes:  Distribution switching</vt:lpstr>
      <vt:lpstr>Mapping Resource Nodes:  Distribution switching issues</vt:lpstr>
      <vt:lpstr>Practicality Lessons Learned:  DG participation in CRR Markets needs further review</vt:lpstr>
      <vt:lpstr>DG Participation in CRR Markets</vt:lpstr>
      <vt:lpstr>Alternative transmission hedging for Distributed Generation</vt:lpstr>
      <vt:lpstr>Mobile Generators / CRR Game</vt:lpstr>
      <vt:lpstr>Equity Lessons Learned:  DG Economic Outages </vt:lpstr>
      <vt:lpstr>Equity Lessons Learned:  DG Resource Node Optionality</vt:lpstr>
      <vt:lpstr>Load Zone/Nodal Optionality</vt:lpstr>
      <vt:lpstr>Nodal and Load Zone Price Divergence</vt:lpstr>
      <vt:lpstr>Equity Lessons Learned:  Allowances for DG Aggregations</vt:lpstr>
      <vt:lpstr>Aggregation limitations</vt:lpstr>
      <vt:lpstr>Equity Lessons Learned:  Settlements</vt:lpstr>
      <vt:lpstr>Reliability lessons learned:  Compliance</vt:lpstr>
      <vt:lpstr>Questions / Potential Votes?</vt:lpstr>
      <vt:lpstr>Questions / Potential Votes:</vt:lpstr>
      <vt:lpstr>Questions / Potential Votes:</vt:lpstr>
    </vt:vector>
  </TitlesOfParts>
  <Company>Shell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dc:creator>
  <cp:lastModifiedBy>Thurnher, Gregory A SENA-STE/7</cp:lastModifiedBy>
  <cp:revision>515</cp:revision>
  <cp:lastPrinted>2015-08-13T14:09:20Z</cp:lastPrinted>
  <dcterms:created xsi:type="dcterms:W3CDTF">2009-11-25T14:32:06Z</dcterms:created>
  <dcterms:modified xsi:type="dcterms:W3CDTF">2016-02-22T15:37:02Z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4</vt:i4>
  </property>
</Properties>
</file>