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</p:sldMasterIdLst>
  <p:notesMasterIdLst>
    <p:notesMasterId r:id="rId12"/>
  </p:notesMasterIdLst>
  <p:sldIdLst>
    <p:sldId id="258" r:id="rId6"/>
    <p:sldId id="261" r:id="rId7"/>
    <p:sldId id="264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2425-EBA5-438F-AE96-B2FB482DBE5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20A92-09EA-4C78-ABBD-A7961CC4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14665-9394-47B3-A1A2-BE9503AFF6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5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7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9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9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61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Slide #5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ED881FE-2149-448C-B4D6-E878ACBC9506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1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4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8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8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5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551639F-6445-46FE-A005-32C01D6CA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551EE6A-D0AC-4CE3-93CC-1424B364173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5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24BF8D0-7B87-4239-AC81-58370CF3E3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5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56479FF-5C81-4368-8576-4034D2008D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8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DBB4FD3-700D-44E3-AC93-7EF74EDEEB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4AD4720-9AE6-41A1-8320-3819C4436E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7207EA7-C5C2-4B87-81DB-9E0B75A1005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8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68785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en-US" sz="1050" b="1" dirty="0">
              <a:solidFill>
                <a:srgbClr val="056BB8">
                  <a:lumMod val="75000"/>
                </a:srgbClr>
              </a:solidFill>
              <a:cs typeface="Arial" charset="0"/>
            </a:endParaRPr>
          </a:p>
          <a:p>
            <a:pPr defTabSz="457200">
              <a:defRPr/>
            </a:pPr>
            <a:r>
              <a:rPr lang="en-US" sz="1050" dirty="0">
                <a:solidFill>
                  <a:srgbClr val="056BB8">
                    <a:lumMod val="75000"/>
                  </a:srgbClr>
                </a:solidFill>
                <a:cs typeface="Arial" charset="0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54754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3"/>
          <p:cNvGrpSpPr>
            <a:grpSpLocks/>
          </p:cNvGrpSpPr>
          <p:nvPr/>
        </p:nvGrpSpPr>
        <p:grpSpPr bwMode="auto">
          <a:xfrm>
            <a:off x="603250" y="1498600"/>
            <a:ext cx="8009808" cy="4108094"/>
            <a:chOff x="603250" y="546100"/>
            <a:chExt cx="7727950" cy="4108593"/>
          </a:xfrm>
        </p:grpSpPr>
        <p:pic>
          <p:nvPicPr>
            <p:cNvPr id="3584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618"/>
              <a:ext cx="7543800" cy="2524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Update Multi-Interval Real Time Market </a:t>
              </a: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Prototype</a:t>
              </a:r>
              <a:endParaRPr lang="en-US" sz="2400" b="1" i="1" dirty="0" smtClean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SAWG 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i="1" dirty="0" smtClean="0">
                  <a:solidFill>
                    <a:srgbClr val="00385E">
                      <a:lumMod val="90000"/>
                      <a:lumOff val="10000"/>
                    </a:srgbClr>
                  </a:solidFill>
                  <a:cs typeface="Arial" charset="0"/>
                </a:rPr>
                <a:t>02/22/2016</a:t>
              </a:r>
              <a:endParaRPr lang="en-US" sz="2400" b="1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385E">
                    <a:lumMod val="90000"/>
                    <a:lumOff val="10000"/>
                  </a:srgbClr>
                </a:solidFill>
                <a:cs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72"/>
              <a:ext cx="6286500" cy="12702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34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578" y="641350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Status:</a:t>
            </a: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First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iteration of MIRTM prototype coding completed</a:t>
            </a: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Software Testing in progress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Next Steps:</a:t>
            </a: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Update “Proposed Study Process MIRTM” to address inclusion of Fast Generation Resources</a:t>
            </a:r>
          </a:p>
          <a:p>
            <a:pPr lvl="2" defTabSz="457200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prstClr val="black"/>
              </a:solidFill>
              <a:cs typeface="Arial" charset="0"/>
            </a:endParaRPr>
          </a:p>
          <a:p>
            <a:pPr lvl="2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cs typeface="Arial" charset="0"/>
              </a:rPr>
              <a:t>http</a:t>
            </a:r>
            <a:r>
              <a:rPr lang="en-US" sz="1100" b="1" dirty="0">
                <a:solidFill>
                  <a:prstClr val="black"/>
                </a:solidFill>
                <a:cs typeface="Arial" charset="0"/>
              </a:rPr>
              <a:t>://</a:t>
            </a:r>
            <a:r>
              <a:rPr lang="en-US" sz="1100" b="1" dirty="0" smtClean="0">
                <a:solidFill>
                  <a:prstClr val="black"/>
                </a:solidFill>
                <a:cs typeface="Arial" charset="0"/>
              </a:rPr>
              <a:t>www.ercot.com/content/wcm/key_documents_lists/51007/Proposed_Study_Process_MIRTM.doc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ERCOT will give presentation on the mathematical model of the MIRTM prototype once the software is ready for conducting studies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Request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clarification on the Offer, Temporal constraints data to be used for Fast Generation Resources</a:t>
            </a:r>
          </a:p>
          <a:p>
            <a:pPr marL="1714500" lvl="3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Generic?</a:t>
            </a:r>
          </a:p>
          <a:p>
            <a:pPr marL="1714500" lvl="3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Verifiable?</a:t>
            </a: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1714500" lvl="3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Other?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	</a:t>
            </a: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578" y="914400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General 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Features MIRTM prototype:</a:t>
            </a: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Study period 30 minutes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Telemetered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ramp rates used for entire study period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Telemetered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status used for entire study period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Ramp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Rate constraints coupling intervals in study period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578" y="914400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Load Resource Modelling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Parameters: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Single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part Energy Bid to Buy $/MWh (Not to exceed price, MW)</a:t>
            </a:r>
          </a:p>
          <a:p>
            <a:pPr marL="1257300" lvl="2" indent="-34290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Same Energy Bid for all intervals in study period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Ramp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Period (start time): Advance notice required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Minimum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Run Time: If struck, the minimum time that the Load Resource is curtailed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Maximum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Run Time: If struck, the maximum time that the Load Resource can be curtailed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Return 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to Service Time: After recall, the time period when Load Resource is not available to MIRTM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MIRTM will not consider a Load Resource if its Ramp Period + Minimum Run Time is more than the study period (30 minutes)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Maximum Run Time and Return to Service Time are partially managed outside the MIRTM engine </a:t>
            </a:r>
          </a:p>
        </p:txBody>
      </p:sp>
    </p:spTree>
    <p:extLst>
      <p:ext uri="{BB962C8B-B14F-4D97-AF65-F5344CB8AC3E}">
        <p14:creationId xmlns:p14="http://schemas.microsoft.com/office/powerpoint/2010/main" val="29789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578" y="914400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Load Resource Modelling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Request Clarification (Settlements issue</a:t>
            </a: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):</a:t>
            </a: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For what time period is a Load Resource eligible for Make Whole IF Real-Time binding LMP does not materialize?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Options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:</a:t>
            </a: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1257300" lvl="2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Fixed number of 15 minute settlement intervals (e.g. 1)</a:t>
            </a:r>
          </a:p>
          <a:p>
            <a:pPr marL="1257300" lvl="2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Other ?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MIRTM update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578" y="914400"/>
            <a:ext cx="8095456" cy="5070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Fast Generator Resource Modelling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Parameters: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Three Part Offer (Temperature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dependent </a:t>
            </a:r>
            <a:r>
              <a:rPr lang="en-US" sz="1600" b="1" dirty="0" err="1" smtClean="0">
                <a:solidFill>
                  <a:prstClr val="black"/>
                </a:solidFill>
                <a:cs typeface="Arial" charset="0"/>
              </a:rPr>
              <a:t>StartUp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 Cost $, Minimum Energy Cost @LSL, EOC)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Temperature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dependent Start Time (Hot, Intermediate, Cold)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Minimum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On Time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Minimum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Off Time</a:t>
            </a: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  <a:p>
            <a:pPr marL="800100" lvl="1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err="1" smtClean="0">
                <a:solidFill>
                  <a:prstClr val="black"/>
                </a:solidFill>
                <a:cs typeface="Arial" charset="0"/>
              </a:rPr>
              <a:t>StartUp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and Shutdown constraints to cycle Fast Generator Resources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MIRTM will not consider a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Fast Generator 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Resource if its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applicable temperature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dependent </a:t>
            </a:r>
            <a:r>
              <a:rPr lang="en-US" sz="1600" b="1" dirty="0" err="1" smtClean="0">
                <a:solidFill>
                  <a:prstClr val="black"/>
                </a:solidFill>
                <a:cs typeface="Arial" charset="0"/>
              </a:rPr>
              <a:t>StartTime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+ 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Minimum </a:t>
            </a:r>
            <a:r>
              <a:rPr lang="en-US" sz="1600" b="1" dirty="0" smtClean="0">
                <a:solidFill>
                  <a:prstClr val="black"/>
                </a:solidFill>
                <a:cs typeface="Arial" charset="0"/>
              </a:rPr>
              <a:t>On 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Time is more than the study period (30 minutes)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prstClr val="black"/>
              </a:solidFill>
              <a:cs typeface="Arial" charset="0"/>
            </a:endParaRP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DE803B67CAD4F92CDDF69DF5C071E" ma:contentTypeVersion="0" ma:contentTypeDescription="Create a new document." ma:contentTypeScope="" ma:versionID="2f8a193eadcd96809f89a0ac30673621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8E4DD-AB0E-4E7B-9106-15E965732A69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db64cb27-6b28-4b9c-8349-fb9d75ca019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AD2334-2E2D-4196-B32B-D975E8F88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CB5B92-9421-4722-84C1-92769A554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399</Words>
  <Application>Microsoft Office PowerPoint</Application>
  <PresentationFormat>On-screen Show (4:3)</PresentationFormat>
  <Paragraphs>90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1_Office Theme</vt:lpstr>
      <vt:lpstr>Office Theme</vt:lpstr>
      <vt:lpstr>PowerPoint Presentation</vt:lpstr>
      <vt:lpstr>MIRTM Update</vt:lpstr>
      <vt:lpstr>MIRTM update</vt:lpstr>
      <vt:lpstr>MIRTM update</vt:lpstr>
      <vt:lpstr>MIRTM update</vt:lpstr>
      <vt:lpstr>MIRTM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Shaw, Pamela</cp:lastModifiedBy>
  <cp:revision>31</cp:revision>
  <dcterms:created xsi:type="dcterms:W3CDTF">2015-09-09T21:20:01Z</dcterms:created>
  <dcterms:modified xsi:type="dcterms:W3CDTF">2016-02-17T20:46:49Z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0x010100C7BDE803B67CAD4F92CDDF69DF5C071E</vt:lpwstr>
  </property>
</Properties>
</file>