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</p:sldMasterIdLst>
  <p:notesMasterIdLst>
    <p:notesMasterId r:id="rId12"/>
  </p:notesMasterIdLst>
  <p:sldIdLst>
    <p:sldId id="258" r:id="rId6"/>
    <p:sldId id="261" r:id="rId7"/>
    <p:sldId id="264" r:id="rId8"/>
    <p:sldId id="267" r:id="rId9"/>
    <p:sldId id="266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8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EB2425-EBA5-438F-AE96-B2FB482DBE50}" type="datetimeFigureOut">
              <a:rPr lang="en-US" smtClean="0"/>
              <a:t>2/17/2016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420A92-09EA-4C78-ABBD-A7961CC49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397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F614665-9394-47B3-A1A2-BE9503AFF6A5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552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Slide #5</a:t>
            </a:r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31731" indent="-281435">
              <a:defRPr>
                <a:solidFill>
                  <a:schemeClr val="tx1"/>
                </a:solidFill>
                <a:latin typeface="Arial" charset="0"/>
              </a:defRPr>
            </a:lvl2pPr>
            <a:lvl3pPr marL="1125741" indent="-225148">
              <a:defRPr>
                <a:solidFill>
                  <a:schemeClr val="tx1"/>
                </a:solidFill>
                <a:latin typeface="Arial" charset="0"/>
              </a:defRPr>
            </a:lvl3pPr>
            <a:lvl4pPr marL="1576037" indent="-225148">
              <a:defRPr>
                <a:solidFill>
                  <a:schemeClr val="tx1"/>
                </a:solidFill>
                <a:latin typeface="Arial" charset="0"/>
              </a:defRPr>
            </a:lvl4pPr>
            <a:lvl5pPr marL="2026333" indent="-225148">
              <a:defRPr>
                <a:solidFill>
                  <a:schemeClr val="tx1"/>
                </a:solidFill>
                <a:latin typeface="Arial" charset="0"/>
              </a:defRPr>
            </a:lvl5pPr>
            <a:lvl6pPr marL="2476630" indent="-225148" defTabSz="4502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6926" indent="-225148" defTabSz="4502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77222" indent="-225148" defTabSz="4502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27518" indent="-225148" defTabSz="4502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BED881FE-2149-448C-B4D6-E878ACBC9506}" type="slidenum">
              <a:rPr lang="en-US" altLang="en-US" smtClean="0">
                <a:solidFill>
                  <a:prstClr val="black"/>
                </a:solidFill>
                <a:latin typeface="Calibri" pitchFamily="34" charset="0"/>
              </a:rPr>
              <a:pPr>
                <a:defRPr/>
              </a:pPr>
              <a:t>2</a:t>
            </a:fld>
            <a:endParaRPr lang="en-US" altLang="en-US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271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Slide #5</a:t>
            </a:r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31731" indent="-281435">
              <a:defRPr>
                <a:solidFill>
                  <a:schemeClr val="tx1"/>
                </a:solidFill>
                <a:latin typeface="Arial" charset="0"/>
              </a:defRPr>
            </a:lvl2pPr>
            <a:lvl3pPr marL="1125741" indent="-225148">
              <a:defRPr>
                <a:solidFill>
                  <a:schemeClr val="tx1"/>
                </a:solidFill>
                <a:latin typeface="Arial" charset="0"/>
              </a:defRPr>
            </a:lvl3pPr>
            <a:lvl4pPr marL="1576037" indent="-225148">
              <a:defRPr>
                <a:solidFill>
                  <a:schemeClr val="tx1"/>
                </a:solidFill>
                <a:latin typeface="Arial" charset="0"/>
              </a:defRPr>
            </a:lvl4pPr>
            <a:lvl5pPr marL="2026333" indent="-225148">
              <a:defRPr>
                <a:solidFill>
                  <a:schemeClr val="tx1"/>
                </a:solidFill>
                <a:latin typeface="Arial" charset="0"/>
              </a:defRPr>
            </a:lvl5pPr>
            <a:lvl6pPr marL="2476630" indent="-225148" defTabSz="4502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6926" indent="-225148" defTabSz="4502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77222" indent="-225148" defTabSz="4502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27518" indent="-225148" defTabSz="4502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BED881FE-2149-448C-B4D6-E878ACBC9506}" type="slidenum">
              <a:rPr lang="en-US" altLang="en-US" smtClean="0">
                <a:solidFill>
                  <a:prstClr val="black"/>
                </a:solidFill>
                <a:latin typeface="Calibri" pitchFamily="34" charset="0"/>
              </a:rPr>
              <a:pPr>
                <a:defRPr/>
              </a:pPr>
              <a:t>3</a:t>
            </a:fld>
            <a:endParaRPr lang="en-US" altLang="en-US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490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Slide #5</a:t>
            </a:r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31731" indent="-281435">
              <a:defRPr>
                <a:solidFill>
                  <a:schemeClr val="tx1"/>
                </a:solidFill>
                <a:latin typeface="Arial" charset="0"/>
              </a:defRPr>
            </a:lvl2pPr>
            <a:lvl3pPr marL="1125741" indent="-225148">
              <a:defRPr>
                <a:solidFill>
                  <a:schemeClr val="tx1"/>
                </a:solidFill>
                <a:latin typeface="Arial" charset="0"/>
              </a:defRPr>
            </a:lvl3pPr>
            <a:lvl4pPr marL="1576037" indent="-225148">
              <a:defRPr>
                <a:solidFill>
                  <a:schemeClr val="tx1"/>
                </a:solidFill>
                <a:latin typeface="Arial" charset="0"/>
              </a:defRPr>
            </a:lvl4pPr>
            <a:lvl5pPr marL="2026333" indent="-225148">
              <a:defRPr>
                <a:solidFill>
                  <a:schemeClr val="tx1"/>
                </a:solidFill>
                <a:latin typeface="Arial" charset="0"/>
              </a:defRPr>
            </a:lvl5pPr>
            <a:lvl6pPr marL="2476630" indent="-225148" defTabSz="4502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6926" indent="-225148" defTabSz="4502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77222" indent="-225148" defTabSz="4502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27518" indent="-225148" defTabSz="4502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BED881FE-2149-448C-B4D6-E878ACBC9506}" type="slidenum">
              <a:rPr lang="en-US" altLang="en-US" smtClean="0">
                <a:solidFill>
                  <a:prstClr val="black"/>
                </a:solidFill>
                <a:latin typeface="Calibri" pitchFamily="34" charset="0"/>
              </a:rPr>
              <a:pPr>
                <a:defRPr/>
              </a:pPr>
              <a:t>4</a:t>
            </a:fld>
            <a:endParaRPr lang="en-US" altLang="en-US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0952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Slide #5</a:t>
            </a:r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31731" indent="-281435">
              <a:defRPr>
                <a:solidFill>
                  <a:schemeClr val="tx1"/>
                </a:solidFill>
                <a:latin typeface="Arial" charset="0"/>
              </a:defRPr>
            </a:lvl2pPr>
            <a:lvl3pPr marL="1125741" indent="-225148">
              <a:defRPr>
                <a:solidFill>
                  <a:schemeClr val="tx1"/>
                </a:solidFill>
                <a:latin typeface="Arial" charset="0"/>
              </a:defRPr>
            </a:lvl3pPr>
            <a:lvl4pPr marL="1576037" indent="-225148">
              <a:defRPr>
                <a:solidFill>
                  <a:schemeClr val="tx1"/>
                </a:solidFill>
                <a:latin typeface="Arial" charset="0"/>
              </a:defRPr>
            </a:lvl4pPr>
            <a:lvl5pPr marL="2026333" indent="-225148">
              <a:defRPr>
                <a:solidFill>
                  <a:schemeClr val="tx1"/>
                </a:solidFill>
                <a:latin typeface="Arial" charset="0"/>
              </a:defRPr>
            </a:lvl5pPr>
            <a:lvl6pPr marL="2476630" indent="-225148" defTabSz="4502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6926" indent="-225148" defTabSz="4502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77222" indent="-225148" defTabSz="4502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27518" indent="-225148" defTabSz="4502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BED881FE-2149-448C-B4D6-E878ACBC9506}" type="slidenum">
              <a:rPr lang="en-US" altLang="en-US" smtClean="0">
                <a:solidFill>
                  <a:prstClr val="black"/>
                </a:solidFill>
                <a:latin typeface="Calibri" pitchFamily="34" charset="0"/>
              </a:rPr>
              <a:pPr>
                <a:defRPr/>
              </a:pPr>
              <a:t>5</a:t>
            </a:fld>
            <a:endParaRPr lang="en-US" altLang="en-US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8611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dirty="0" smtClean="0"/>
              <a:t>Slide #5</a:t>
            </a:r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31731" indent="-281435">
              <a:defRPr>
                <a:solidFill>
                  <a:schemeClr val="tx1"/>
                </a:solidFill>
                <a:latin typeface="Arial" charset="0"/>
              </a:defRPr>
            </a:lvl2pPr>
            <a:lvl3pPr marL="1125741" indent="-225148">
              <a:defRPr>
                <a:solidFill>
                  <a:schemeClr val="tx1"/>
                </a:solidFill>
                <a:latin typeface="Arial" charset="0"/>
              </a:defRPr>
            </a:lvl3pPr>
            <a:lvl4pPr marL="1576037" indent="-225148">
              <a:defRPr>
                <a:solidFill>
                  <a:schemeClr val="tx1"/>
                </a:solidFill>
                <a:latin typeface="Arial" charset="0"/>
              </a:defRPr>
            </a:lvl4pPr>
            <a:lvl5pPr marL="2026333" indent="-225148">
              <a:defRPr>
                <a:solidFill>
                  <a:schemeClr val="tx1"/>
                </a:solidFill>
                <a:latin typeface="Arial" charset="0"/>
              </a:defRPr>
            </a:lvl5pPr>
            <a:lvl6pPr marL="2476630" indent="-225148" defTabSz="4502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6926" indent="-225148" defTabSz="4502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77222" indent="-225148" defTabSz="4502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27518" indent="-225148" defTabSz="450296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fld id="{BED881FE-2149-448C-B4D6-E878ACBC9506}" type="slidenum">
              <a:rPr lang="en-US" altLang="en-US" smtClean="0">
                <a:solidFill>
                  <a:prstClr val="black"/>
                </a:solidFill>
                <a:latin typeface="Calibri" pitchFamily="34" charset="0"/>
              </a:rPr>
              <a:pPr>
                <a:defRPr/>
              </a:pPr>
              <a:t>6</a:t>
            </a:fld>
            <a:endParaRPr lang="en-US" altLang="en-US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410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54AD4720-9AE6-41A1-8320-3819C4436E3A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664" y="828675"/>
            <a:ext cx="8229600" cy="51165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rtlCol="0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516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4551639F-6445-46FE-A005-32C01D6CAE71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5" y="8001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2475" y="8001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371475" y="179143"/>
            <a:ext cx="8459536" cy="461665"/>
          </a:xfrm>
          <a:prstGeom prst="rect">
            <a:avLst/>
          </a:prstGeom>
        </p:spPr>
        <p:txBody>
          <a:bodyPr rtlCol="0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949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D551EE6A-D0AC-4CE3-93CC-1424B364173E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9664" y="9255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9664" y="1565275"/>
            <a:ext cx="4040188" cy="43703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255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65275"/>
            <a:ext cx="4041775" cy="43703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rtlCol="0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388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6"/>
          <p:cNvSpPr txBox="1">
            <a:spLocks/>
          </p:cNvSpPr>
          <p:nvPr userDrawn="1"/>
        </p:nvSpPr>
        <p:spPr>
          <a:xfrm>
            <a:off x="6705600" y="6202363"/>
            <a:ext cx="2133600" cy="182562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24BF8D0-7B87-4239-AC81-58370CF3E38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79663" y="179143"/>
            <a:ext cx="8458200" cy="461665"/>
          </a:xfrm>
          <a:prstGeom prst="rect">
            <a:avLst/>
          </a:prstGeom>
        </p:spPr>
        <p:txBody>
          <a:bodyPr rtlCol="0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33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56479FF-5C81-4368-8576-4034D2008D4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4861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4DBB4FD3-700D-44E3-AC93-7EF74EDEEBE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1474"/>
            <a:ext cx="3008313" cy="8921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71474"/>
            <a:ext cx="5111750" cy="558323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6365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951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7207EA7-C5C2-4B87-81DB-9E0B75A1005E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665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4551639F-6445-46FE-A005-32C01D6CAE71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5" y="8001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2475" y="8001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371475" y="179143"/>
            <a:ext cx="8459536" cy="461665"/>
          </a:xfrm>
          <a:prstGeom prst="rect">
            <a:avLst/>
          </a:prstGeom>
        </p:spPr>
        <p:txBody>
          <a:bodyPr rtlCol="0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300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D551EE6A-D0AC-4CE3-93CC-1424B364173E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9664" y="9255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9664" y="1565275"/>
            <a:ext cx="4040188" cy="43703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255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65275"/>
            <a:ext cx="4041775" cy="43703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rtlCol="0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553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6"/>
          <p:cNvSpPr txBox="1">
            <a:spLocks/>
          </p:cNvSpPr>
          <p:nvPr userDrawn="1"/>
        </p:nvSpPr>
        <p:spPr>
          <a:xfrm>
            <a:off x="6705600" y="6202363"/>
            <a:ext cx="2133600" cy="182562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24BF8D0-7B87-4239-AC81-58370CF3E38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79663" y="179143"/>
            <a:ext cx="8458200" cy="461665"/>
          </a:xfrm>
          <a:prstGeom prst="rect">
            <a:avLst/>
          </a:prstGeom>
        </p:spPr>
        <p:txBody>
          <a:bodyPr rtlCol="0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254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156479FF-5C81-4368-8576-4034D2008D40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285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4DBB4FD3-700D-44E3-AC93-7EF74EDEEBE6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1474"/>
            <a:ext cx="3008313" cy="8921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71474"/>
            <a:ext cx="5111750" cy="558323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6365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973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54AD4720-9AE6-41A1-8320-3819C4436E3A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664" y="828675"/>
            <a:ext cx="8229600" cy="51165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rtlCol="0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937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 txBox="1">
            <a:spLocks/>
          </p:cNvSpPr>
          <p:nvPr userDrawn="1"/>
        </p:nvSpPr>
        <p:spPr>
          <a:xfrm>
            <a:off x="6705600" y="6069013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B7207EA7-C5C2-4B87-81DB-9E0B75A1005E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200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289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47625" y="0"/>
            <a:ext cx="92392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3" name="Picture 12"/>
          <p:cNvPicPr>
            <a:picLocks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46868"/>
          <a:stretch/>
        </p:blipFill>
        <p:spPr>
          <a:xfrm>
            <a:off x="214884" y="0"/>
            <a:ext cx="8714232" cy="6858000"/>
          </a:xfrm>
          <a:prstGeom prst="rect">
            <a:avLst/>
          </a:prstGeom>
          <a:effectLst>
            <a:reflection stA="58000" endPos="1000" dir="5400000" sy="-100000" algn="bl" rotWithShape="0"/>
          </a:effectLst>
        </p:spPr>
      </p:pic>
      <p:pic>
        <p:nvPicPr>
          <p:cNvPr id="1030" name="Picture 8" descr="ERCOT cmyk-01.pn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6024563"/>
            <a:ext cx="817563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085850" y="6010275"/>
            <a:ext cx="6867525" cy="415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endParaRPr lang="en-US" sz="1050" b="1" dirty="0">
              <a:solidFill>
                <a:srgbClr val="056BB8">
                  <a:lumMod val="75000"/>
                </a:srgbClr>
              </a:solidFill>
              <a:cs typeface="Arial" charset="0"/>
            </a:endParaRPr>
          </a:p>
          <a:p>
            <a:pPr defTabSz="457200">
              <a:defRPr/>
            </a:pPr>
            <a:r>
              <a:rPr lang="en-US" sz="1050" dirty="0">
                <a:solidFill>
                  <a:srgbClr val="056BB8">
                    <a:lumMod val="75000"/>
                  </a:srgbClr>
                </a:solidFill>
                <a:cs typeface="Arial" charset="0"/>
              </a:rPr>
              <a:t>ERCOT Public</a:t>
            </a:r>
          </a:p>
        </p:txBody>
      </p:sp>
    </p:spTree>
    <p:extLst>
      <p:ext uri="{BB962C8B-B14F-4D97-AF65-F5344CB8AC3E}">
        <p14:creationId xmlns:p14="http://schemas.microsoft.com/office/powerpoint/2010/main" val="687853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47625" y="0"/>
            <a:ext cx="92392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3" name="Picture 12"/>
          <p:cNvPicPr>
            <a:picLocks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46868"/>
          <a:stretch/>
        </p:blipFill>
        <p:spPr>
          <a:xfrm>
            <a:off x="214884" y="0"/>
            <a:ext cx="8714232" cy="6858000"/>
          </a:xfrm>
          <a:prstGeom prst="rect">
            <a:avLst/>
          </a:prstGeom>
          <a:effectLst>
            <a:reflection stA="58000" endPos="1000" dir="5400000" sy="-100000" algn="bl" rotWithShape="0"/>
          </a:effectLst>
        </p:spPr>
      </p:pic>
      <p:pic>
        <p:nvPicPr>
          <p:cNvPr id="1030" name="Picture 8" descr="ERCOT cmyk-01.pn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6024563"/>
            <a:ext cx="817563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085850" y="6010275"/>
            <a:ext cx="6867525" cy="415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endParaRPr lang="en-US" sz="1050" b="1" dirty="0">
              <a:solidFill>
                <a:srgbClr val="056BB8">
                  <a:lumMod val="75000"/>
                </a:srgbClr>
              </a:solidFill>
              <a:cs typeface="Arial" charset="0"/>
            </a:endParaRPr>
          </a:p>
          <a:p>
            <a:pPr defTabSz="457200">
              <a:defRPr/>
            </a:pPr>
            <a:r>
              <a:rPr lang="en-US" sz="1050" dirty="0">
                <a:solidFill>
                  <a:srgbClr val="056BB8">
                    <a:lumMod val="75000"/>
                  </a:srgbClr>
                </a:solidFill>
                <a:cs typeface="Arial" charset="0"/>
              </a:rPr>
              <a:t>ERCOT Public</a:t>
            </a:r>
          </a:p>
        </p:txBody>
      </p:sp>
    </p:spTree>
    <p:extLst>
      <p:ext uri="{BB962C8B-B14F-4D97-AF65-F5344CB8AC3E}">
        <p14:creationId xmlns:p14="http://schemas.microsoft.com/office/powerpoint/2010/main" val="1547543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13"/>
          <p:cNvGrpSpPr>
            <a:grpSpLocks/>
          </p:cNvGrpSpPr>
          <p:nvPr/>
        </p:nvGrpSpPr>
        <p:grpSpPr bwMode="auto">
          <a:xfrm>
            <a:off x="603250" y="1498600"/>
            <a:ext cx="8009808" cy="4108094"/>
            <a:chOff x="603250" y="546100"/>
            <a:chExt cx="7727950" cy="4108593"/>
          </a:xfrm>
        </p:grpSpPr>
        <p:pic>
          <p:nvPicPr>
            <p:cNvPr id="35843" name="Picture 8" descr="ERCOT cmyk-01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250" y="546100"/>
              <a:ext cx="2457704" cy="1041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787400" y="2130618"/>
              <a:ext cx="7543800" cy="25240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i="1" dirty="0">
                <a:solidFill>
                  <a:srgbClr val="00385E">
                    <a:lumMod val="90000"/>
                    <a:lumOff val="10000"/>
                  </a:srgbClr>
                </a:solidFill>
                <a:cs typeface="Arial" charset="0"/>
              </a:endParaRPr>
            </a:p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400" b="1" i="1" dirty="0" smtClean="0">
                  <a:solidFill>
                    <a:srgbClr val="00385E">
                      <a:lumMod val="90000"/>
                      <a:lumOff val="10000"/>
                    </a:srgbClr>
                  </a:solidFill>
                  <a:cs typeface="Arial" charset="0"/>
                </a:rPr>
                <a:t>Update Multi-Interval Real Time Market </a:t>
              </a:r>
              <a:r>
                <a:rPr lang="en-US" sz="2400" b="1" i="1" dirty="0" smtClean="0">
                  <a:solidFill>
                    <a:srgbClr val="00385E">
                      <a:lumMod val="90000"/>
                      <a:lumOff val="10000"/>
                    </a:srgbClr>
                  </a:solidFill>
                  <a:cs typeface="Arial" charset="0"/>
                </a:rPr>
                <a:t>Prototype</a:t>
              </a:r>
              <a:endParaRPr lang="en-US" sz="2400" b="1" i="1" dirty="0" smtClean="0">
                <a:solidFill>
                  <a:srgbClr val="00385E">
                    <a:lumMod val="90000"/>
                    <a:lumOff val="10000"/>
                  </a:srgbClr>
                </a:solidFill>
                <a:cs typeface="Arial" charset="0"/>
              </a:endParaRPr>
            </a:p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b="1" i="1" dirty="0">
                <a:solidFill>
                  <a:srgbClr val="00385E">
                    <a:lumMod val="90000"/>
                    <a:lumOff val="10000"/>
                  </a:srgbClr>
                </a:solidFill>
                <a:cs typeface="Arial" charset="0"/>
              </a:endParaRPr>
            </a:p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400" b="1" i="1" dirty="0" smtClean="0">
                  <a:solidFill>
                    <a:srgbClr val="00385E">
                      <a:lumMod val="90000"/>
                      <a:lumOff val="10000"/>
                    </a:srgbClr>
                  </a:solidFill>
                  <a:cs typeface="Arial" charset="0"/>
                </a:rPr>
                <a:t>SAWG </a:t>
              </a:r>
            </a:p>
            <a:p>
              <a:pPr algn="ctr"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400" b="1" i="1" dirty="0" smtClean="0">
                  <a:solidFill>
                    <a:srgbClr val="00385E">
                      <a:lumMod val="90000"/>
                      <a:lumOff val="10000"/>
                    </a:srgbClr>
                  </a:solidFill>
                  <a:cs typeface="Arial" charset="0"/>
                </a:rPr>
                <a:t>02/22/2016</a:t>
              </a:r>
              <a:endParaRPr lang="en-US" sz="2400" b="1" i="1" dirty="0">
                <a:solidFill>
                  <a:srgbClr val="00385E">
                    <a:lumMod val="90000"/>
                    <a:lumOff val="10000"/>
                  </a:srgbClr>
                </a:solidFill>
                <a:cs typeface="Arial" charset="0"/>
              </a:endParaRPr>
            </a:p>
            <a:p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000" i="1" dirty="0">
                <a:solidFill>
                  <a:srgbClr val="00385E">
                    <a:lumMod val="90000"/>
                    <a:lumOff val="10000"/>
                  </a:srgbClr>
                </a:solidFill>
                <a:cs typeface="Arial" charset="0"/>
              </a:endParaRPr>
            </a:p>
            <a:p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385E">
                    <a:lumMod val="90000"/>
                    <a:lumOff val="10000"/>
                  </a:srgbClr>
                </a:solidFill>
                <a:cs typeface="Arial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787400" y="1852772"/>
              <a:ext cx="6286500" cy="12702"/>
            </a:xfrm>
            <a:prstGeom prst="line">
              <a:avLst/>
            </a:prstGeom>
            <a:ln>
              <a:solidFill>
                <a:srgbClr val="00385E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4340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413" y="179388"/>
            <a:ext cx="8459787" cy="461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MIRTM Update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1578" y="641350"/>
            <a:ext cx="8095456" cy="507057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Status:</a:t>
            </a:r>
            <a:endParaRPr lang="en-US" sz="1600" b="1" dirty="0">
              <a:solidFill>
                <a:prstClr val="black"/>
              </a:solidFill>
              <a:cs typeface="Arial" charset="0"/>
            </a:endParaRP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1600" b="1" dirty="0" smtClean="0">
              <a:solidFill>
                <a:prstClr val="black"/>
              </a:solidFill>
              <a:cs typeface="Arial" charset="0"/>
            </a:endParaRP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First </a:t>
            </a: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iteration of MIRTM prototype coding completed</a:t>
            </a:r>
            <a:endParaRPr lang="en-US" sz="1600" b="1" dirty="0">
              <a:solidFill>
                <a:prstClr val="black"/>
              </a:solidFill>
              <a:cs typeface="Arial" charset="0"/>
            </a:endParaRP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Software Testing in progress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prstClr val="black"/>
              </a:solidFill>
              <a:cs typeface="Arial" charset="0"/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sz="1600" b="1" dirty="0" smtClean="0">
              <a:solidFill>
                <a:prstClr val="black"/>
              </a:solidFill>
              <a:cs typeface="Arial" charset="0"/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Next Steps:</a:t>
            </a:r>
            <a:endParaRPr lang="en-US" sz="1600" b="1" dirty="0" smtClean="0">
              <a:solidFill>
                <a:prstClr val="black"/>
              </a:solidFill>
              <a:cs typeface="Arial" charset="0"/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prstClr val="black"/>
              </a:solidFill>
              <a:cs typeface="Arial" charset="0"/>
            </a:endParaRP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Update “Proposed Study Process MIRTM” to address inclusion of Fast Generation Resources</a:t>
            </a:r>
          </a:p>
          <a:p>
            <a:pPr lvl="2" defTabSz="457200" fontAlgn="base">
              <a:spcBef>
                <a:spcPct val="0"/>
              </a:spcBef>
              <a:spcAft>
                <a:spcPct val="0"/>
              </a:spcAft>
            </a:pPr>
            <a:endParaRPr lang="en-US" sz="1200" b="1" dirty="0" smtClean="0">
              <a:solidFill>
                <a:prstClr val="black"/>
              </a:solidFill>
              <a:cs typeface="Arial" charset="0"/>
            </a:endParaRPr>
          </a:p>
          <a:p>
            <a:pPr lvl="2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black"/>
                </a:solidFill>
                <a:cs typeface="Arial" charset="0"/>
              </a:rPr>
              <a:t>http</a:t>
            </a:r>
            <a:r>
              <a:rPr lang="en-US" sz="1100" b="1" dirty="0">
                <a:solidFill>
                  <a:prstClr val="black"/>
                </a:solidFill>
                <a:cs typeface="Arial" charset="0"/>
              </a:rPr>
              <a:t>://</a:t>
            </a:r>
            <a:r>
              <a:rPr lang="en-US" sz="1100" b="1" dirty="0" smtClean="0">
                <a:solidFill>
                  <a:prstClr val="black"/>
                </a:solidFill>
                <a:cs typeface="Arial" charset="0"/>
              </a:rPr>
              <a:t>www.ercot.com/content/wcm/key_documents_lists/51007/Proposed_Study_Process_MIRTM.doc</a:t>
            </a:r>
          </a:p>
          <a:p>
            <a:pPr lvl="1" defTabSz="457200"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prstClr val="black"/>
              </a:solidFill>
              <a:cs typeface="Arial" charset="0"/>
            </a:endParaRP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 startAt="2"/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ERCOT will give presentation on the mathematical model of the MIRTM prototype once the software is ready for conducting studies</a:t>
            </a: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 startAt="2"/>
            </a:pPr>
            <a:endParaRPr lang="en-US" sz="1600" b="1" dirty="0" smtClean="0">
              <a:solidFill>
                <a:prstClr val="black"/>
              </a:solidFill>
              <a:cs typeface="Arial" charset="0"/>
            </a:endParaRP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 startAt="2"/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Request </a:t>
            </a: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clarification on the Offer, Temporal constraints data to be used for Fast Generation Resources</a:t>
            </a:r>
          </a:p>
          <a:p>
            <a:pPr marL="1714500" lvl="3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Generic?</a:t>
            </a:r>
          </a:p>
          <a:p>
            <a:pPr marL="1714500" lvl="3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Verifiable?</a:t>
            </a:r>
            <a:endParaRPr lang="en-US" sz="1600" b="1" dirty="0" smtClean="0">
              <a:solidFill>
                <a:prstClr val="black"/>
              </a:solidFill>
              <a:cs typeface="Arial" charset="0"/>
            </a:endParaRPr>
          </a:p>
          <a:p>
            <a:pPr marL="1714500" lvl="3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Other?</a:t>
            </a:r>
          </a:p>
          <a:p>
            <a:pPr marL="342900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 startAt="2"/>
            </a:pPr>
            <a:endParaRPr lang="en-US" sz="1600" b="1" dirty="0" smtClean="0">
              <a:solidFill>
                <a:prstClr val="black"/>
              </a:solidFill>
              <a:cs typeface="Arial" charset="0"/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prstClr val="black"/>
                </a:solidFill>
                <a:cs typeface="Arial" charset="0"/>
              </a:rPr>
              <a:t>	</a:t>
            </a:r>
            <a:endParaRPr lang="en-US" sz="1600" b="1" dirty="0" smtClean="0">
              <a:solidFill>
                <a:prstClr val="black"/>
              </a:solidFill>
              <a:cs typeface="Arial" charset="0"/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b="1" dirty="0" smtClean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7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413" y="179388"/>
            <a:ext cx="8459787" cy="461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MIRTM update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1578" y="914400"/>
            <a:ext cx="8095456" cy="507057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  <a:cs typeface="Arial" charset="0"/>
              </a:rPr>
              <a:t>General </a:t>
            </a:r>
            <a:r>
              <a:rPr lang="en-US" b="1" dirty="0" smtClean="0">
                <a:solidFill>
                  <a:prstClr val="black"/>
                </a:solidFill>
                <a:cs typeface="Arial" charset="0"/>
              </a:rPr>
              <a:t>Features MIRTM prototype:</a:t>
            </a:r>
            <a:endParaRPr lang="en-US" b="1" dirty="0" smtClean="0">
              <a:solidFill>
                <a:prstClr val="black"/>
              </a:solidFill>
              <a:cs typeface="Arial" charset="0"/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prstClr val="black"/>
              </a:solidFill>
              <a:cs typeface="Arial" charset="0"/>
            </a:endParaRPr>
          </a:p>
          <a:p>
            <a:pPr marL="342900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Study period 30 minutes</a:t>
            </a:r>
          </a:p>
          <a:p>
            <a:pPr marL="342900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1600" b="1" dirty="0" smtClean="0">
              <a:solidFill>
                <a:prstClr val="black"/>
              </a:solidFill>
              <a:cs typeface="Arial" charset="0"/>
            </a:endParaRPr>
          </a:p>
          <a:p>
            <a:pPr marL="342900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Telemetered </a:t>
            </a: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ramp rates used for entire study period</a:t>
            </a:r>
          </a:p>
          <a:p>
            <a:pPr marL="342900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1600" b="1" dirty="0" smtClean="0">
              <a:solidFill>
                <a:prstClr val="black"/>
              </a:solidFill>
              <a:cs typeface="Arial" charset="0"/>
            </a:endParaRPr>
          </a:p>
          <a:p>
            <a:pPr marL="342900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Telemetered </a:t>
            </a: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status used for entire study period</a:t>
            </a:r>
          </a:p>
          <a:p>
            <a:pPr marL="342900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1600" b="1" dirty="0" smtClean="0">
              <a:solidFill>
                <a:prstClr val="black"/>
              </a:solidFill>
              <a:cs typeface="Arial" charset="0"/>
            </a:endParaRPr>
          </a:p>
          <a:p>
            <a:pPr marL="342900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Ramp </a:t>
            </a: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Rate constraints coupling intervals in study period</a:t>
            </a:r>
          </a:p>
          <a:p>
            <a:pPr marL="342900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1600" b="1" dirty="0" smtClean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24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413" y="179388"/>
            <a:ext cx="8459787" cy="461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MIRTM update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1578" y="914400"/>
            <a:ext cx="8095456" cy="507057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Load Resource Modelling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prstClr val="black"/>
              </a:solidFill>
              <a:cs typeface="Arial" charset="0"/>
            </a:endParaRPr>
          </a:p>
          <a:p>
            <a:pPr marL="285750" indent="-28575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Parameters:</a:t>
            </a: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400" b="1" dirty="0" smtClean="0">
                <a:solidFill>
                  <a:prstClr val="black"/>
                </a:solidFill>
                <a:cs typeface="Arial" charset="0"/>
              </a:rPr>
              <a:t>Single </a:t>
            </a:r>
            <a:r>
              <a:rPr lang="en-US" sz="1400" b="1" dirty="0" smtClean="0">
                <a:solidFill>
                  <a:prstClr val="black"/>
                </a:solidFill>
                <a:cs typeface="Arial" charset="0"/>
              </a:rPr>
              <a:t>part Energy Bid to Buy $/MWh (Not to exceed price, MW)</a:t>
            </a:r>
          </a:p>
          <a:p>
            <a:pPr marL="1257300" lvl="2" indent="-3429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400" b="1" dirty="0" smtClean="0">
                <a:solidFill>
                  <a:prstClr val="black"/>
                </a:solidFill>
                <a:cs typeface="Arial" charset="0"/>
              </a:rPr>
              <a:t>Same Energy Bid for all intervals in study period</a:t>
            </a: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1400" b="1" dirty="0" smtClean="0">
              <a:solidFill>
                <a:prstClr val="black"/>
              </a:solidFill>
              <a:cs typeface="Arial" charset="0"/>
            </a:endParaRP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400" b="1" dirty="0" smtClean="0">
                <a:solidFill>
                  <a:prstClr val="black"/>
                </a:solidFill>
                <a:cs typeface="Arial" charset="0"/>
              </a:rPr>
              <a:t>Ramp </a:t>
            </a:r>
            <a:r>
              <a:rPr lang="en-US" sz="1400" b="1" dirty="0" smtClean="0">
                <a:solidFill>
                  <a:prstClr val="black"/>
                </a:solidFill>
                <a:cs typeface="Arial" charset="0"/>
              </a:rPr>
              <a:t>Period (start time): Advance notice required</a:t>
            </a: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1400" b="1" dirty="0" smtClean="0">
              <a:solidFill>
                <a:prstClr val="black"/>
              </a:solidFill>
              <a:cs typeface="Arial" charset="0"/>
            </a:endParaRP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400" b="1" dirty="0" smtClean="0">
                <a:solidFill>
                  <a:prstClr val="black"/>
                </a:solidFill>
                <a:cs typeface="Arial" charset="0"/>
              </a:rPr>
              <a:t>Minimum </a:t>
            </a:r>
            <a:r>
              <a:rPr lang="en-US" sz="1400" b="1" dirty="0" smtClean="0">
                <a:solidFill>
                  <a:prstClr val="black"/>
                </a:solidFill>
                <a:cs typeface="Arial" charset="0"/>
              </a:rPr>
              <a:t>Run Time: If struck, the minimum time that the Load Resource is curtailed</a:t>
            </a: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1400" b="1" dirty="0" smtClean="0">
              <a:solidFill>
                <a:prstClr val="black"/>
              </a:solidFill>
              <a:cs typeface="Arial" charset="0"/>
            </a:endParaRP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400" b="1" dirty="0" smtClean="0">
                <a:solidFill>
                  <a:prstClr val="black"/>
                </a:solidFill>
                <a:cs typeface="Arial" charset="0"/>
              </a:rPr>
              <a:t>Maximum </a:t>
            </a:r>
            <a:r>
              <a:rPr lang="en-US" sz="1400" b="1" dirty="0" smtClean="0">
                <a:solidFill>
                  <a:prstClr val="black"/>
                </a:solidFill>
                <a:cs typeface="Arial" charset="0"/>
              </a:rPr>
              <a:t>Run Time: If struck, the maximum time that the Load Resource can be curtailed</a:t>
            </a: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1400" b="1" dirty="0" smtClean="0">
              <a:solidFill>
                <a:prstClr val="black"/>
              </a:solidFill>
              <a:cs typeface="Arial" charset="0"/>
            </a:endParaRP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400" b="1" dirty="0" smtClean="0">
                <a:solidFill>
                  <a:prstClr val="black"/>
                </a:solidFill>
                <a:cs typeface="Arial" charset="0"/>
              </a:rPr>
              <a:t>Return </a:t>
            </a:r>
            <a:r>
              <a:rPr lang="en-US" sz="1400" b="1" dirty="0" smtClean="0">
                <a:solidFill>
                  <a:prstClr val="black"/>
                </a:solidFill>
                <a:cs typeface="Arial" charset="0"/>
              </a:rPr>
              <a:t>to Service Time: After recall, the time period when Load Resource is not available to MIRTM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prstClr val="black"/>
              </a:solidFill>
              <a:cs typeface="Arial" charset="0"/>
            </a:endParaRPr>
          </a:p>
          <a:p>
            <a:pPr marL="285750" indent="-28575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MIRTM will not consider a Load Resource if its Ramp Period + Minimum Run Time is more than the study period (30 minutes)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prstClr val="black"/>
              </a:solidFill>
              <a:cs typeface="Arial" charset="0"/>
            </a:endParaRPr>
          </a:p>
          <a:p>
            <a:pPr marL="285750" indent="-28575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Maximum Run Time and Return to Service Time are partially managed outside the MIRTM engine </a:t>
            </a:r>
          </a:p>
        </p:txBody>
      </p:sp>
    </p:spTree>
    <p:extLst>
      <p:ext uri="{BB962C8B-B14F-4D97-AF65-F5344CB8AC3E}">
        <p14:creationId xmlns:p14="http://schemas.microsoft.com/office/powerpoint/2010/main" val="297898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413" y="179388"/>
            <a:ext cx="8459787" cy="461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MIRTM update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1578" y="914400"/>
            <a:ext cx="8095456" cy="507057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  <a:cs typeface="Arial" charset="0"/>
              </a:rPr>
              <a:t>Load Resource Modelling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prstClr val="black"/>
              </a:solidFill>
              <a:cs typeface="Arial" charset="0"/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  <a:cs typeface="Arial" charset="0"/>
              </a:rPr>
              <a:t>Request Clarification (Settlements issue</a:t>
            </a:r>
            <a:r>
              <a:rPr lang="en-US" b="1" dirty="0" smtClean="0">
                <a:solidFill>
                  <a:prstClr val="black"/>
                </a:solidFill>
                <a:cs typeface="Arial" charset="0"/>
              </a:rPr>
              <a:t>):</a:t>
            </a:r>
            <a:endParaRPr lang="en-US" b="1" dirty="0" smtClean="0">
              <a:solidFill>
                <a:prstClr val="black"/>
              </a:solidFill>
              <a:cs typeface="Arial" charset="0"/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b="1" dirty="0" smtClean="0">
              <a:solidFill>
                <a:prstClr val="black"/>
              </a:solidFill>
              <a:cs typeface="Arial" charset="0"/>
            </a:endParaRPr>
          </a:p>
          <a:p>
            <a:pPr marL="342900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For what time period is a Load Resource eligible for Make Whole IF Real-Time binding LMP does not materialize?</a:t>
            </a:r>
          </a:p>
          <a:p>
            <a:pPr lvl="1" defTabSz="457200" fontAlgn="base">
              <a:spcBef>
                <a:spcPct val="0"/>
              </a:spcBef>
              <a:spcAft>
                <a:spcPct val="0"/>
              </a:spcAft>
            </a:pPr>
            <a:endParaRPr lang="en-US" sz="1600" b="1" dirty="0" smtClean="0">
              <a:solidFill>
                <a:prstClr val="black"/>
              </a:solidFill>
              <a:cs typeface="Arial" charset="0"/>
            </a:endParaRPr>
          </a:p>
          <a:p>
            <a:pPr lvl="1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Options</a:t>
            </a: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:</a:t>
            </a:r>
            <a:endParaRPr lang="en-US" sz="1600" b="1" dirty="0">
              <a:solidFill>
                <a:prstClr val="black"/>
              </a:solidFill>
              <a:cs typeface="Arial" charset="0"/>
            </a:endParaRPr>
          </a:p>
          <a:p>
            <a:pPr marL="1257300" lvl="2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Fixed number of 15 minute settlement intervals (e.g. 1)</a:t>
            </a:r>
          </a:p>
          <a:p>
            <a:pPr marL="1257300" lvl="2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Other ?</a:t>
            </a:r>
          </a:p>
          <a:p>
            <a:pPr marL="342900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1600" b="1" dirty="0">
              <a:solidFill>
                <a:prstClr val="black"/>
              </a:solidFill>
              <a:cs typeface="Arial" charset="0"/>
            </a:endParaRP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b="1" dirty="0" smtClean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69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413" y="179388"/>
            <a:ext cx="8459787" cy="4619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MIRTM update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1578" y="914400"/>
            <a:ext cx="8095456" cy="507057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  <a:cs typeface="Arial" charset="0"/>
              </a:rPr>
              <a:t>Fast Generator Resource Modelling</a:t>
            </a:r>
          </a:p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b="1" dirty="0">
              <a:solidFill>
                <a:prstClr val="black"/>
              </a:solidFill>
              <a:cs typeface="Arial" charset="0"/>
            </a:endParaRPr>
          </a:p>
          <a:p>
            <a:pPr marL="285750" indent="-28575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prstClr val="black"/>
                </a:solidFill>
                <a:cs typeface="Arial" charset="0"/>
              </a:rPr>
              <a:t>Parameters:</a:t>
            </a: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Three Part Offer (Temperature </a:t>
            </a: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dependent </a:t>
            </a:r>
            <a:r>
              <a:rPr lang="en-US" sz="1600" b="1" dirty="0" err="1" smtClean="0">
                <a:solidFill>
                  <a:prstClr val="black"/>
                </a:solidFill>
                <a:cs typeface="Arial" charset="0"/>
              </a:rPr>
              <a:t>StartUp</a:t>
            </a: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 Cost $, Minimum Energy Cost @LSL, EOC)</a:t>
            </a: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1600" b="1" dirty="0" smtClean="0">
              <a:solidFill>
                <a:prstClr val="black"/>
              </a:solidFill>
              <a:cs typeface="Arial" charset="0"/>
            </a:endParaRP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Temperature </a:t>
            </a: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dependent Start Time (Hot, Intermediate, Cold)</a:t>
            </a: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1600" b="1" dirty="0" smtClean="0">
              <a:solidFill>
                <a:prstClr val="black"/>
              </a:solidFill>
              <a:cs typeface="Arial" charset="0"/>
            </a:endParaRP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Minimum </a:t>
            </a: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On Time</a:t>
            </a: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1600" b="1" dirty="0" smtClean="0">
              <a:solidFill>
                <a:prstClr val="black"/>
              </a:solidFill>
              <a:cs typeface="Arial" charset="0"/>
            </a:endParaRP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Minimum </a:t>
            </a: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Off Time</a:t>
            </a: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sz="1600" b="1" dirty="0" smtClean="0">
              <a:solidFill>
                <a:prstClr val="black"/>
              </a:solidFill>
              <a:cs typeface="Arial" charset="0"/>
            </a:endParaRPr>
          </a:p>
          <a:p>
            <a:pPr marL="800100" lvl="1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1600" b="1" dirty="0" err="1" smtClean="0">
                <a:solidFill>
                  <a:prstClr val="black"/>
                </a:solidFill>
                <a:cs typeface="Arial" charset="0"/>
              </a:rPr>
              <a:t>StartUp</a:t>
            </a: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and Shutdown constraints to cycle Fast Generator Resources</a:t>
            </a:r>
          </a:p>
          <a:p>
            <a:pPr marL="342900" indent="-342900" defTabSz="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en-US" b="1" dirty="0">
              <a:solidFill>
                <a:prstClr val="black"/>
              </a:solidFill>
              <a:cs typeface="Arial" charset="0"/>
            </a:endParaRPr>
          </a:p>
          <a:p>
            <a:pPr marL="285750" indent="-28575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prstClr val="black"/>
                </a:solidFill>
                <a:cs typeface="Arial" charset="0"/>
              </a:rPr>
              <a:t>MIRTM will not consider a </a:t>
            </a: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Fast Generator </a:t>
            </a:r>
            <a:r>
              <a:rPr lang="en-US" sz="1600" b="1" dirty="0">
                <a:solidFill>
                  <a:prstClr val="black"/>
                </a:solidFill>
                <a:cs typeface="Arial" charset="0"/>
              </a:rPr>
              <a:t>Resource if its </a:t>
            </a: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applicable temperature </a:t>
            </a: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dependent </a:t>
            </a:r>
            <a:r>
              <a:rPr lang="en-US" sz="1600" b="1" dirty="0" err="1" smtClean="0">
                <a:solidFill>
                  <a:prstClr val="black"/>
                </a:solidFill>
                <a:cs typeface="Arial" charset="0"/>
              </a:rPr>
              <a:t>StartTime</a:t>
            </a: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+ </a:t>
            </a:r>
            <a:r>
              <a:rPr lang="en-US" sz="1600" b="1" dirty="0">
                <a:solidFill>
                  <a:prstClr val="black"/>
                </a:solidFill>
                <a:cs typeface="Arial" charset="0"/>
              </a:rPr>
              <a:t>Minimum </a:t>
            </a:r>
            <a:r>
              <a:rPr lang="en-US" sz="1600" b="1" dirty="0" smtClean="0">
                <a:solidFill>
                  <a:prstClr val="black"/>
                </a:solidFill>
                <a:cs typeface="Arial" charset="0"/>
              </a:rPr>
              <a:t>On </a:t>
            </a:r>
            <a:r>
              <a:rPr lang="en-US" sz="1600" b="1" dirty="0">
                <a:solidFill>
                  <a:prstClr val="black"/>
                </a:solidFill>
                <a:cs typeface="Arial" charset="0"/>
              </a:rPr>
              <a:t>Time is more than the study period (30 minutes)</a:t>
            </a:r>
          </a:p>
          <a:p>
            <a:pPr marL="285750" indent="-28575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1600" b="1" dirty="0">
              <a:solidFill>
                <a:prstClr val="black"/>
              </a:solidFill>
              <a:cs typeface="Arial" charset="0"/>
            </a:endParaRPr>
          </a:p>
          <a:p>
            <a:pPr marL="285750" indent="-28575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1600" b="1" dirty="0" smtClean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68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ERCOT Colors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056BB8"/>
      </a:accent2>
      <a:accent3>
        <a:srgbClr val="680546"/>
      </a:accent3>
      <a:accent4>
        <a:srgbClr val="FDC709"/>
      </a:accent4>
      <a:accent5>
        <a:srgbClr val="E5E5E2"/>
      </a:accent5>
      <a:accent6>
        <a:srgbClr val="1F8A45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ERCOT Colors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056BB8"/>
      </a:accent2>
      <a:accent3>
        <a:srgbClr val="680546"/>
      </a:accent3>
      <a:accent4>
        <a:srgbClr val="FDC709"/>
      </a:accent4>
      <a:accent5>
        <a:srgbClr val="E5E5E2"/>
      </a:accent5>
      <a:accent6>
        <a:srgbClr val="1F8A45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db64cb27-6b28-4b9c-8349-fb9d75ca0197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BDE803B67CAD4F92CDDF69DF5C071E" ma:contentTypeVersion="0" ma:contentTypeDescription="Create a new document." ma:contentTypeScope="" ma:versionID="2f8a193eadcd96809f89a0ac30673621">
  <xsd:schema xmlns:xsd="http://www.w3.org/2001/XMLSchema" xmlns:xs="http://www.w3.org/2001/XMLSchema" xmlns:p="http://schemas.microsoft.com/office/2006/metadata/properties" xmlns:ns2="db64cb27-6b28-4b9c-8349-fb9d75ca0197" targetNamespace="http://schemas.microsoft.com/office/2006/metadata/properties" ma:root="true" ma:fieldsID="b2f8406de87a5eaf44622ee0612966ff" ns2:_="">
    <xsd:import namespace="db64cb27-6b28-4b9c-8349-fb9d75ca0197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64cb27-6b28-4b9c-8349-fb9d75ca0197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format="Dropdown" ma:internalName="Information_x0020_Classification" ma:readOnly="false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598E4DD-AB0E-4E7B-9106-15E965732A69}">
  <ds:schemaRefs>
    <ds:schemaRef ds:uri="http://purl.org/dc/dcmitype/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db64cb27-6b28-4b9c-8349-fb9d75ca0197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AAD2334-2E2D-4196-B32B-D975E8F883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CB5B92-9421-4722-84C1-92769A5546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64cb27-6b28-4b9c-8349-fb9d75ca01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1514</TotalTime>
  <Words>399</Words>
  <Application>Microsoft Office PowerPoint</Application>
  <PresentationFormat>On-screen Show (4:3)</PresentationFormat>
  <Paragraphs>90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1_Office Theme</vt:lpstr>
      <vt:lpstr>Office Theme</vt:lpstr>
      <vt:lpstr>PowerPoint Presentation</vt:lpstr>
      <vt:lpstr>MIRTM Update</vt:lpstr>
      <vt:lpstr>MIRTM update</vt:lpstr>
      <vt:lpstr>MIRTM update</vt:lpstr>
      <vt:lpstr>MIRTM update</vt:lpstr>
      <vt:lpstr>MIRTM update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Shaw, Pamela</dc:creator>
  <cp:lastModifiedBy>Shaw, Pamela</cp:lastModifiedBy>
  <cp:revision>31</cp:revision>
  <dcterms:created xsi:type="dcterms:W3CDTF">2015-09-09T21:20:01Z</dcterms:created>
  <dcterms:modified xsi:type="dcterms:W3CDTF">2016-02-17T20:46:49Z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0x010100C7BDE803B67CAD4F92CDDF69DF5C071E</vt:lpwstr>
  </property>
</Properties>
</file>