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9"/>
  </p:notesMasterIdLst>
  <p:handoutMasterIdLst>
    <p:handoutMasterId r:id="rId20"/>
  </p:handoutMasterIdLst>
  <p:sldIdLst>
    <p:sldId id="270" r:id="rId7"/>
    <p:sldId id="257" r:id="rId8"/>
    <p:sldId id="269" r:id="rId9"/>
    <p:sldId id="261" r:id="rId10"/>
    <p:sldId id="262" r:id="rId11"/>
    <p:sldId id="263" r:id="rId12"/>
    <p:sldId id="264" r:id="rId13"/>
    <p:sldId id="265" r:id="rId14"/>
    <p:sldId id="273" r:id="rId15"/>
    <p:sldId id="271" r:id="rId16"/>
    <p:sldId id="268" r:id="rId17"/>
    <p:sldId id="272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2" d="100"/>
          <a:sy n="102" d="100"/>
        </p:scale>
        <p:origin x="-150" y="-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Emergency</a:t>
            </a:r>
            <a:r>
              <a:rPr lang="en-US" baseline="0"/>
              <a:t> Response Service (ERS Trends)</a:t>
            </a:r>
            <a:endParaRPr lang="en-US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1"/>
          <c:order val="1"/>
          <c:tx>
            <c:v>Total Capacity procured</c:v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strRef>
              <c:f>Sheet1!$Q$4:$Q$16</c:f>
              <c:strCache>
                <c:ptCount val="13"/>
                <c:pt idx="0">
                  <c:v>FebMay12</c:v>
                </c:pt>
                <c:pt idx="1">
                  <c:v>JunSep12</c:v>
                </c:pt>
                <c:pt idx="2">
                  <c:v>Oct12Jan13</c:v>
                </c:pt>
                <c:pt idx="3">
                  <c:v>FebMay13</c:v>
                </c:pt>
                <c:pt idx="4">
                  <c:v>JunSep13</c:v>
                </c:pt>
                <c:pt idx="5">
                  <c:v>Oct13Jan14</c:v>
                </c:pt>
                <c:pt idx="6">
                  <c:v>FebMay14</c:v>
                </c:pt>
                <c:pt idx="7">
                  <c:v>JunSep14</c:v>
                </c:pt>
                <c:pt idx="8">
                  <c:v>Oct14Jan15</c:v>
                </c:pt>
                <c:pt idx="9">
                  <c:v>FebMay15</c:v>
                </c:pt>
                <c:pt idx="10">
                  <c:v>JunSep15</c:v>
                </c:pt>
                <c:pt idx="11">
                  <c:v>Oct15Jan16</c:v>
                </c:pt>
                <c:pt idx="12">
                  <c:v>FebMay16</c:v>
                </c:pt>
              </c:strCache>
            </c:strRef>
          </c:cat>
          <c:val>
            <c:numRef>
              <c:f>Sheet1!$S$4:$S$16</c:f>
              <c:numCache>
                <c:formatCode>0</c:formatCode>
                <c:ptCount val="13"/>
                <c:pt idx="0">
                  <c:v>417.28425766448498</c:v>
                </c:pt>
                <c:pt idx="1">
                  <c:v>454.51536885245901</c:v>
                </c:pt>
                <c:pt idx="2">
                  <c:v>491.29105824585167</c:v>
                </c:pt>
                <c:pt idx="3">
                  <c:v>458.10404654393886</c:v>
                </c:pt>
                <c:pt idx="4">
                  <c:v>492.9202459016393</c:v>
                </c:pt>
                <c:pt idx="5">
                  <c:v>652.5704134778191</c:v>
                </c:pt>
                <c:pt idx="6">
                  <c:v>660.40694859326163</c:v>
                </c:pt>
                <c:pt idx="7">
                  <c:v>730.51046174863347</c:v>
                </c:pt>
                <c:pt idx="8">
                  <c:v>794.39131154757854</c:v>
                </c:pt>
                <c:pt idx="9">
                  <c:v>851.67572733588054</c:v>
                </c:pt>
                <c:pt idx="10">
                  <c:v>887.16918442622955</c:v>
                </c:pt>
                <c:pt idx="11">
                  <c:v>835.385673213681</c:v>
                </c:pt>
                <c:pt idx="12">
                  <c:v>865.37871374440238</c:v>
                </c:pt>
              </c:numCache>
            </c:numRef>
          </c:val>
          <c:smooth val="0"/>
        </c:ser>
        <c:ser>
          <c:idx val="2"/>
          <c:order val="2"/>
          <c:tx>
            <c:v>ERS Gen Capacity</c:v>
          </c:tx>
          <c:marker>
            <c:symbol val="none"/>
          </c:marker>
          <c:cat>
            <c:strRef>
              <c:f>Sheet1!$Q$4:$Q$16</c:f>
              <c:strCache>
                <c:ptCount val="13"/>
                <c:pt idx="0">
                  <c:v>FebMay12</c:v>
                </c:pt>
                <c:pt idx="1">
                  <c:v>JunSep12</c:v>
                </c:pt>
                <c:pt idx="2">
                  <c:v>Oct12Jan13</c:v>
                </c:pt>
                <c:pt idx="3">
                  <c:v>FebMay13</c:v>
                </c:pt>
                <c:pt idx="4">
                  <c:v>JunSep13</c:v>
                </c:pt>
                <c:pt idx="5">
                  <c:v>Oct13Jan14</c:v>
                </c:pt>
                <c:pt idx="6">
                  <c:v>FebMay14</c:v>
                </c:pt>
                <c:pt idx="7">
                  <c:v>JunSep14</c:v>
                </c:pt>
                <c:pt idx="8">
                  <c:v>Oct14Jan15</c:v>
                </c:pt>
                <c:pt idx="9">
                  <c:v>FebMay15</c:v>
                </c:pt>
                <c:pt idx="10">
                  <c:v>JunSep15</c:v>
                </c:pt>
                <c:pt idx="11">
                  <c:v>Oct15Jan16</c:v>
                </c:pt>
                <c:pt idx="12">
                  <c:v>FebMay16</c:v>
                </c:pt>
              </c:strCache>
            </c:strRef>
          </c:cat>
          <c:val>
            <c:numRef>
              <c:f>Sheet1!$T$4:$T$16</c:f>
              <c:numCache>
                <c:formatCode>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11.386657636302065</c:v>
                </c:pt>
                <c:pt idx="3">
                  <c:v>1</c:v>
                </c:pt>
                <c:pt idx="4">
                  <c:v>11.512295081967213</c:v>
                </c:pt>
                <c:pt idx="5">
                  <c:v>150.70826955638333</c:v>
                </c:pt>
                <c:pt idx="6">
                  <c:v>191.79002431399792</c:v>
                </c:pt>
                <c:pt idx="7">
                  <c:v>171.13154371584699</c:v>
                </c:pt>
                <c:pt idx="8">
                  <c:v>223.50313579410772</c:v>
                </c:pt>
                <c:pt idx="9">
                  <c:v>245.2698957971518</c:v>
                </c:pt>
                <c:pt idx="10">
                  <c:v>262.47964754098359</c:v>
                </c:pt>
                <c:pt idx="11">
                  <c:v>287.90054182187606</c:v>
                </c:pt>
                <c:pt idx="12">
                  <c:v>297.10685842232181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908352"/>
        <c:axId val="121139968"/>
      </c:lineChart>
      <c:lineChart>
        <c:grouping val="standard"/>
        <c:varyColors val="0"/>
        <c:ser>
          <c:idx val="0"/>
          <c:order val="0"/>
          <c:tx>
            <c:v>Unit Cost</c:v>
          </c:tx>
          <c:spPr>
            <a:ln>
              <a:solidFill>
                <a:schemeClr val="accent2"/>
              </a:solidFill>
            </a:ln>
          </c:spPr>
          <c:marker>
            <c:symbol val="none"/>
          </c:marker>
          <c:cat>
            <c:strRef>
              <c:f>Sheet1!$Q$4:$Q$16</c:f>
              <c:strCache>
                <c:ptCount val="13"/>
                <c:pt idx="0">
                  <c:v>FebMay12</c:v>
                </c:pt>
                <c:pt idx="1">
                  <c:v>JunSep12</c:v>
                </c:pt>
                <c:pt idx="2">
                  <c:v>Oct12Jan13</c:v>
                </c:pt>
                <c:pt idx="3">
                  <c:v>FebMay13</c:v>
                </c:pt>
                <c:pt idx="4">
                  <c:v>JunSep13</c:v>
                </c:pt>
                <c:pt idx="5">
                  <c:v>Oct13Jan14</c:v>
                </c:pt>
                <c:pt idx="6">
                  <c:v>FebMay14</c:v>
                </c:pt>
                <c:pt idx="7">
                  <c:v>JunSep14</c:v>
                </c:pt>
                <c:pt idx="8">
                  <c:v>Oct14Jan15</c:v>
                </c:pt>
                <c:pt idx="9">
                  <c:v>FebMay15</c:v>
                </c:pt>
                <c:pt idx="10">
                  <c:v>JunSep15</c:v>
                </c:pt>
                <c:pt idx="11">
                  <c:v>Oct15Jan16</c:v>
                </c:pt>
                <c:pt idx="12">
                  <c:v>FebMay16</c:v>
                </c:pt>
              </c:strCache>
            </c:strRef>
          </c:cat>
          <c:val>
            <c:numRef>
              <c:f>Sheet1!$R$4:$R$16</c:f>
              <c:numCache>
                <c:formatCode>"$"#,##0.00</c:formatCode>
                <c:ptCount val="13"/>
                <c:pt idx="0">
                  <c:v>7.3500923082358733</c:v>
                </c:pt>
                <c:pt idx="1">
                  <c:v>8.944848003469394</c:v>
                </c:pt>
                <c:pt idx="2">
                  <c:v>8.3448655120385293</c:v>
                </c:pt>
                <c:pt idx="3">
                  <c:v>8.199678278471632</c:v>
                </c:pt>
                <c:pt idx="4">
                  <c:v>10.736082727004096</c:v>
                </c:pt>
                <c:pt idx="5">
                  <c:v>8.0888788912386484</c:v>
                </c:pt>
                <c:pt idx="6">
                  <c:v>7.6075127710063075</c:v>
                </c:pt>
                <c:pt idx="7">
                  <c:v>9.5751707398601855</c:v>
                </c:pt>
                <c:pt idx="8">
                  <c:v>6.4012112231337106</c:v>
                </c:pt>
                <c:pt idx="9">
                  <c:v>5.9888860936766575</c:v>
                </c:pt>
                <c:pt idx="10">
                  <c:v>7.7322074011354367</c:v>
                </c:pt>
                <c:pt idx="11">
                  <c:v>6.2153063021912471</c:v>
                </c:pt>
                <c:pt idx="12">
                  <c:v>7.7079639114521603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1148160"/>
        <c:axId val="121141888"/>
      </c:lineChart>
      <c:catAx>
        <c:axId val="1139083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Contract</a:t>
                </a:r>
                <a:r>
                  <a:rPr lang="en-US" baseline="0"/>
                  <a:t> Term</a:t>
                </a:r>
                <a:endParaRPr lang="en-US"/>
              </a:p>
            </c:rich>
          </c:tx>
          <c:layout/>
          <c:overlay val="0"/>
        </c:title>
        <c:majorTickMark val="none"/>
        <c:minorTickMark val="none"/>
        <c:tickLblPos val="nextTo"/>
        <c:crossAx val="121139968"/>
        <c:crosses val="autoZero"/>
        <c:auto val="1"/>
        <c:lblAlgn val="ctr"/>
        <c:lblOffset val="100"/>
        <c:noMultiLvlLbl val="0"/>
      </c:catAx>
      <c:valAx>
        <c:axId val="12113996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MW Procured</a:t>
                </a:r>
              </a:p>
            </c:rich>
          </c:tx>
          <c:layout/>
          <c:overlay val="0"/>
        </c:title>
        <c:numFmt formatCode="0" sourceLinked="1"/>
        <c:majorTickMark val="none"/>
        <c:minorTickMark val="none"/>
        <c:tickLblPos val="nextTo"/>
        <c:spPr>
          <a:ln w="9525">
            <a:noFill/>
          </a:ln>
        </c:spPr>
        <c:crossAx val="113908352"/>
        <c:crosses val="autoZero"/>
        <c:crossBetween val="between"/>
      </c:valAx>
      <c:valAx>
        <c:axId val="121141888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$/MW</a:t>
                </a:r>
              </a:p>
            </c:rich>
          </c:tx>
          <c:layout/>
          <c:overlay val="0"/>
        </c:title>
        <c:numFmt formatCode="&quot;$&quot;#,##0.00" sourceLinked="1"/>
        <c:majorTickMark val="out"/>
        <c:minorTickMark val="none"/>
        <c:tickLblPos val="nextTo"/>
        <c:crossAx val="121148160"/>
        <c:crosses val="max"/>
        <c:crossBetween val="between"/>
      </c:valAx>
      <c:catAx>
        <c:axId val="121148160"/>
        <c:scaling>
          <c:orientation val="minMax"/>
        </c:scaling>
        <c:delete val="1"/>
        <c:axPos val="b"/>
        <c:majorTickMark val="out"/>
        <c:minorTickMark val="none"/>
        <c:tickLblPos val="nextTo"/>
        <c:crossAx val="121141888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0.11261931304786603"/>
          <c:y val="0.92417816481474968"/>
          <c:w val="0.76482595413278254"/>
          <c:h val="5.6931636818335289E-2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2/18/2016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335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4470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6843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7353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1644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34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DSWG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413338"/>
            <a:ext cx="564603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ERCOT Update to DSWG</a:t>
            </a:r>
          </a:p>
          <a:p>
            <a:endParaRPr lang="en-US" dirty="0"/>
          </a:p>
          <a:p>
            <a:r>
              <a:rPr lang="en-US" dirty="0" smtClean="0"/>
              <a:t>Mark </a:t>
            </a:r>
            <a:r>
              <a:rPr lang="en-US" dirty="0" smtClean="0"/>
              <a:t>Patterson</a:t>
            </a:r>
            <a:endParaRPr lang="en-US" dirty="0"/>
          </a:p>
          <a:p>
            <a:r>
              <a:rPr lang="en-US" dirty="0" smtClean="0"/>
              <a:t>February 19,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51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Emergency Response Service (ERS) Trends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0115920"/>
              </p:ext>
            </p:extLst>
          </p:nvPr>
        </p:nvGraphicFramePr>
        <p:xfrm>
          <a:off x="228600" y="838200"/>
          <a:ext cx="8610600" cy="5333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23579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49936"/>
            <a:ext cx="8458200" cy="740664"/>
          </a:xfrm>
        </p:spPr>
        <p:txBody>
          <a:bodyPr/>
          <a:lstStyle/>
          <a:p>
            <a:r>
              <a:rPr lang="en-US" altLang="en-US" sz="2400" dirty="0" smtClean="0"/>
              <a:t>Post Feb-May Procurement </a:t>
            </a:r>
            <a:r>
              <a:rPr lang="en-US" altLang="en-US" sz="2400" dirty="0" smtClean="0"/>
              <a:t>Expenditure </a:t>
            </a:r>
            <a:r>
              <a:rPr lang="en-US" altLang="en-US" sz="2400" dirty="0"/>
              <a:t>Limit Allocation Table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447800"/>
            <a:ext cx="807720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595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 smtClean="0"/>
              <a:t>Upcoming ERS Activities and Dates of Interest</a:t>
            </a:r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750417"/>
              </p:ext>
            </p:extLst>
          </p:nvPr>
        </p:nvGraphicFramePr>
        <p:xfrm>
          <a:off x="304801" y="1905000"/>
          <a:ext cx="8534398" cy="3274374"/>
        </p:xfrm>
        <a:graphic>
          <a:graphicData uri="http://schemas.openxmlformats.org/drawingml/2006/table">
            <a:tbl>
              <a:tblPr firstRow="1" firstCol="1" bandRow="1"/>
              <a:tblGrid>
                <a:gridCol w="1163215"/>
                <a:gridCol w="1717301"/>
                <a:gridCol w="5653882"/>
              </a:tblGrid>
              <a:tr h="394031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Draft                   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             ERS Procurement Schedule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6504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June through September 2016 Standard Contract Term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0511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Date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Action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3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Friday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March 11, 2016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DRAFT Technical Requirements &amp; Scope of Work posted to ERS web page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9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Friday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March 25, 2016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Market Participant comments on TRSOW due at ERCOT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0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Tuesday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March 29, 2016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WebEx for TRSOW comments (if requested)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Last date for QSEs to request baseline reviews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6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On or before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March 31, 2016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Pre-Populated ERID books get posted to the MIS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06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Friday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7795" algn="l"/>
                        </a:tabLs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April 1, 2016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RFP posted to ERCOT ERS web page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1219200"/>
            <a:ext cx="8065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Draft version of ERS Procurement Schedule for Jun-Sep 2016 now posted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842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609600"/>
          </a:xfrm>
        </p:spPr>
        <p:txBody>
          <a:bodyPr/>
          <a:lstStyle/>
          <a:p>
            <a:r>
              <a:rPr lang="en-US" sz="2400" dirty="0" smtClean="0"/>
              <a:t>Original Expenditure Limit Allocation Table for 2016 Program Year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143000"/>
            <a:ext cx="83820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 smtClean="0"/>
              <a:t>Time Period 1 </a:t>
            </a:r>
            <a:r>
              <a:rPr lang="en-US" altLang="en-US" dirty="0"/>
              <a:t>Procurement - </a:t>
            </a:r>
            <a:r>
              <a:rPr lang="en-US" altLang="en-US" dirty="0" smtClean="0"/>
              <a:t>FebMay16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729529"/>
              </p:ext>
            </p:extLst>
          </p:nvPr>
        </p:nvGraphicFramePr>
        <p:xfrm>
          <a:off x="457200" y="3382960"/>
          <a:ext cx="8229600" cy="256064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4343400"/>
                <a:gridCol w="1981200"/>
                <a:gridCol w="1905000"/>
              </a:tblGrid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 -10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ERS-30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MW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366.951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507.802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ERS</a:t>
                      </a:r>
                      <a:r>
                        <a:rPr lang="en-US" sz="1800" baseline="0" dirty="0" smtClean="0"/>
                        <a:t> Generators (Resources)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9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13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Number of Resources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371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214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3822124"/>
              </p:ext>
            </p:extLst>
          </p:nvPr>
        </p:nvGraphicFramePr>
        <p:xfrm>
          <a:off x="4343400" y="1554160"/>
          <a:ext cx="4191000" cy="1112838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2346960"/>
                <a:gridCol w="1844040"/>
              </a:tblGrid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Expenditure Limit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+mn-cs"/>
                        </a:rPr>
                        <a:t>$4,691,250.00</a:t>
                      </a:r>
                    </a:p>
                  </a:txBody>
                  <a:tcPr marL="7620" marR="7620" marT="7620" marB="0" anchor="b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Amount 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$4,484,386.26</a:t>
                      </a:r>
                    </a:p>
                  </a:txBody>
                  <a:tcPr marL="7620" marR="7620" marT="7620" marB="0" anchor="b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Unspent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$206,863.74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461963" y="1325560"/>
            <a:ext cx="37338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Clearing Price: $19.87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Procured: 874.753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Not Procured: 11.875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Procured: 585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Not Procured: 3</a:t>
            </a:r>
          </a:p>
        </p:txBody>
      </p:sp>
    </p:spTree>
    <p:extLst>
      <p:ext uri="{BB962C8B-B14F-4D97-AF65-F5344CB8AC3E}">
        <p14:creationId xmlns:p14="http://schemas.microsoft.com/office/powerpoint/2010/main" val="40881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 smtClean="0"/>
              <a:t>Time Period 2 </a:t>
            </a:r>
            <a:r>
              <a:rPr lang="en-US" altLang="en-US" dirty="0"/>
              <a:t>Procurement - </a:t>
            </a:r>
            <a:r>
              <a:rPr lang="en-US" altLang="en-US" dirty="0" smtClean="0"/>
              <a:t>FebMay16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4816897"/>
              </p:ext>
            </p:extLst>
          </p:nvPr>
        </p:nvGraphicFramePr>
        <p:xfrm>
          <a:off x="457200" y="3382960"/>
          <a:ext cx="8229600" cy="256064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4343400"/>
                <a:gridCol w="1981200"/>
                <a:gridCol w="1905000"/>
              </a:tblGrid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 -10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ERS-30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MW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399.284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587.778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ERS</a:t>
                      </a:r>
                      <a:r>
                        <a:rPr lang="en-US" sz="1800" baseline="0" dirty="0" smtClean="0"/>
                        <a:t> Generators (Resources)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9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13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Number of Resources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397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273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59984"/>
              </p:ext>
            </p:extLst>
          </p:nvPr>
        </p:nvGraphicFramePr>
        <p:xfrm>
          <a:off x="4343400" y="1554160"/>
          <a:ext cx="4191000" cy="1112838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2346960"/>
                <a:gridCol w="1844040"/>
              </a:tblGrid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Expenditure Limit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1" kern="1200" baseline="0" dirty="0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+mn-cs"/>
                        </a:rPr>
                        <a:t>$4,691,250.00</a:t>
                      </a:r>
                    </a:p>
                  </a:txBody>
                  <a:tcPr marL="7620" marR="7620" marT="7620" marB="0" anchor="b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Amount 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$4,562,694.10</a:t>
                      </a:r>
                    </a:p>
                  </a:txBody>
                  <a:tcPr marL="7620" marR="7620" marT="7620" marB="0" anchor="b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Unspent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$128,555.91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461963" y="1325560"/>
            <a:ext cx="37338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Clearing Price: $10.75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Procured: 987.062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Not Procured: 12.425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Procured: 670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Not Procured: 6</a:t>
            </a:r>
          </a:p>
        </p:txBody>
      </p:sp>
    </p:spTree>
    <p:extLst>
      <p:ext uri="{BB962C8B-B14F-4D97-AF65-F5344CB8AC3E}">
        <p14:creationId xmlns:p14="http://schemas.microsoft.com/office/powerpoint/2010/main" val="286995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 smtClean="0"/>
              <a:t>Time Period 3 </a:t>
            </a:r>
            <a:r>
              <a:rPr lang="en-US" altLang="en-US" dirty="0"/>
              <a:t>Procurement - </a:t>
            </a:r>
            <a:r>
              <a:rPr lang="en-US" altLang="en-US" dirty="0" smtClean="0"/>
              <a:t>FebMay16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682202"/>
              </p:ext>
            </p:extLst>
          </p:nvPr>
        </p:nvGraphicFramePr>
        <p:xfrm>
          <a:off x="457200" y="3382960"/>
          <a:ext cx="8229600" cy="256064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4343400"/>
                <a:gridCol w="1981200"/>
                <a:gridCol w="1905000"/>
              </a:tblGrid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 -10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ERS-30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MW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401.933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571.071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ERS</a:t>
                      </a:r>
                      <a:r>
                        <a:rPr lang="en-US" sz="1800" baseline="0" dirty="0" smtClean="0"/>
                        <a:t> Generators (Resources)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9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13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Number of Resources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396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270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3222572"/>
              </p:ext>
            </p:extLst>
          </p:nvPr>
        </p:nvGraphicFramePr>
        <p:xfrm>
          <a:off x="4343400" y="1554160"/>
          <a:ext cx="4191000" cy="1112838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2346960"/>
                <a:gridCol w="1844040"/>
              </a:tblGrid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Expenditure Limit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+mn-cs"/>
                        </a:rPr>
                        <a:t>$469,125.00</a:t>
                      </a:r>
                    </a:p>
                  </a:txBody>
                  <a:tcPr marL="7620" marR="7620" marT="7620" marB="0" anchor="b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Amount 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$466,925.16</a:t>
                      </a:r>
                    </a:p>
                  </a:txBody>
                  <a:tcPr marL="7620" marR="7620" marT="7620" marB="0" anchor="b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Unspent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$2,199.84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461963" y="1325560"/>
            <a:ext cx="37338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Clearing Price: $1.86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Procured: 973.004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Not Procured: 19.140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Procured: 666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Not Procured: 11</a:t>
            </a:r>
          </a:p>
        </p:txBody>
      </p:sp>
    </p:spTree>
    <p:extLst>
      <p:ext uri="{BB962C8B-B14F-4D97-AF65-F5344CB8AC3E}">
        <p14:creationId xmlns:p14="http://schemas.microsoft.com/office/powerpoint/2010/main" val="246880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 smtClean="0"/>
              <a:t>Time Period 4 </a:t>
            </a:r>
            <a:r>
              <a:rPr lang="en-US" altLang="en-US" dirty="0"/>
              <a:t>Procurement - </a:t>
            </a:r>
            <a:r>
              <a:rPr lang="en-US" altLang="en-US" dirty="0" smtClean="0"/>
              <a:t>FebMay16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9434623"/>
              </p:ext>
            </p:extLst>
          </p:nvPr>
        </p:nvGraphicFramePr>
        <p:xfrm>
          <a:off x="457200" y="3382960"/>
          <a:ext cx="8229600" cy="256064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4343400"/>
                <a:gridCol w="1981200"/>
                <a:gridCol w="1905000"/>
              </a:tblGrid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 -10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ERS-30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MW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392.785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556.473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ERS</a:t>
                      </a:r>
                      <a:r>
                        <a:rPr lang="en-US" sz="1800" baseline="0" dirty="0" smtClean="0"/>
                        <a:t> Generators (Resources)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9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13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Number of Resources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387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247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8623637"/>
              </p:ext>
            </p:extLst>
          </p:nvPr>
        </p:nvGraphicFramePr>
        <p:xfrm>
          <a:off x="4343400" y="1554160"/>
          <a:ext cx="4191000" cy="1112838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2346960"/>
                <a:gridCol w="1844040"/>
              </a:tblGrid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Expenditure Limit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+mn-cs"/>
                        </a:rPr>
                        <a:t>$4,691,250.00</a:t>
                      </a:r>
                    </a:p>
                  </a:txBody>
                  <a:tcPr marL="7620" marR="7620" marT="7620" marB="0" anchor="b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Amount 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$4,614,077.35</a:t>
                      </a:r>
                    </a:p>
                  </a:txBody>
                  <a:tcPr marL="7620" marR="7620" marT="7620" marB="0" anchor="b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Unspent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$77,172.65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461963" y="1325560"/>
            <a:ext cx="37338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Clearing Price: $18.84</a:t>
            </a:r>
          </a:p>
          <a:p>
            <a:pPr lvl="0" eaLnBrk="1" fontAlgn="base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Procured: </a:t>
            </a:r>
            <a:r>
              <a:rPr lang="en-US" sz="1800" b="0" dirty="0"/>
              <a:t>949.258</a:t>
            </a:r>
            <a:r>
              <a:rPr lang="en-US" sz="1800" dirty="0"/>
              <a:t> </a:t>
            </a:r>
            <a:endParaRPr lang="en-US" sz="1800" dirty="0" smtClean="0"/>
          </a:p>
          <a:p>
            <a:pPr lvl="0" eaLnBrk="1" fontAlgn="base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Not Procured: 11.975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Procured: 634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Not Procured: 4</a:t>
            </a:r>
          </a:p>
        </p:txBody>
      </p:sp>
    </p:spTree>
    <p:extLst>
      <p:ext uri="{BB962C8B-B14F-4D97-AF65-F5344CB8AC3E}">
        <p14:creationId xmlns:p14="http://schemas.microsoft.com/office/powerpoint/2010/main" val="234427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 smtClean="0"/>
              <a:t>Time Period 5 </a:t>
            </a:r>
            <a:r>
              <a:rPr lang="en-US" altLang="en-US" dirty="0"/>
              <a:t>Procurement - </a:t>
            </a:r>
            <a:r>
              <a:rPr lang="en-US" altLang="en-US" dirty="0" smtClean="0"/>
              <a:t>FebMay16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5456649"/>
              </p:ext>
            </p:extLst>
          </p:nvPr>
        </p:nvGraphicFramePr>
        <p:xfrm>
          <a:off x="457200" y="3382960"/>
          <a:ext cx="8229600" cy="256064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4343400"/>
                <a:gridCol w="1981200"/>
                <a:gridCol w="1905000"/>
              </a:tblGrid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 -10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ERS-30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MW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376.621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512.965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ERS</a:t>
                      </a:r>
                      <a:r>
                        <a:rPr lang="en-US" sz="1800" baseline="0" dirty="0" smtClean="0"/>
                        <a:t> Generators (Resources)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9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13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Number of Resources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370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205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6838265"/>
              </p:ext>
            </p:extLst>
          </p:nvPr>
        </p:nvGraphicFramePr>
        <p:xfrm>
          <a:off x="4343400" y="1554160"/>
          <a:ext cx="4191000" cy="1112838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2346960"/>
                <a:gridCol w="1844040"/>
              </a:tblGrid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Expenditure Limit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+mn-cs"/>
                        </a:rPr>
                        <a:t>$2,814,750.00</a:t>
                      </a:r>
                    </a:p>
                  </a:txBody>
                  <a:tcPr marL="7620" marR="7620" marT="7620" marB="0" anchor="b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Amount 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$2,678,418.90</a:t>
                      </a:r>
                    </a:p>
                  </a:txBody>
                  <a:tcPr marL="7620" marR="7620" marT="7620" marB="0" anchor="b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Unspent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$136,331.10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461963" y="1325560"/>
            <a:ext cx="37338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Clearing Price: $11.67</a:t>
            </a:r>
          </a:p>
          <a:p>
            <a:pPr lvl="0" eaLnBrk="1" fontAlgn="base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Procured: </a:t>
            </a:r>
            <a:r>
              <a:rPr lang="en-US" sz="1800" b="0" dirty="0" smtClean="0"/>
              <a:t>889.586</a:t>
            </a:r>
            <a:r>
              <a:rPr lang="en-US" sz="1800" dirty="0" smtClean="0"/>
              <a:t> </a:t>
            </a:r>
          </a:p>
          <a:p>
            <a:pPr lvl="0" eaLnBrk="1" fontAlgn="base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Not Procured: 12.375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Procured: 575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Not Procured: 6</a:t>
            </a:r>
          </a:p>
        </p:txBody>
      </p:sp>
    </p:spTree>
    <p:extLst>
      <p:ext uri="{BB962C8B-B14F-4D97-AF65-F5344CB8AC3E}">
        <p14:creationId xmlns:p14="http://schemas.microsoft.com/office/powerpoint/2010/main" val="330142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 smtClean="0"/>
              <a:t>Time Period 6 </a:t>
            </a:r>
            <a:r>
              <a:rPr lang="en-US" altLang="en-US" dirty="0"/>
              <a:t>Procurement - </a:t>
            </a:r>
            <a:r>
              <a:rPr lang="en-US" altLang="en-US" dirty="0" smtClean="0"/>
              <a:t>FebMay16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561502"/>
              </p:ext>
            </p:extLst>
          </p:nvPr>
        </p:nvGraphicFramePr>
        <p:xfrm>
          <a:off x="457200" y="3382960"/>
          <a:ext cx="8229600" cy="256064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4343400"/>
                <a:gridCol w="1981200"/>
                <a:gridCol w="1905000"/>
              </a:tblGrid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 -10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NWS ERS-30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MW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344.994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443.774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ERS</a:t>
                      </a:r>
                      <a:r>
                        <a:rPr lang="en-US" sz="1800" baseline="0" dirty="0" smtClean="0"/>
                        <a:t> Generators (Resources)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9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13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  <a:tr h="640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Number of Resources Procured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360</a:t>
                      </a:r>
                      <a:endParaRPr lang="en-US" sz="1800" dirty="0"/>
                    </a:p>
                  </a:txBody>
                  <a:tcPr marT="45726" marB="457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170</a:t>
                      </a:r>
                      <a:endParaRPr lang="en-US" sz="1800" dirty="0"/>
                    </a:p>
                  </a:txBody>
                  <a:tcPr marT="45726" marB="45726" anchor="ctr"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489212"/>
              </p:ext>
            </p:extLst>
          </p:nvPr>
        </p:nvGraphicFramePr>
        <p:xfrm>
          <a:off x="4343400" y="1554160"/>
          <a:ext cx="4191000" cy="1112838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2346960"/>
                <a:gridCol w="1844040"/>
              </a:tblGrid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Expenditure Limit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+mn-cs"/>
                        </a:rPr>
                        <a:t>$2,620,191.00</a:t>
                      </a:r>
                    </a:p>
                  </a:txBody>
                  <a:tcPr marL="7620" marR="7620" marT="7620" marB="0" anchor="b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Amount 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$2,557,383.05</a:t>
                      </a:r>
                    </a:p>
                  </a:txBody>
                  <a:tcPr marL="7620" marR="7620" marT="7620" marB="0" anchor="b"/>
                </a:tc>
              </a:tr>
              <a:tr h="370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dirty="0" smtClean="0"/>
                        <a:t>Unspent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$62,807.95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11" name="TextBox 9"/>
          <p:cNvSpPr txBox="1">
            <a:spLocks noChangeArrowheads="1"/>
          </p:cNvSpPr>
          <p:nvPr/>
        </p:nvSpPr>
        <p:spPr bwMode="auto">
          <a:xfrm>
            <a:off x="461963" y="1325560"/>
            <a:ext cx="37338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Clearing Price: $2.25</a:t>
            </a:r>
          </a:p>
          <a:p>
            <a:pPr lvl="0" eaLnBrk="1" fontAlgn="base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Procured: </a:t>
            </a:r>
            <a:r>
              <a:rPr lang="en-US" sz="1800" b="0" dirty="0" smtClean="0"/>
              <a:t>788.768</a:t>
            </a:r>
            <a:r>
              <a:rPr lang="en-US" sz="1800" dirty="0" smtClean="0"/>
              <a:t> </a:t>
            </a:r>
          </a:p>
          <a:p>
            <a:pPr lvl="0" eaLnBrk="1" fontAlgn="base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MW Not Procured: 3.97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Procured: 530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Resources Not Procured: 7</a:t>
            </a:r>
          </a:p>
        </p:txBody>
      </p:sp>
    </p:spTree>
    <p:extLst>
      <p:ext uri="{BB962C8B-B14F-4D97-AF65-F5344CB8AC3E}">
        <p14:creationId xmlns:p14="http://schemas.microsoft.com/office/powerpoint/2010/main" val="92381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ERS MW Procurement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815182"/>
            <a:ext cx="8610600" cy="5361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16956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1834</TotalTime>
  <Words>560</Words>
  <Application>Microsoft Office PowerPoint</Application>
  <PresentationFormat>On-screen Show (4:3)</PresentationFormat>
  <Paragraphs>190</Paragraphs>
  <Slides>12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1_Custom Design</vt:lpstr>
      <vt:lpstr>Office Theme</vt:lpstr>
      <vt:lpstr>Custom Design</vt:lpstr>
      <vt:lpstr>PowerPoint Presentation</vt:lpstr>
      <vt:lpstr>Original Expenditure Limit Allocation Table for 2016 Program Year </vt:lpstr>
      <vt:lpstr>Time Period 1 Procurement - FebMay16</vt:lpstr>
      <vt:lpstr>Time Period 2 Procurement - FebMay16</vt:lpstr>
      <vt:lpstr>Time Period 3 Procurement - FebMay16</vt:lpstr>
      <vt:lpstr>Time Period 4 Procurement - FebMay16</vt:lpstr>
      <vt:lpstr>Time Period 5 Procurement - FebMay16</vt:lpstr>
      <vt:lpstr>Time Period 6 Procurement - FebMay16</vt:lpstr>
      <vt:lpstr>ERS MW Procurement </vt:lpstr>
      <vt:lpstr>Emergency Response Service (ERS) Trends</vt:lpstr>
      <vt:lpstr>Post Feb-May Procurement Expenditure Limit Allocation Table</vt:lpstr>
      <vt:lpstr>Upcoming ERS Activities and Dates of Interest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Patterson, Mark</cp:lastModifiedBy>
  <cp:revision>34</cp:revision>
  <cp:lastPrinted>2016-01-21T20:53:15Z</cp:lastPrinted>
  <dcterms:created xsi:type="dcterms:W3CDTF">2016-01-21T15:20:31Z</dcterms:created>
  <dcterms:modified xsi:type="dcterms:W3CDTF">2016-02-18T19:45:02Z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