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0"/>
  </p:notesMasterIdLst>
  <p:handoutMasterIdLst>
    <p:handoutMasterId r:id="rId11"/>
  </p:handoutMasterIdLst>
  <p:sldIdLst>
    <p:sldId id="260" r:id="rId2"/>
    <p:sldId id="267" r:id="rId3"/>
    <p:sldId id="268" r:id="rId4"/>
    <p:sldId id="266" r:id="rId5"/>
    <p:sldId id="264" r:id="rId6"/>
    <p:sldId id="269" r:id="rId7"/>
    <p:sldId id="270" r:id="rId8"/>
    <p:sldId id="265" r:id="rId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1062B182-278A-4952-AEDD-B68F0D902073}" type="datetimeFigureOut">
              <a:rPr lang="en-US" smtClean="0"/>
              <a:t>2/18/2016</a:t>
            </a:fld>
            <a:endParaRPr lang="en-US"/>
          </a:p>
        </p:txBody>
      </p:sp>
      <p:sp>
        <p:nvSpPr>
          <p:cNvPr id="4" name="Footer Placeholder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3417D602-6D14-4CD7-8C47-8C6A9BF7B3F5}" type="slidenum">
              <a:rPr lang="en-US" smtClean="0"/>
              <a:t>‹#›</a:t>
            </a:fld>
            <a:endParaRPr lang="en-US"/>
          </a:p>
        </p:txBody>
      </p:sp>
    </p:spTree>
    <p:extLst>
      <p:ext uri="{BB962C8B-B14F-4D97-AF65-F5344CB8AC3E}">
        <p14:creationId xmlns:p14="http://schemas.microsoft.com/office/powerpoint/2010/main" val="7311492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91597897-1B52-4DD6-8331-D69B810B88C2}" type="datetimeFigureOut">
              <a:rPr lang="en-US" smtClean="0"/>
              <a:t>2/18/2016</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8B9EADF8-2967-4706-9E4F-12DC1ECA67BE}" type="slidenum">
              <a:rPr lang="en-US" smtClean="0"/>
              <a:t>‹#›</a:t>
            </a:fld>
            <a:endParaRPr lang="en-US"/>
          </a:p>
        </p:txBody>
      </p:sp>
    </p:spTree>
    <p:extLst>
      <p:ext uri="{BB962C8B-B14F-4D97-AF65-F5344CB8AC3E}">
        <p14:creationId xmlns:p14="http://schemas.microsoft.com/office/powerpoint/2010/main" val="701706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265900-8B90-4D6B-8DBF-2BC91843CB3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467"/>
            <a:ext cx="2387600" cy="2419583"/>
          </a:xfrm>
          <a:prstGeom prst="rect">
            <a:avLst/>
          </a:prstGeom>
        </p:spPr>
      </p:pic>
      <p:sp>
        <p:nvSpPr>
          <p:cNvPr id="11" name="TextBox 10"/>
          <p:cNvSpPr txBox="1"/>
          <p:nvPr userDrawn="1"/>
        </p:nvSpPr>
        <p:spPr>
          <a:xfrm>
            <a:off x="-1" y="2411119"/>
            <a:ext cx="2540625" cy="461665"/>
          </a:xfrm>
          <a:prstGeom prst="rect">
            <a:avLst/>
          </a:prstGeom>
          <a:solidFill>
            <a:schemeClr val="bg1"/>
          </a:solidFill>
        </p:spPr>
        <p:txBody>
          <a:bodyPr wrap="square" rtlCol="0">
            <a:spAutoFit/>
          </a:bodyPr>
          <a:lstStyle/>
          <a:p>
            <a:r>
              <a:rPr lang="en-US" sz="2400" b="1" i="1" dirty="0" smtClean="0">
                <a:solidFill>
                  <a:schemeClr val="bg1">
                    <a:lumMod val="50000"/>
                  </a:schemeClr>
                </a:solidFill>
                <a:latin typeface="Century Gothic" panose="020B0502020202020204" pitchFamily="34" charset="0"/>
              </a:rPr>
              <a:t>Consulting, LLC</a:t>
            </a:r>
            <a:endParaRPr lang="en-US" sz="2400" b="1" i="1" dirty="0">
              <a:solidFill>
                <a:schemeClr val="bg1">
                  <a:lumMod val="50000"/>
                </a:schemeClr>
              </a:solidFill>
              <a:latin typeface="Century Gothic" panose="020B0502020202020204" pitchFamily="34" charset="0"/>
            </a:endParaRPr>
          </a:p>
        </p:txBody>
      </p:sp>
    </p:spTree>
    <p:extLst>
      <p:ext uri="{BB962C8B-B14F-4D97-AF65-F5344CB8AC3E}">
        <p14:creationId xmlns:p14="http://schemas.microsoft.com/office/powerpoint/2010/main" val="996699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ADE59D-F4DA-426E-A0ED-36D15F1043DF}" type="datetime1">
              <a:rPr lang="en-US" smtClean="0"/>
              <a:pPr/>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2418676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B0A37C-BD47-4336-ABB2-0E2400B6296D}" type="datetime1">
              <a:rPr lang="en-US" smtClean="0"/>
              <a:pPr/>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163674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3899958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C1CD9E-B491-403E-AF7D-C7C7720B76DA}" type="datetime1">
              <a:rPr lang="en-US" smtClean="0"/>
              <a:pPr/>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29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7562E6-3012-4EA7-ADAD-D49A6F8354E4}" type="datetime1">
              <a:rPr lang="en-US" smtClean="0"/>
              <a:pPr/>
              <a:t>2/18/2016</a:t>
            </a:fld>
            <a:endParaRPr lang="en-US" dirty="0"/>
          </a:p>
        </p:txBody>
      </p:sp>
      <p:sp>
        <p:nvSpPr>
          <p:cNvPr id="6" name="Footer Placeholder 5"/>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7" name="Slide Number Placeholder 6"/>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3495349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C5C404-859A-4145-A250-FBB34EC2FA78}" type="datetime1">
              <a:rPr lang="en-US" smtClean="0"/>
              <a:pPr/>
              <a:t>2/18/2016</a:t>
            </a:fld>
            <a:endParaRPr lang="en-US" dirty="0"/>
          </a:p>
        </p:txBody>
      </p:sp>
      <p:sp>
        <p:nvSpPr>
          <p:cNvPr id="8" name="Footer Placeholder 7"/>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9" name="Slide Number Placeholder 8"/>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203185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6F1934-B0D0-4D19-934C-E7B1E1014751}" type="datetime1">
              <a:rPr lang="en-US" smtClean="0"/>
              <a:pPr/>
              <a:t>2/18/2016</a:t>
            </a:fld>
            <a:endParaRPr lang="en-US" dirty="0"/>
          </a:p>
        </p:txBody>
      </p:sp>
      <p:sp>
        <p:nvSpPr>
          <p:cNvPr id="4" name="Footer Placeholder 3"/>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5" name="Slide Number Placeholder 4"/>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222831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823543B-4A9E-4BA8-8673-E25811B9B2A8}" type="datetime1">
              <a:rPr lang="en-US" smtClean="0"/>
              <a:pPr/>
              <a:t>2/18/2016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smtClean="0"/>
              <a:t>Proprietary Information – © 2016 by Electric Advisors Consulting, LLC</a:t>
            </a:r>
            <a:endParaRPr lang="en-US" dirty="0" smtClean="0"/>
          </a:p>
        </p:txBody>
      </p:sp>
      <p:sp>
        <p:nvSpPr>
          <p:cNvPr id="9" name="Slide Number Placeholder 8"/>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158326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92B54EE-786D-45E1-BEFB-496DC144077A}" type="datetime1">
              <a:rPr lang="en-US" smtClean="0"/>
              <a:pPr/>
              <a:t>2/18/2016</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smtClean="0"/>
              <a:t>Proprietary Information – © 2016 by Electric Advisors Consulting, LLC</a:t>
            </a:r>
            <a:endParaRPr lang="en-US" dirty="0" smtClean="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424122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024DB-1FA8-48F2-95F8-1E224DAD8DD4}" type="datetime1">
              <a:rPr lang="en-US" smtClean="0"/>
              <a:pPr/>
              <a:t>2/18/2016</a:t>
            </a:fld>
            <a:endParaRPr lang="en-US" dirty="0"/>
          </a:p>
        </p:txBody>
      </p:sp>
      <p:sp>
        <p:nvSpPr>
          <p:cNvPr id="6" name="Footer Placeholder 5"/>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7" name="Slide Number Placeholder 6"/>
          <p:cNvSpPr>
            <a:spLocks noGrp="1"/>
          </p:cNvSpPr>
          <p:nvPr>
            <p:ph type="sldNum" sz="quarter" idx="12"/>
          </p:nvPr>
        </p:nvSpPr>
        <p:spPr/>
        <p:txBody>
          <a:bodyPr/>
          <a:lstStyle/>
          <a:p>
            <a:fld id="{D82CC77B-EE2B-4375-9F67-2F566D0EED86}" type="slidenum">
              <a:rPr lang="en-US" smtClean="0"/>
              <a:pPr/>
              <a:t>‹#›</a:t>
            </a:fld>
            <a:endParaRPr lang="en-US" dirty="0"/>
          </a:p>
        </p:txBody>
      </p:sp>
    </p:spTree>
    <p:extLst>
      <p:ext uri="{BB962C8B-B14F-4D97-AF65-F5344CB8AC3E}">
        <p14:creationId xmlns:p14="http://schemas.microsoft.com/office/powerpoint/2010/main" val="98922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4828853-52D7-4519-AA91-E8FFCCBE4C82}" type="datetime1">
              <a:rPr lang="en-US" smtClean="0"/>
              <a:t>2/18/2016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82CC77B-EE2B-4375-9F67-2F566D0EED86}"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32947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rank@eacpower.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lectricadvisorsconsulting.com/" TargetMode="External"/><Relationship Id="rId2" Type="http://schemas.openxmlformats.org/officeDocument/2006/relationships/hyperlink" Target="mailto:Frank@eacpower.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noAutofit/>
          </a:bodyPr>
          <a:lstStyle/>
          <a:p>
            <a:pPr algn="ctr"/>
            <a:r>
              <a:rPr lang="en-US" sz="2700" i="1" dirty="0">
                <a:solidFill>
                  <a:schemeClr val="tx1"/>
                </a:solidFill>
              </a:rPr>
              <a:t>SCOTUS DECISION ON FERC </a:t>
            </a:r>
            <a:r>
              <a:rPr lang="en-US" sz="2700" i="1" dirty="0">
                <a:solidFill>
                  <a:schemeClr val="tx1"/>
                </a:solidFill>
              </a:rPr>
              <a:t>Order No. </a:t>
            </a:r>
            <a:r>
              <a:rPr lang="en-US" sz="2700" i="1" dirty="0">
                <a:solidFill>
                  <a:schemeClr val="tx1"/>
                </a:solidFill>
              </a:rPr>
              <a:t>745</a:t>
            </a:r>
            <a:br>
              <a:rPr lang="en-US" sz="2700" i="1" dirty="0">
                <a:solidFill>
                  <a:schemeClr val="tx1"/>
                </a:solidFill>
              </a:rPr>
            </a:br>
            <a:r>
              <a:rPr lang="en-US" sz="2700" i="1" dirty="0" smtClean="0">
                <a:solidFill>
                  <a:schemeClr val="tx1"/>
                </a:solidFill>
              </a:rPr>
              <a:t>Implications for ERCOT?</a:t>
            </a:r>
            <a:endParaRPr lang="en-US" sz="2700" dirty="0">
              <a:solidFill>
                <a:schemeClr val="tx1"/>
              </a:solidFill>
            </a:endParaRPr>
          </a:p>
        </p:txBody>
      </p:sp>
      <p:sp>
        <p:nvSpPr>
          <p:cNvPr id="13" name="Subtitle 12"/>
          <p:cNvSpPr>
            <a:spLocks noGrp="1"/>
          </p:cNvSpPr>
          <p:nvPr>
            <p:ph type="subTitle" idx="1"/>
          </p:nvPr>
        </p:nvSpPr>
        <p:spPr>
          <a:xfrm>
            <a:off x="720360" y="4632457"/>
            <a:ext cx="3104666" cy="869864"/>
          </a:xfrm>
        </p:spPr>
        <p:txBody>
          <a:bodyPr>
            <a:normAutofit/>
          </a:bodyPr>
          <a:lstStyle/>
          <a:p>
            <a:pPr>
              <a:spcBef>
                <a:spcPts val="0"/>
              </a:spcBef>
            </a:pPr>
            <a:r>
              <a:rPr lang="en-US" b="1" dirty="0" smtClean="0"/>
              <a:t>ERCOT – </a:t>
            </a:r>
            <a:r>
              <a:rPr lang="en-US" b="1" dirty="0" smtClean="0"/>
              <a:t>DSWG </a:t>
            </a:r>
            <a:endParaRPr lang="en-US" b="1" dirty="0" smtClean="0"/>
          </a:p>
          <a:p>
            <a:pPr>
              <a:spcBef>
                <a:spcPts val="0"/>
              </a:spcBef>
            </a:pPr>
            <a:r>
              <a:rPr lang="en-US" b="1" smtClean="0"/>
              <a:t>February 19, </a:t>
            </a:r>
            <a:r>
              <a:rPr lang="en-US" b="1" dirty="0" smtClean="0"/>
              <a:t>2016</a:t>
            </a:r>
            <a:endParaRPr lang="en-US" dirty="0"/>
          </a:p>
        </p:txBody>
      </p:sp>
      <p:sp>
        <p:nvSpPr>
          <p:cNvPr id="4" name="Footer Placeholder 3"/>
          <p:cNvSpPr>
            <a:spLocks noGrp="1"/>
          </p:cNvSpPr>
          <p:nvPr>
            <p:ph type="ftr" sz="quarter" idx="11"/>
          </p:nvPr>
        </p:nvSpPr>
        <p:spPr/>
        <p:txBody>
          <a:bodyPr/>
          <a:lstStyle/>
          <a:p>
            <a:r>
              <a:rPr lang="en-US" dirty="0" smtClean="0"/>
              <a:t>©2016 Electric Advisors Consulting  –  Proprietary. All Rights Reserved.</a:t>
            </a:r>
          </a:p>
        </p:txBody>
      </p:sp>
      <p:sp>
        <p:nvSpPr>
          <p:cNvPr id="5" name="Slide Number Placeholder 4"/>
          <p:cNvSpPr>
            <a:spLocks noGrp="1"/>
          </p:cNvSpPr>
          <p:nvPr>
            <p:ph type="sldNum" sz="quarter" idx="12"/>
          </p:nvPr>
        </p:nvSpPr>
        <p:spPr/>
        <p:txBody>
          <a:bodyPr/>
          <a:lstStyle/>
          <a:p>
            <a:fld id="{80DB3306-13B6-C941-B58A-9208720AD1D1}" type="slidenum">
              <a:rPr lang="en-US" smtClean="0"/>
              <a:pPr/>
              <a:t>1</a:t>
            </a:fld>
            <a:endParaRPr lang="en-US"/>
          </a:p>
        </p:txBody>
      </p:sp>
      <p:sp>
        <p:nvSpPr>
          <p:cNvPr id="7" name="Subtitle 12"/>
          <p:cNvSpPr txBox="1">
            <a:spLocks/>
          </p:cNvSpPr>
          <p:nvPr/>
        </p:nvSpPr>
        <p:spPr>
          <a:xfrm>
            <a:off x="4887532" y="4632456"/>
            <a:ext cx="3479228" cy="869864"/>
          </a:xfrm>
          <a:prstGeom prst="rect">
            <a:avLst/>
          </a:prstGeom>
        </p:spPr>
        <p:txBody>
          <a:bodyPr vert="horz" lIns="68580" tIns="34290" rIns="68580" bIns="34290" rtlCol="0">
            <a:normAutofit fontScale="925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r">
              <a:spcBef>
                <a:spcPts val="0"/>
              </a:spcBef>
            </a:pPr>
            <a:r>
              <a:rPr lang="en-US" sz="1800" b="1" dirty="0"/>
              <a:t>Frank Lacey</a:t>
            </a:r>
          </a:p>
          <a:p>
            <a:pPr algn="r">
              <a:spcBef>
                <a:spcPts val="0"/>
              </a:spcBef>
            </a:pPr>
            <a:r>
              <a:rPr lang="en-US" sz="1800" b="1" dirty="0"/>
              <a:t>Electric advisors consulting</a:t>
            </a:r>
          </a:p>
          <a:p>
            <a:pPr algn="r">
              <a:spcBef>
                <a:spcPts val="0"/>
              </a:spcBef>
            </a:pPr>
            <a:r>
              <a:rPr lang="en-US" sz="1800" b="1" dirty="0">
                <a:hlinkClick r:id="rId2"/>
              </a:rPr>
              <a:t>frank@eacpower.com</a:t>
            </a:r>
            <a:r>
              <a:rPr lang="en-US" sz="1800" b="1" dirty="0"/>
              <a:t> </a:t>
            </a:r>
            <a:endParaRPr lang="en-US" sz="1800" dirty="0"/>
          </a:p>
        </p:txBody>
      </p:sp>
    </p:spTree>
    <p:extLst>
      <p:ext uri="{BB962C8B-B14F-4D97-AF65-F5344CB8AC3E}">
        <p14:creationId xmlns:p14="http://schemas.microsoft.com/office/powerpoint/2010/main" val="1485081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Overview of FERC Order 745</a:t>
            </a:r>
          </a:p>
          <a:p>
            <a:r>
              <a:rPr lang="en-US" dirty="0" smtClean="0"/>
              <a:t>Procedural History of FERC Order No. 745</a:t>
            </a:r>
          </a:p>
          <a:p>
            <a:r>
              <a:rPr lang="en-US" dirty="0" smtClean="0"/>
              <a:t>US Supreme Court Case</a:t>
            </a:r>
          </a:p>
          <a:p>
            <a:r>
              <a:rPr lang="en-US" dirty="0" smtClean="0"/>
              <a:t>Applicability to ERCOT market</a:t>
            </a:r>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2</a:t>
            </a:fld>
            <a:endParaRPr lang="en-US" dirty="0"/>
          </a:p>
        </p:txBody>
      </p:sp>
    </p:spTree>
    <p:extLst>
      <p:ext uri="{BB962C8B-B14F-4D97-AF65-F5344CB8AC3E}">
        <p14:creationId xmlns:p14="http://schemas.microsoft.com/office/powerpoint/2010/main" val="19716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FERC Order No. 745</a:t>
            </a:r>
            <a:endParaRPr lang="en-US" dirty="0"/>
          </a:p>
        </p:txBody>
      </p:sp>
      <p:sp>
        <p:nvSpPr>
          <p:cNvPr id="3" name="Content Placeholder 2"/>
          <p:cNvSpPr>
            <a:spLocks noGrp="1"/>
          </p:cNvSpPr>
          <p:nvPr>
            <p:ph idx="1"/>
          </p:nvPr>
        </p:nvSpPr>
        <p:spPr>
          <a:xfrm>
            <a:off x="822960" y="2231465"/>
            <a:ext cx="7543800" cy="3017520"/>
          </a:xfrm>
        </p:spPr>
        <p:txBody>
          <a:bodyPr/>
          <a:lstStyle/>
          <a:p>
            <a:r>
              <a:rPr lang="en-US" dirty="0" smtClean="0"/>
              <a:t>FERC Order No. 745 simply mandates that demand response, subject to two requirements, that is dispatched by an ISO, should be paid full LMP, consistent with what other resources are paid.</a:t>
            </a:r>
          </a:p>
          <a:p>
            <a:r>
              <a:rPr lang="en-US" dirty="0" smtClean="0"/>
              <a:t>Two requirements:</a:t>
            </a:r>
          </a:p>
          <a:p>
            <a:pPr lvl="1"/>
            <a:r>
              <a:rPr lang="en-US" dirty="0" smtClean="0"/>
              <a:t>The DR can be used to balance the grid</a:t>
            </a:r>
          </a:p>
          <a:p>
            <a:pPr lvl="1"/>
            <a:r>
              <a:rPr lang="en-US" dirty="0" smtClean="0"/>
              <a:t>The DR reduces the otherwise clearing cost of energy</a:t>
            </a:r>
          </a:p>
          <a:p>
            <a:pPr lvl="1"/>
            <a:endParaRPr lang="en-US" dirty="0"/>
          </a:p>
          <a:p>
            <a:pPr lvl="1"/>
            <a:endParaRPr lang="en-US" dirty="0"/>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3</a:t>
            </a:fld>
            <a:endParaRPr lang="en-US" dirty="0"/>
          </a:p>
        </p:txBody>
      </p:sp>
    </p:spTree>
    <p:extLst>
      <p:ext uri="{BB962C8B-B14F-4D97-AF65-F5344CB8AC3E}">
        <p14:creationId xmlns:p14="http://schemas.microsoft.com/office/powerpoint/2010/main" val="3078360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FERC Order 745</a:t>
            </a:r>
            <a:endParaRPr lang="en-US" dirty="0"/>
          </a:p>
        </p:txBody>
      </p:sp>
      <p:sp>
        <p:nvSpPr>
          <p:cNvPr id="7" name="Rectangle 1"/>
          <p:cNvSpPr>
            <a:spLocks noGrp="1" noChangeArrowheads="1"/>
          </p:cNvSpPr>
          <p:nvPr>
            <p:ph idx="1"/>
          </p:nvPr>
        </p:nvSpPr>
        <p:spPr bwMode="auto">
          <a:xfrm>
            <a:off x="528470" y="1737361"/>
            <a:ext cx="8132780" cy="450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ctr" anchorCtr="0" compatLnSpc="1">
            <a:prstTxWarp prst="textNoShape">
              <a:avLst/>
            </a:prstTxWarp>
            <a:spAutoFit/>
          </a:bodyPr>
          <a:lstStyle/>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Notice of Proposed Rulemaking RM10-17 initiated (March 2010) (PJM discussions on the issue in 2008)</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FERC Order No. 745 issued (March 2011)</a:t>
            </a:r>
            <a:endParaRPr lang="en-US" altLang="en-US" sz="1600" b="1"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Requests for re-hearing (April 2011)</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FERC 745 affirmed with Order 745-A (December 2011)</a:t>
            </a:r>
            <a:endParaRPr lang="en-US" altLang="en-US" sz="1600" b="1"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EPSA Appeal to DC Circuit Court of Appeals (December 2011)</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DC Circuit Court Oral Arguments (September 2013)</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DC Circuit Opinion Vacates FERC Order No. 745 (May 2014)</a:t>
            </a:r>
            <a:endParaRPr lang="en-US" altLang="en-US" sz="1600" b="1"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Request for review, </a:t>
            </a:r>
            <a:r>
              <a:rPr lang="en-US" altLang="en-US" sz="1600" i="1" dirty="0" err="1">
                <a:solidFill>
                  <a:schemeClr val="tx1"/>
                </a:solidFill>
                <a:latin typeface="Calibri" panose="020F0502020204030204" pitchFamily="34" charset="0"/>
                <a:ea typeface="Times New Roman" panose="02020603050405020304" pitchFamily="18" charset="0"/>
                <a:cs typeface="Helvetica" panose="020B0604020202020204" pitchFamily="34" charset="0"/>
              </a:rPr>
              <a:t>en</a:t>
            </a:r>
            <a:r>
              <a:rPr lang="en-US" altLang="en-US" sz="1600" i="1" dirty="0">
                <a:solidFill>
                  <a:schemeClr val="tx1"/>
                </a:solidFill>
                <a:latin typeface="Calibri" panose="020F0502020204030204" pitchFamily="34" charset="0"/>
                <a:ea typeface="Times New Roman" panose="02020603050405020304" pitchFamily="18" charset="0"/>
                <a:cs typeface="Helvetica" panose="020B0604020202020204" pitchFamily="34" charset="0"/>
              </a:rPr>
              <a:t> banc</a:t>
            </a: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  (June 2014)</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i="1" dirty="0" err="1">
                <a:solidFill>
                  <a:schemeClr val="tx1"/>
                </a:solidFill>
                <a:latin typeface="Calibri" panose="020F0502020204030204" pitchFamily="34" charset="0"/>
                <a:ea typeface="Times New Roman" panose="02020603050405020304" pitchFamily="18" charset="0"/>
                <a:cs typeface="Helvetica" panose="020B0604020202020204" pitchFamily="34" charset="0"/>
              </a:rPr>
              <a:t>En</a:t>
            </a:r>
            <a:r>
              <a:rPr lang="en-US" altLang="en-US" sz="1600" b="1" i="1" dirty="0">
                <a:solidFill>
                  <a:schemeClr val="tx1"/>
                </a:solidFill>
                <a:latin typeface="Calibri" panose="020F0502020204030204" pitchFamily="34" charset="0"/>
                <a:ea typeface="Times New Roman" panose="02020603050405020304" pitchFamily="18" charset="0"/>
                <a:cs typeface="Helvetica" panose="020B0604020202020204" pitchFamily="34" charset="0"/>
              </a:rPr>
              <a:t> Banc</a:t>
            </a: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 hearing denied (September 2014)</a:t>
            </a:r>
            <a:endParaRPr lang="en-US" altLang="en-US" sz="1600" b="1"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Solicitor General filed “Cert Petition” with the US Supreme Court to hear the case (Jan 2015)</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err="1">
                <a:solidFill>
                  <a:schemeClr val="tx1"/>
                </a:solidFill>
                <a:latin typeface="Calibri" panose="020F0502020204030204" pitchFamily="34" charset="0"/>
                <a:ea typeface="Times New Roman" panose="02020603050405020304" pitchFamily="18" charset="0"/>
                <a:cs typeface="Helvetica" panose="020B0604020202020204" pitchFamily="34" charset="0"/>
              </a:rPr>
              <a:t>EnerNoc</a:t>
            </a: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 JCI, </a:t>
            </a:r>
            <a:r>
              <a:rPr lang="en-US" altLang="en-US" sz="1600" dirty="0" err="1">
                <a:solidFill>
                  <a:schemeClr val="tx1"/>
                </a:solidFill>
                <a:latin typeface="Calibri" panose="020F0502020204030204" pitchFamily="34" charset="0"/>
                <a:ea typeface="Times New Roman" panose="02020603050405020304" pitchFamily="18" charset="0"/>
                <a:cs typeface="Helvetica" panose="020B0604020202020204" pitchFamily="34" charset="0"/>
              </a:rPr>
              <a:t>Viridity</a:t>
            </a: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 and Industrial Coalition “Cert Petition” to the US Supreme Court to hear the case (Jan 2015)</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Supreme Court Respondent and Amicus briefs filed (Feb 2015)</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Supreme Court decides to hear the case (April 2015)</a:t>
            </a:r>
            <a:endParaRPr lang="en-US" altLang="en-US" sz="1600" b="1"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Supreme Court legal briefs due (September 2015)</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dirty="0">
                <a:solidFill>
                  <a:schemeClr val="tx1"/>
                </a:solidFill>
                <a:latin typeface="Calibri" panose="020F0502020204030204" pitchFamily="34" charset="0"/>
                <a:ea typeface="Times New Roman" panose="02020603050405020304" pitchFamily="18" charset="0"/>
                <a:cs typeface="Helvetica" panose="020B0604020202020204" pitchFamily="34" charset="0"/>
              </a:rPr>
              <a:t>Oral Arguments at Supreme Court (October 2016)</a:t>
            </a:r>
            <a:endParaRPr lang="en-US" altLang="en-US" sz="1600" dirty="0">
              <a:solidFill>
                <a:schemeClr val="tx1"/>
              </a:solidFill>
            </a:endParaRPr>
          </a:p>
          <a:p>
            <a:pPr marL="171450" indent="-171450" eaLnBrk="0" fontAlgn="base" hangingPunct="0">
              <a:lnSpc>
                <a:spcPct val="100000"/>
              </a:lnSpc>
              <a:spcBef>
                <a:spcPct val="0"/>
              </a:spcBef>
              <a:spcAft>
                <a:spcPct val="0"/>
              </a:spcAft>
              <a:buClrTx/>
              <a:buSzTx/>
              <a:buFont typeface="Wingdings" panose="05000000000000000000" pitchFamily="2" charset="2"/>
              <a:buChar char="§"/>
            </a:pPr>
            <a:r>
              <a:rPr lang="en-US" altLang="en-US" sz="1600" b="1" dirty="0">
                <a:solidFill>
                  <a:schemeClr val="tx1"/>
                </a:solidFill>
                <a:latin typeface="Calibri" panose="020F0502020204030204" pitchFamily="34" charset="0"/>
                <a:ea typeface="Times New Roman" panose="02020603050405020304" pitchFamily="18" charset="0"/>
                <a:cs typeface="Helvetica" panose="020B0604020202020204" pitchFamily="34" charset="0"/>
              </a:rPr>
              <a:t>Supreme Court decision (January, 2016)</a:t>
            </a:r>
            <a:endParaRPr lang="en-US" altLang="en-US" sz="1600" b="1" dirty="0">
              <a:solidFill>
                <a:schemeClr val="tx1"/>
              </a:solidFill>
              <a:latin typeface="Arial" panose="020B0604020202020204" pitchFamily="34" charset="0"/>
            </a:endParaRPr>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4</a:t>
            </a:fld>
            <a:endParaRPr lang="en-US" dirty="0"/>
          </a:p>
        </p:txBody>
      </p:sp>
    </p:spTree>
    <p:extLst>
      <p:ext uri="{BB962C8B-B14F-4D97-AF65-F5344CB8AC3E}">
        <p14:creationId xmlns:p14="http://schemas.microsoft.com/office/powerpoint/2010/main" val="150219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Troubling Language for </a:t>
            </a:r>
            <a:r>
              <a:rPr lang="en-US" dirty="0" smtClean="0"/>
              <a:t>all DER</a:t>
            </a:r>
            <a:endParaRPr lang="en-US" dirty="0"/>
          </a:p>
        </p:txBody>
      </p:sp>
      <p:sp>
        <p:nvSpPr>
          <p:cNvPr id="3" name="Content Placeholder 2"/>
          <p:cNvSpPr>
            <a:spLocks noGrp="1"/>
          </p:cNvSpPr>
          <p:nvPr>
            <p:ph idx="1"/>
          </p:nvPr>
        </p:nvSpPr>
        <p:spPr>
          <a:xfrm>
            <a:off x="1200150" y="2272127"/>
            <a:ext cx="6667500" cy="2995197"/>
          </a:xfrm>
        </p:spPr>
        <p:txBody>
          <a:bodyPr>
            <a:normAutofit/>
          </a:bodyPr>
          <a:lstStyle/>
          <a:p>
            <a:endParaRPr lang="en-US" dirty="0" smtClean="0"/>
          </a:p>
          <a:p>
            <a:r>
              <a:rPr lang="en-US" sz="2400" dirty="0"/>
              <a:t>“</a:t>
            </a:r>
            <a:r>
              <a:rPr lang="en-US" sz="2400" dirty="0"/>
              <a:t>Demand response—simply put—is part of the </a:t>
            </a:r>
            <a:r>
              <a:rPr lang="en-US" sz="2400" i="1" dirty="0"/>
              <a:t>retail</a:t>
            </a:r>
            <a:r>
              <a:rPr lang="en-US" sz="2400" dirty="0"/>
              <a:t> </a:t>
            </a:r>
            <a:r>
              <a:rPr lang="en-US" sz="2400" dirty="0"/>
              <a:t>market. It </a:t>
            </a:r>
            <a:r>
              <a:rPr lang="en-US" sz="2400" dirty="0"/>
              <a:t>involves </a:t>
            </a:r>
            <a:r>
              <a:rPr lang="en-US" sz="2400" i="1" dirty="0"/>
              <a:t>retail</a:t>
            </a:r>
            <a:r>
              <a:rPr lang="en-US" sz="2400" dirty="0"/>
              <a:t> customers, their decision whether to purchase </a:t>
            </a:r>
            <a:r>
              <a:rPr lang="en-US" sz="2400" i="1" dirty="0"/>
              <a:t>at retail</a:t>
            </a:r>
            <a:r>
              <a:rPr lang="en-US" sz="2400" dirty="0"/>
              <a:t>, and the levels of </a:t>
            </a:r>
            <a:r>
              <a:rPr lang="en-US" sz="2400" i="1" dirty="0"/>
              <a:t>retail</a:t>
            </a:r>
            <a:r>
              <a:rPr lang="en-US" sz="2400" dirty="0"/>
              <a:t> electricity consumption.  If FERC had directed ISOs to give a credit to any consumer who reduced its expected use of retail electricity, FERC would be directly regulating the retail rate.” </a:t>
            </a:r>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a:t>
            </a:r>
            <a:r>
              <a:rPr lang="en-US" dirty="0" smtClean="0"/>
              <a:t>2016 </a:t>
            </a:r>
            <a:r>
              <a:rPr lang="en-US" dirty="0" smtClean="0"/>
              <a:t>by Electric Advisors Consulting, LLC</a:t>
            </a:r>
          </a:p>
        </p:txBody>
      </p:sp>
      <p:sp>
        <p:nvSpPr>
          <p:cNvPr id="6" name="Slide Number Placeholder 5"/>
          <p:cNvSpPr>
            <a:spLocks noGrp="1"/>
          </p:cNvSpPr>
          <p:nvPr>
            <p:ph type="sldNum" sz="quarter" idx="12"/>
          </p:nvPr>
        </p:nvSpPr>
        <p:spPr/>
        <p:txBody>
          <a:bodyPr/>
          <a:lstStyle/>
          <a:p>
            <a:fld id="{D82CC77B-EE2B-4375-9F67-2F566D0EED86}" type="slidenum">
              <a:rPr lang="en-US" smtClean="0"/>
              <a:pPr/>
              <a:t>5</a:t>
            </a:fld>
            <a:endParaRPr lang="en-US" dirty="0"/>
          </a:p>
        </p:txBody>
      </p:sp>
      <p:sp>
        <p:nvSpPr>
          <p:cNvPr id="7" name="TextBox 6"/>
          <p:cNvSpPr txBox="1"/>
          <p:nvPr/>
        </p:nvSpPr>
        <p:spPr>
          <a:xfrm>
            <a:off x="1400578" y="5624937"/>
            <a:ext cx="3719544" cy="300082"/>
          </a:xfrm>
          <a:prstGeom prst="rect">
            <a:avLst/>
          </a:prstGeom>
          <a:noFill/>
        </p:spPr>
        <p:txBody>
          <a:bodyPr wrap="none" rtlCol="0">
            <a:spAutoFit/>
          </a:bodyPr>
          <a:lstStyle/>
          <a:p>
            <a:r>
              <a:rPr lang="en-US" sz="1350" dirty="0"/>
              <a:t>From </a:t>
            </a:r>
            <a:r>
              <a:rPr lang="en-US" sz="1350" i="1" dirty="0"/>
              <a:t>EPSA v. FERC</a:t>
            </a:r>
            <a:r>
              <a:rPr lang="en-US" sz="1350" dirty="0"/>
              <a:t>, DC Circuit Court, May 23, 2014</a:t>
            </a:r>
            <a:endParaRPr lang="en-US" sz="1350" dirty="0"/>
          </a:p>
        </p:txBody>
      </p:sp>
    </p:spTree>
    <p:extLst>
      <p:ext uri="{BB962C8B-B14F-4D97-AF65-F5344CB8AC3E}">
        <p14:creationId xmlns:p14="http://schemas.microsoft.com/office/powerpoint/2010/main" val="402671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Supreme Court Case</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spcBef>
                <a:spcPts val="0"/>
              </a:spcBef>
            </a:pPr>
            <a:r>
              <a:rPr lang="en-US" i="1" dirty="0" smtClean="0"/>
              <a:t>FERC v. EPSA </a:t>
            </a:r>
            <a:r>
              <a:rPr lang="en-US" dirty="0" smtClean="0"/>
              <a:t>(SCOTUS docket 14-1840)</a:t>
            </a:r>
          </a:p>
          <a:p>
            <a:pPr>
              <a:lnSpc>
                <a:spcPct val="110000"/>
              </a:lnSpc>
              <a:spcBef>
                <a:spcPts val="0"/>
              </a:spcBef>
            </a:pPr>
            <a:r>
              <a:rPr lang="en-US" i="1" dirty="0" err="1" smtClean="0"/>
              <a:t>EnerNOC</a:t>
            </a:r>
            <a:r>
              <a:rPr lang="en-US" i="1" dirty="0" smtClean="0"/>
              <a:t>, et al. v. EPSA </a:t>
            </a:r>
            <a:r>
              <a:rPr lang="en-US" dirty="0" smtClean="0"/>
              <a:t>(SCOTUS docket 14-1841)</a:t>
            </a:r>
          </a:p>
          <a:p>
            <a:r>
              <a:rPr lang="en-US" dirty="0" smtClean="0"/>
              <a:t>Questions presented in the case:</a:t>
            </a:r>
          </a:p>
          <a:p>
            <a:pPr lvl="1"/>
            <a:r>
              <a:rPr lang="en-US" dirty="0" smtClean="0"/>
              <a:t>Does FERC have jurisdiction over demand response, a service that the DC Circuit Court called a retail service</a:t>
            </a:r>
          </a:p>
          <a:p>
            <a:pPr lvl="1"/>
            <a:r>
              <a:rPr lang="en-US" dirty="0" smtClean="0"/>
              <a:t>Is compensation of LMP just and reasonable?</a:t>
            </a:r>
          </a:p>
          <a:p>
            <a:r>
              <a:rPr lang="en-US" dirty="0" smtClean="0"/>
              <a:t>SCOTUS Holdings:</a:t>
            </a:r>
          </a:p>
          <a:p>
            <a:pPr lvl="1"/>
            <a:r>
              <a:rPr lang="en-US" dirty="0" smtClean="0"/>
              <a:t>The Federal Power Act provides FERC with the authority to regulate wholesale market operators’ compensation of demand response bids</a:t>
            </a:r>
          </a:p>
          <a:p>
            <a:pPr lvl="2"/>
            <a:r>
              <a:rPr lang="en-US" dirty="0" smtClean="0"/>
              <a:t>Practices at issue affect wholesale rates</a:t>
            </a:r>
          </a:p>
          <a:p>
            <a:pPr lvl="2"/>
            <a:r>
              <a:rPr lang="en-US" dirty="0" smtClean="0"/>
              <a:t>FERC has not regulated retail sales</a:t>
            </a:r>
          </a:p>
          <a:p>
            <a:pPr lvl="2"/>
            <a:r>
              <a:rPr lang="en-US" dirty="0" smtClean="0"/>
              <a:t>The contrary view would conflict with the Federal Power Act’s core purposes</a:t>
            </a:r>
            <a:endParaRPr lang="en-US" dirty="0"/>
          </a:p>
          <a:p>
            <a:pPr lvl="1"/>
            <a:r>
              <a:rPr lang="en-US" dirty="0" smtClean="0"/>
              <a:t>FERC’s decision to pay LMP is not arbitrary and capricious.  FERC engaged in reasoned decision-making</a:t>
            </a:r>
            <a:endParaRPr lang="en-US" dirty="0"/>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6</a:t>
            </a:fld>
            <a:endParaRPr lang="en-US" dirty="0"/>
          </a:p>
        </p:txBody>
      </p:sp>
    </p:spTree>
    <p:extLst>
      <p:ext uri="{BB962C8B-B14F-4D97-AF65-F5344CB8AC3E}">
        <p14:creationId xmlns:p14="http://schemas.microsoft.com/office/powerpoint/2010/main" val="13634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 to ERCOT Market</a:t>
            </a:r>
            <a:endParaRPr lang="en-US" dirty="0"/>
          </a:p>
        </p:txBody>
      </p:sp>
      <p:sp>
        <p:nvSpPr>
          <p:cNvPr id="3" name="Content Placeholder 2"/>
          <p:cNvSpPr>
            <a:spLocks noGrp="1"/>
          </p:cNvSpPr>
          <p:nvPr>
            <p:ph idx="1"/>
          </p:nvPr>
        </p:nvSpPr>
        <p:spPr/>
        <p:txBody>
          <a:bodyPr>
            <a:normAutofit lnSpcReduction="10000"/>
          </a:bodyPr>
          <a:lstStyle/>
          <a:p>
            <a:r>
              <a:rPr lang="en-US" dirty="0" smtClean="0"/>
              <a:t>SCOTUS is binding on Texas courts (unlike FERC)</a:t>
            </a:r>
          </a:p>
          <a:p>
            <a:pPr lvl="1"/>
            <a:r>
              <a:rPr lang="en-US" dirty="0" smtClean="0"/>
              <a:t>Jurisdictional question – Not really an issue.  ERCOT is still not FERC jurisdictional.  ERCOT market, including any DR initiative, is regulated by and jurisdictional to PUCT.  </a:t>
            </a:r>
          </a:p>
          <a:p>
            <a:pPr lvl="1"/>
            <a:r>
              <a:rPr lang="en-US" dirty="0" smtClean="0"/>
              <a:t>LMP question – more relevant than jurisdictional question</a:t>
            </a:r>
          </a:p>
          <a:p>
            <a:pPr lvl="2"/>
            <a:r>
              <a:rPr lang="en-US" dirty="0" smtClean="0"/>
              <a:t>SCOTUS says FERC engaged in reasoned decision-making, it weighed competing views and adequately explained its reasons for choosing that approach.  </a:t>
            </a:r>
          </a:p>
          <a:p>
            <a:pPr lvl="2"/>
            <a:r>
              <a:rPr lang="en-US" dirty="0" smtClean="0"/>
              <a:t>SCOTUS did not say LMP was the right and only answer.</a:t>
            </a:r>
          </a:p>
          <a:p>
            <a:pPr lvl="3"/>
            <a:r>
              <a:rPr lang="en-US" dirty="0" smtClean="0"/>
              <a:t>Next steps at FERC?</a:t>
            </a:r>
          </a:p>
          <a:p>
            <a:pPr lvl="3"/>
            <a:endParaRPr lang="en-US" dirty="0" smtClean="0"/>
          </a:p>
          <a:p>
            <a:pPr lvl="3"/>
            <a:endParaRPr lang="en-US" dirty="0"/>
          </a:p>
          <a:p>
            <a:pPr lvl="1"/>
            <a:r>
              <a:rPr lang="en-US" dirty="0" smtClean="0"/>
              <a:t>ERCOT has never engaged in a formal process, where a neutral arbiter would consider LMP, LMP-G, or any other alternative compensation mechanism</a:t>
            </a:r>
          </a:p>
          <a:p>
            <a:pPr lvl="2"/>
            <a:r>
              <a:rPr lang="en-US" dirty="0" smtClean="0"/>
              <a:t>Not implying that SCOTUS decision would bind ERCOT market to LMP.  It wouldn’t.  However, without a reasoned decision process, the ERCOT move toward LMP-G could be subject to judicial review.   </a:t>
            </a:r>
            <a:endParaRPr lang="en-US" dirty="0"/>
          </a:p>
        </p:txBody>
      </p:sp>
      <p:sp>
        <p:nvSpPr>
          <p:cNvPr id="4" name="Date Placeholder 3"/>
          <p:cNvSpPr>
            <a:spLocks noGrp="1"/>
          </p:cNvSpPr>
          <p:nvPr>
            <p:ph type="dt" sz="half" idx="10"/>
          </p:nvPr>
        </p:nvSpPr>
        <p:spPr/>
        <p:txBody>
          <a:bodyPr/>
          <a:lstStyle/>
          <a:p>
            <a:fld id="{542B3C83-B695-410C-BE20-53CDB6946893}" type="datetime1">
              <a:rPr lang="en-US" smtClean="0"/>
              <a:t>2/18/2016</a:t>
            </a:fld>
            <a:endParaRPr lang="en-US" dirty="0"/>
          </a:p>
        </p:txBody>
      </p:sp>
      <p:sp>
        <p:nvSpPr>
          <p:cNvPr id="5" name="Footer Placeholder 4"/>
          <p:cNvSpPr>
            <a:spLocks noGrp="1"/>
          </p:cNvSpPr>
          <p:nvPr>
            <p:ph type="ftr" sz="quarter" idx="11"/>
          </p:nvPr>
        </p:nvSpPr>
        <p:spPr/>
        <p:txBody>
          <a:bodyPr/>
          <a:lstStyle/>
          <a:p>
            <a:r>
              <a:rPr lang="en-US" dirty="0" smtClean="0"/>
              <a:t>Proprietary Information – © 2016 by Electric Advisors Consulting, LLC</a:t>
            </a:r>
            <a:endParaRPr lang="en-US" dirty="0" smtClean="0"/>
          </a:p>
        </p:txBody>
      </p:sp>
      <p:sp>
        <p:nvSpPr>
          <p:cNvPr id="6" name="Slide Number Placeholder 5"/>
          <p:cNvSpPr>
            <a:spLocks noGrp="1"/>
          </p:cNvSpPr>
          <p:nvPr>
            <p:ph type="sldNum" sz="quarter" idx="12"/>
          </p:nvPr>
        </p:nvSpPr>
        <p:spPr/>
        <p:txBody>
          <a:bodyPr/>
          <a:lstStyle/>
          <a:p>
            <a:fld id="{D82CC77B-EE2B-4375-9F67-2F566D0EED86}" type="slidenum">
              <a:rPr lang="en-US" smtClean="0"/>
              <a:pPr/>
              <a:t>7</a:t>
            </a:fld>
            <a:endParaRPr lang="en-US" dirty="0"/>
          </a:p>
        </p:txBody>
      </p:sp>
    </p:spTree>
    <p:extLst>
      <p:ext uri="{BB962C8B-B14F-4D97-AF65-F5344CB8AC3E}">
        <p14:creationId xmlns:p14="http://schemas.microsoft.com/office/powerpoint/2010/main" val="104854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Electric Advisors </a:t>
            </a:r>
            <a:r>
              <a:rPr lang="en-US" dirty="0" smtClean="0"/>
              <a:t>Consulting</a:t>
            </a:r>
            <a:endParaRPr lang="en-US" dirty="0"/>
          </a:p>
        </p:txBody>
      </p:sp>
      <p:sp>
        <p:nvSpPr>
          <p:cNvPr id="9" name="Content Placeholder 8"/>
          <p:cNvSpPr>
            <a:spLocks noGrp="1"/>
          </p:cNvSpPr>
          <p:nvPr>
            <p:ph idx="1"/>
          </p:nvPr>
        </p:nvSpPr>
        <p:spPr>
          <a:xfrm>
            <a:off x="1342622" y="2344762"/>
            <a:ext cx="6394361" cy="2714222"/>
          </a:xfrm>
        </p:spPr>
        <p:txBody>
          <a:bodyPr>
            <a:normAutofit fontScale="77500" lnSpcReduction="20000"/>
          </a:bodyPr>
          <a:lstStyle/>
          <a:p>
            <a:endParaRPr lang="en-US" dirty="0" smtClean="0"/>
          </a:p>
          <a:p>
            <a:r>
              <a:rPr lang="en-US" dirty="0" smtClean="0"/>
              <a:t>Electric </a:t>
            </a:r>
            <a:r>
              <a:rPr lang="en-US" dirty="0"/>
              <a:t>Advisors </a:t>
            </a:r>
            <a:r>
              <a:rPr lang="en-US" dirty="0" smtClean="0"/>
              <a:t>Consulting is </a:t>
            </a:r>
            <a:r>
              <a:rPr lang="en-US" dirty="0"/>
              <a:t>a firm dedicated to helping electricity market participants find business solutions in the maze of regulations impacting them.   </a:t>
            </a:r>
            <a:r>
              <a:rPr lang="en-US" dirty="0" smtClean="0"/>
              <a:t>Frank Lacey is the founding Principal of the firm.  Frank </a:t>
            </a:r>
            <a:r>
              <a:rPr lang="en-US" dirty="0"/>
              <a:t>has worked in the energy field at the intersection of regulation and business strategy for over 20 years</a:t>
            </a:r>
            <a:r>
              <a:rPr lang="en-US" dirty="0" smtClean="0"/>
              <a:t>.</a:t>
            </a:r>
          </a:p>
          <a:p>
            <a:r>
              <a:rPr lang="en-US" dirty="0" smtClean="0"/>
              <a:t>He</a:t>
            </a:r>
            <a:r>
              <a:rPr lang="en-US" dirty="0"/>
              <a:t> can be reached </a:t>
            </a:r>
            <a:r>
              <a:rPr lang="en-US" dirty="0" smtClean="0"/>
              <a:t>at:</a:t>
            </a:r>
          </a:p>
          <a:p>
            <a:r>
              <a:rPr lang="en-US" dirty="0" smtClean="0">
                <a:hlinkClick r:id="rId2"/>
              </a:rPr>
              <a:t>Frank@eacpower.com</a:t>
            </a:r>
            <a:r>
              <a:rPr lang="en-US" dirty="0" smtClean="0"/>
              <a:t> </a:t>
            </a:r>
          </a:p>
          <a:p>
            <a:r>
              <a:rPr lang="en-US" dirty="0" smtClean="0"/>
              <a:t>610-793-2809</a:t>
            </a:r>
          </a:p>
          <a:p>
            <a:r>
              <a:rPr lang="en-US" dirty="0" smtClean="0">
                <a:hlinkClick r:id="rId3"/>
              </a:rPr>
              <a:t>www.electricadvisorsconsulting.com</a:t>
            </a:r>
            <a:r>
              <a:rPr lang="en-US" dirty="0" smtClean="0"/>
              <a:t>  </a:t>
            </a:r>
            <a:endParaRPr lang="en-US" dirty="0"/>
          </a:p>
        </p:txBody>
      </p:sp>
      <p:sp>
        <p:nvSpPr>
          <p:cNvPr id="5" name="Date Placeholder 4"/>
          <p:cNvSpPr>
            <a:spLocks noGrp="1"/>
          </p:cNvSpPr>
          <p:nvPr>
            <p:ph type="dt" sz="half" idx="10"/>
          </p:nvPr>
        </p:nvSpPr>
        <p:spPr/>
        <p:txBody>
          <a:bodyPr/>
          <a:lstStyle/>
          <a:p>
            <a:fld id="{3B7562E6-3012-4EA7-ADAD-D49A6F8354E4}" type="datetime1">
              <a:rPr lang="en-US" smtClean="0"/>
              <a:pPr/>
              <a:t>2/18/2016</a:t>
            </a:fld>
            <a:endParaRPr lang="en-US" dirty="0"/>
          </a:p>
        </p:txBody>
      </p:sp>
      <p:sp>
        <p:nvSpPr>
          <p:cNvPr id="6" name="Footer Placeholder 5"/>
          <p:cNvSpPr>
            <a:spLocks noGrp="1"/>
          </p:cNvSpPr>
          <p:nvPr>
            <p:ph type="ftr" sz="quarter" idx="11"/>
          </p:nvPr>
        </p:nvSpPr>
        <p:spPr/>
        <p:txBody>
          <a:bodyPr/>
          <a:lstStyle/>
          <a:p>
            <a:r>
              <a:rPr lang="en-US" dirty="0" smtClean="0"/>
              <a:t>Proprietary Information – © </a:t>
            </a:r>
            <a:r>
              <a:rPr lang="en-US" dirty="0" smtClean="0"/>
              <a:t>2016 </a:t>
            </a:r>
            <a:r>
              <a:rPr lang="en-US" dirty="0" smtClean="0"/>
              <a:t>by Electric Advisors Consulting, LLC</a:t>
            </a:r>
          </a:p>
        </p:txBody>
      </p:sp>
      <p:sp>
        <p:nvSpPr>
          <p:cNvPr id="7" name="Slide Number Placeholder 6"/>
          <p:cNvSpPr>
            <a:spLocks noGrp="1"/>
          </p:cNvSpPr>
          <p:nvPr>
            <p:ph type="sldNum" sz="quarter" idx="12"/>
          </p:nvPr>
        </p:nvSpPr>
        <p:spPr/>
        <p:txBody>
          <a:bodyPr/>
          <a:lstStyle/>
          <a:p>
            <a:fld id="{D82CC77B-EE2B-4375-9F67-2F566D0EED86}" type="slidenum">
              <a:rPr lang="en-US" smtClean="0"/>
              <a:pPr/>
              <a:t>8</a:t>
            </a:fld>
            <a:endParaRPr lang="en-US" dirty="0"/>
          </a:p>
        </p:txBody>
      </p:sp>
    </p:spTree>
    <p:extLst>
      <p:ext uri="{BB962C8B-B14F-4D97-AF65-F5344CB8AC3E}">
        <p14:creationId xmlns:p14="http://schemas.microsoft.com/office/powerpoint/2010/main" val="316617651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2319</TotalTime>
  <Words>642</Words>
  <Application>Microsoft Office PowerPoint</Application>
  <PresentationFormat>On-screen Show (4:3)</PresentationFormat>
  <Paragraphs>90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Century Gothic</vt:lpstr>
      <vt:lpstr>Helvetica</vt:lpstr>
      <vt:lpstr>Times New Roman</vt:lpstr>
      <vt:lpstr>Wingdings</vt:lpstr>
      <vt:lpstr>Retrospect</vt:lpstr>
      <vt:lpstr>SCOTUS DECISION ON FERC Order No. 745 Implications for ERCOT?</vt:lpstr>
      <vt:lpstr>Overview</vt:lpstr>
      <vt:lpstr>FERC Order No. 745</vt:lpstr>
      <vt:lpstr>History of FERC Order 745</vt:lpstr>
      <vt:lpstr>Troubling Language for all DER</vt:lpstr>
      <vt:lpstr>US Supreme Court Case</vt:lpstr>
      <vt:lpstr>Applicability to ERCOT Market</vt:lpstr>
      <vt:lpstr>Electric Advisors Consulting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Lacey (CPower)</dc:creator>
  <cp:lastModifiedBy>Frank Lacey (CPower)</cp:lastModifiedBy>
  <cp:revision>47</cp:revision>
  <cp:lastPrinted>2016-02-18T17:20:26Z</cp:lastPrinted>
  <dcterms:created xsi:type="dcterms:W3CDTF">2015-11-30T17:43:00Z</dcterms:created>
  <dcterms:modified xsi:type="dcterms:W3CDTF">2016-02-18T17:43:09Z</dcterms:modified>
</cp:coreProperties>
</file>